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6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18288000" cy="10287000"/>
  <p:notesSz cx="6858000" cy="9144000"/>
  <p:embeddedFontLst>
    <p:embeddedFont>
      <p:font typeface="Lato" panose="020F0502020204030203" pitchFamily="34" charset="0"/>
      <p:regular r:id="rId67"/>
      <p:bold r:id="rId68"/>
      <p:italic r:id="rId69"/>
      <p:boldItalic r:id="rId70"/>
    </p:embeddedFont>
    <p:embeddedFont>
      <p:font typeface="Lato Light" panose="020F0502020204030203"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8" roundtripDataSignature="AMtx7mi0UiAci+F9LkK/B9jHZcjWIoNOP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8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2.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3.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6.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7.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font" Target="fonts/font5.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hrsa.unos.org/data/view-data-reports/national-data/"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hrsa.unos.org/data/view-data-reports/state-data/"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youtube.com/watch?v=gOGDlasUm0Q"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www.donatelifenw.org/content/register-now"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s://www.youtube.com/watch?v=1NOnnlIldTc" TargetMode="External"/><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s://www.youtube.com/channel/UCrCGTyXGFDyhkVBG0vGw7Cw" TargetMode="External"/><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3f8133015bb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6" name="Google Shape;86;g3f8133015bb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7" name="Google Shape;87;g3f8133015bb_0_0: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3f8133015bb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en-US" b="1" u="sng">
                <a:latin typeface="Arial"/>
                <a:ea typeface="Arial"/>
                <a:cs typeface="Arial"/>
                <a:sym typeface="Arial"/>
              </a:rPr>
              <a:t>Introduce yourself!</a:t>
            </a:r>
            <a:endParaRPr b="1" u="sng">
              <a:latin typeface="Arial"/>
              <a:ea typeface="Arial"/>
              <a:cs typeface="Arial"/>
              <a:sym typeface="Arial"/>
            </a:endParaRPr>
          </a:p>
          <a:p>
            <a:pPr marL="0" lvl="0" indent="0" algn="l" rtl="0">
              <a:lnSpc>
                <a:spcPct val="90000"/>
              </a:lnSpc>
              <a:spcBef>
                <a:spcPts val="0"/>
              </a:spcBef>
              <a:spcAft>
                <a:spcPts val="0"/>
              </a:spcAft>
              <a:buClr>
                <a:schemeClr val="dk1"/>
              </a:buClr>
              <a:buFont typeface="Arial"/>
              <a:buNone/>
            </a:pPr>
            <a:endParaRPr b="1" u="sng">
              <a:latin typeface="Arial"/>
              <a:ea typeface="Arial"/>
              <a:cs typeface="Arial"/>
              <a:sym typeface="Arial"/>
            </a:endParaRPr>
          </a:p>
          <a:p>
            <a:pPr marL="0" lvl="0" indent="0" algn="l" rtl="0">
              <a:lnSpc>
                <a:spcPct val="90000"/>
              </a:lnSpc>
              <a:spcBef>
                <a:spcPts val="0"/>
              </a:spcBef>
              <a:spcAft>
                <a:spcPts val="0"/>
              </a:spcAft>
              <a:buClr>
                <a:schemeClr val="dk1"/>
              </a:buClr>
              <a:buFont typeface="Arial"/>
              <a:buNone/>
            </a:pPr>
            <a:r>
              <a:rPr lang="en-US">
                <a:latin typeface="Arial"/>
                <a:ea typeface="Arial"/>
                <a:cs typeface="Arial"/>
                <a:sym typeface="Arial"/>
              </a:rPr>
              <a:t>Who are you?  What’s your job? Why are you here?</a:t>
            </a:r>
            <a:endParaRPr>
              <a:latin typeface="Arial"/>
              <a:ea typeface="Arial"/>
              <a:cs typeface="Arial"/>
              <a:sym typeface="Arial"/>
            </a:endParaRPr>
          </a:p>
          <a:p>
            <a:pPr marL="0" lvl="0" indent="0" algn="l" rtl="0">
              <a:lnSpc>
                <a:spcPct val="90000"/>
              </a:lnSpc>
              <a:spcBef>
                <a:spcPts val="0"/>
              </a:spcBef>
              <a:spcAft>
                <a:spcPts val="0"/>
              </a:spcAft>
              <a:buClr>
                <a:schemeClr val="dk1"/>
              </a:buClr>
              <a:buFont typeface="Arial"/>
              <a:buNone/>
            </a:pPr>
            <a:r>
              <a:rPr lang="en-US">
                <a:latin typeface="Arial"/>
                <a:ea typeface="Arial"/>
                <a:cs typeface="Arial"/>
                <a:sym typeface="Arial"/>
              </a:rPr>
              <a:t>If your job is related to donation/transplantation, how did you choose your job?</a:t>
            </a:r>
            <a:endParaRPr>
              <a:latin typeface="Arial"/>
              <a:ea typeface="Arial"/>
              <a:cs typeface="Arial"/>
              <a:sym typeface="Arial"/>
            </a:endParaRPr>
          </a:p>
          <a:p>
            <a:pPr marL="0" lvl="0" indent="0" algn="l" rtl="0">
              <a:lnSpc>
                <a:spcPct val="90000"/>
              </a:lnSpc>
              <a:spcBef>
                <a:spcPts val="0"/>
              </a:spcBef>
              <a:spcAft>
                <a:spcPts val="0"/>
              </a:spcAft>
              <a:buClr>
                <a:schemeClr val="dk1"/>
              </a:buClr>
              <a:buFont typeface="Arial"/>
              <a:buNone/>
            </a:pPr>
            <a:r>
              <a:rPr lang="en-US">
                <a:latin typeface="Arial"/>
                <a:ea typeface="Arial"/>
                <a:cs typeface="Arial"/>
                <a:sym typeface="Arial"/>
              </a:rPr>
              <a:t>If you are a volunteer, what motivates you to educate people about donation? (don’t tell your whole story yet)</a:t>
            </a:r>
            <a:endParaRPr>
              <a:latin typeface="Arial"/>
              <a:ea typeface="Arial"/>
              <a:cs typeface="Arial"/>
              <a:sym typeface="Arial"/>
            </a:endParaRPr>
          </a:p>
          <a:p>
            <a:pPr marL="0" lvl="0" indent="0" algn="l" rtl="0">
              <a:spcBef>
                <a:spcPts val="0"/>
              </a:spcBef>
              <a:spcAft>
                <a:spcPts val="0"/>
              </a:spcAft>
              <a:buClr>
                <a:schemeClr val="dk1"/>
              </a:buClr>
              <a:buFont typeface="Arial"/>
              <a:buNone/>
            </a:pPr>
            <a:endParaRPr>
              <a:latin typeface="Arial"/>
              <a:ea typeface="Arial"/>
              <a:cs typeface="Arial"/>
              <a:sym typeface="Arial"/>
            </a:endParaRPr>
          </a:p>
          <a:p>
            <a:pPr marL="0" lvl="0" indent="0" algn="l" rtl="0">
              <a:spcBef>
                <a:spcPts val="0"/>
              </a:spcBef>
              <a:spcAft>
                <a:spcPts val="0"/>
              </a:spcAft>
              <a:buClr>
                <a:schemeClr val="dk1"/>
              </a:buClr>
              <a:buFont typeface="Arial"/>
              <a:buNone/>
            </a:pPr>
            <a:r>
              <a:rPr lang="en-US">
                <a:latin typeface="Arial"/>
                <a:ea typeface="Arial"/>
                <a:cs typeface="Arial"/>
                <a:sym typeface="Arial"/>
              </a:rPr>
              <a:t>As I go through my presentation, raise your hand if you have a question!  I’ll do my best to answer (but I am </a:t>
            </a:r>
            <a:r>
              <a:rPr lang="en-US" i="1">
                <a:latin typeface="Arial"/>
                <a:ea typeface="Arial"/>
                <a:cs typeface="Arial"/>
                <a:sym typeface="Arial"/>
              </a:rPr>
              <a:t>not</a:t>
            </a:r>
            <a:r>
              <a:rPr lang="en-US">
                <a:latin typeface="Arial"/>
                <a:ea typeface="Arial"/>
                <a:cs typeface="Arial"/>
                <a:sym typeface="Arial"/>
              </a:rPr>
              <a:t> a health professional).</a:t>
            </a:r>
            <a:endParaRPr>
              <a:latin typeface="Arial"/>
              <a:ea typeface="Arial"/>
              <a:cs typeface="Arial"/>
              <a:sym typeface="Arial"/>
            </a:endParaRPr>
          </a:p>
          <a:p>
            <a:pPr marL="0" lvl="0" indent="0" algn="l" rtl="0">
              <a:spcBef>
                <a:spcPts val="0"/>
              </a:spcBef>
              <a:spcAft>
                <a:spcPts val="0"/>
              </a:spcAft>
              <a:buClr>
                <a:schemeClr val="dk1"/>
              </a:buClr>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Today we will be talking about the importance of organ, eye, and tissue donation, how the process works, and the impact it can have.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Who here is thinking about getting their permit and/driver's license/ID card when they turn 15/16? Anyone already have their permit or license? Ask for a show of hands.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You will be asked if you want to be on organ donor at the DMV.</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It is important get all the facts and be able to ask any questions you have on this topic so you can make an </a:t>
            </a:r>
            <a:r>
              <a:rPr lang="en-US" i="1">
                <a:latin typeface="Arial"/>
                <a:ea typeface="Arial"/>
                <a:cs typeface="Arial"/>
                <a:sym typeface="Arial"/>
              </a:rPr>
              <a:t>informed</a:t>
            </a:r>
            <a:r>
              <a:rPr lang="en-US">
                <a:latin typeface="Arial"/>
                <a:ea typeface="Arial"/>
                <a:cs typeface="Arial"/>
                <a:sym typeface="Arial"/>
              </a:rPr>
              <a:t> decision on whether you want to become a registered donor or not.</a:t>
            </a:r>
            <a:endParaRPr>
              <a:latin typeface="Arial"/>
              <a:ea typeface="Arial"/>
              <a:cs typeface="Arial"/>
              <a:sym typeface="Arial"/>
            </a:endParaRPr>
          </a:p>
          <a:p>
            <a:pPr marL="0" lvl="0" indent="0" algn="l" rtl="0">
              <a:lnSpc>
                <a:spcPct val="115000"/>
              </a:lnSpc>
              <a:spcBef>
                <a:spcPts val="0"/>
              </a:spcBef>
              <a:spcAft>
                <a:spcPts val="0"/>
              </a:spcAft>
              <a:buSzPts val="1400"/>
              <a:buNone/>
            </a:pPr>
            <a:endParaRPr sz="1000">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We are not here to register you as an organ donor. That is your choice to make and share with your family.</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p>
        </p:txBody>
      </p:sp>
      <p:sp>
        <p:nvSpPr>
          <p:cNvPr id="89" name="Google Shape;89;g3f8133015bb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0" name="Google Shape;90;g3f8133015bb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60" name="Google Shape;260;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61" name="Google Shape;261;p9: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Organ, eye, and tissue donation is the opportunity to donate organs, eyes, and tissues after death to save or heal the lives of people who need them.</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1 organ donor can save up to 8 lives.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1 eye/tissue donor can save or heal up to 125 lives.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These numbers are pretty different, and we will discuss later why that is.</a:t>
            </a:r>
            <a:r>
              <a:rPr lang="en-US" sz="1300">
                <a:latin typeface="Arial"/>
                <a:ea typeface="Arial"/>
                <a:cs typeface="Arial"/>
                <a:sym typeface="Arial"/>
              </a:rPr>
              <a:t> </a:t>
            </a:r>
            <a:endParaRPr sz="1400"/>
          </a:p>
        </p:txBody>
      </p:sp>
      <p:sp>
        <p:nvSpPr>
          <p:cNvPr id="263" name="Google Shape;263;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64" name="Google Shape;264;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71" name="Google Shape;271;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72" name="Google Shape;272;p1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How does one organ donor save up to 8 lives?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*click*</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There are 6 recoverable organs for transplant. Can you guess them?</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Students raise hands or shout out guesses. Can also quickly brainstorm in pairs or groups before sharing.</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Click to show all the organ images.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Reveal answers one by one on each *click*</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Heart, 2 lungs- can go to different people, liver, 2 kidneys – can go to different people, (small) intestines, pancreas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Mention: because lungs and kidneys can potentially be split up, that is how you get the 8 lives saved!</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Ask does anyone know which organ is in the most need? (take student gusses)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kidney in highest demand. About 86 % of people on the waitlist are waiting for a kidney**</a:t>
            </a:r>
            <a:endParaRPr sz="1400">
              <a:latin typeface="Arial"/>
              <a:ea typeface="Arial"/>
              <a:cs typeface="Arial"/>
              <a:sym typeface="Arial"/>
            </a:endParaRPr>
          </a:p>
        </p:txBody>
      </p:sp>
      <p:sp>
        <p:nvSpPr>
          <p:cNvPr id="274" name="Google Shape;274;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75" name="Google Shape;275;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93" name="Google Shape;293;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94" name="Google Shape;294;p1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Ok, but why do we need organ donation in the first place?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It all begins with someone needing an organ transplant – or else there would be no need for people to donate.</a:t>
            </a:r>
            <a:r>
              <a:rPr lang="en-US" sz="1300">
                <a:latin typeface="Arial"/>
                <a:ea typeface="Arial"/>
                <a:cs typeface="Arial"/>
                <a:sym typeface="Arial"/>
              </a:rPr>
              <a:t> </a:t>
            </a:r>
            <a:endParaRPr sz="1400">
              <a:latin typeface="Arial"/>
              <a:ea typeface="Arial"/>
              <a:cs typeface="Arial"/>
              <a:sym typeface="Arial"/>
            </a:endParaRPr>
          </a:p>
        </p:txBody>
      </p:sp>
      <p:sp>
        <p:nvSpPr>
          <p:cNvPr id="296" name="Google Shape;296;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97" name="Google Shape;297;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d8ba2eadfb_0_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09" name="Google Shape;309;g3d8ba2eadfb_0_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10" name="Google Shape;310;g3d8ba2eadfb_0_2: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g3d8ba2eadfb_0_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When someone needs an organ transplant, it means they are in organ failure.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What is organ failure?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Organ failure is when one or more of a person’s organs stop working properly.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This can be due to sudden causes like sepsis and infections, severe trauma, loss of blood or oxygen, or toxic poisoning such as a drug overdose. Organ failure can also happen due to chronic conditions like high blood pressure, diabetes, liver disease, or autoimmune conditions where the immune system attacks health tissue.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There are some simple things you can do today to help prevent or delay these conditions like high blood pressure and diabetes. They are:</a:t>
            </a:r>
            <a:endParaRPr>
              <a:solidFill>
                <a:srgbClr val="000000"/>
              </a:solidFill>
              <a:latin typeface="Arial"/>
              <a:ea typeface="Arial"/>
              <a:cs typeface="Arial"/>
              <a:sym typeface="Arial"/>
            </a:endParaRPr>
          </a:p>
          <a:p>
            <a:pPr marL="457200" lvl="0" indent="-317500" algn="l" rtl="0">
              <a:lnSpc>
                <a:spcPct val="115000"/>
              </a:lnSpc>
              <a:spcBef>
                <a:spcPts val="0"/>
              </a:spcBef>
              <a:spcAft>
                <a:spcPts val="0"/>
              </a:spcAft>
              <a:buClr>
                <a:srgbClr val="000000"/>
              </a:buClr>
              <a:buSzPts val="1400"/>
              <a:buFont typeface="Arial"/>
              <a:buAutoNum type="arabicPeriod"/>
            </a:pPr>
            <a:r>
              <a:rPr lang="en-US">
                <a:solidFill>
                  <a:srgbClr val="000000"/>
                </a:solidFill>
                <a:latin typeface="Arial"/>
                <a:ea typeface="Arial"/>
                <a:cs typeface="Arial"/>
                <a:sym typeface="Arial"/>
              </a:rPr>
              <a:t>Stay at a healthy weight for you (that is different for everyone).</a:t>
            </a:r>
            <a:endParaRPr>
              <a:solidFill>
                <a:srgbClr val="000000"/>
              </a:solidFill>
              <a:latin typeface="Arial"/>
              <a:ea typeface="Arial"/>
              <a:cs typeface="Arial"/>
              <a:sym typeface="Arial"/>
            </a:endParaRPr>
          </a:p>
          <a:p>
            <a:pPr marL="457200" lvl="0" indent="-317500" algn="l" rtl="0">
              <a:lnSpc>
                <a:spcPct val="115000"/>
              </a:lnSpc>
              <a:spcBef>
                <a:spcPts val="0"/>
              </a:spcBef>
              <a:spcAft>
                <a:spcPts val="0"/>
              </a:spcAft>
              <a:buClr>
                <a:srgbClr val="000000"/>
              </a:buClr>
              <a:buSzPts val="1400"/>
              <a:buFont typeface="Arial"/>
              <a:buAutoNum type="arabicPeriod"/>
            </a:pPr>
            <a:r>
              <a:rPr lang="en-US">
                <a:solidFill>
                  <a:srgbClr val="000000"/>
                </a:solidFill>
                <a:latin typeface="Arial"/>
                <a:ea typeface="Arial"/>
                <a:cs typeface="Arial"/>
                <a:sym typeface="Arial"/>
              </a:rPr>
              <a:t>Exercise, be conscious of how you move your body and how often.</a:t>
            </a:r>
            <a:endParaRPr>
              <a:solidFill>
                <a:srgbClr val="000000"/>
              </a:solidFill>
              <a:latin typeface="Arial"/>
              <a:ea typeface="Arial"/>
              <a:cs typeface="Arial"/>
              <a:sym typeface="Arial"/>
            </a:endParaRPr>
          </a:p>
          <a:p>
            <a:pPr marL="457200" lvl="0" indent="-317500" algn="l" rtl="0">
              <a:lnSpc>
                <a:spcPct val="115000"/>
              </a:lnSpc>
              <a:spcBef>
                <a:spcPts val="0"/>
              </a:spcBef>
              <a:spcAft>
                <a:spcPts val="0"/>
              </a:spcAft>
              <a:buClr>
                <a:srgbClr val="000000"/>
              </a:buClr>
              <a:buSzPts val="1400"/>
              <a:buFont typeface="Arial"/>
              <a:buAutoNum type="arabicPeriod"/>
            </a:pPr>
            <a:r>
              <a:rPr lang="en-US">
                <a:solidFill>
                  <a:srgbClr val="000000"/>
                </a:solidFill>
                <a:latin typeface="Arial"/>
                <a:ea typeface="Arial"/>
                <a:cs typeface="Arial"/>
                <a:sym typeface="Arial"/>
              </a:rPr>
              <a:t>Do the best you can to make healthy eating choices about the food you eat.</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None/>
            </a:pPr>
            <a:r>
              <a:rPr lang="en-US">
                <a:solidFill>
                  <a:srgbClr val="000000"/>
                </a:solidFill>
                <a:latin typeface="Arial"/>
                <a:ea typeface="Arial"/>
                <a:cs typeface="Arial"/>
                <a:sym typeface="Arial"/>
              </a:rPr>
              <a:t>The better you treat your body now, the better it will treat you later.</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p>
        </p:txBody>
      </p:sp>
      <p:sp>
        <p:nvSpPr>
          <p:cNvPr id="312" name="Google Shape;312;g3d8ba2eadfb_0_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13" name="Google Shape;313;g3d8ba2eadfb_0_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19" name="Google Shape;319;p1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20" name="Google Shape;320;p1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sz="1000">
                <a:solidFill>
                  <a:srgbClr val="000000"/>
                </a:solidFill>
                <a:latin typeface="Arial"/>
                <a:ea typeface="Arial"/>
                <a:cs typeface="Arial"/>
                <a:sym typeface="Arial"/>
              </a:rPr>
              <a:t> </a:t>
            </a:r>
            <a:endParaRPr sz="1000">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People who are in organ failure are very sick. They could be: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Experiencing intense fatigue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On a strict diet</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On dialysis if they are in kidney failure, meaning they need treatment multiple times a week or even daily for several hours at a time, while a dialysis machine filters their blood.</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Sometimes they may not be able to leave their house or get out of bed or may need to be on oxygen.</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Need a transplant for survival.</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If they remain untreated and don’t receive a transplant, they will die. This is extremely serious.</a:t>
            </a:r>
            <a:endParaRPr sz="1400"/>
          </a:p>
        </p:txBody>
      </p:sp>
      <p:sp>
        <p:nvSpPr>
          <p:cNvPr id="322" name="Google Shape;322;p1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23" name="Google Shape;323;p1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1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36" name="Google Shape;336;p1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37" name="Google Shape;337;p1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a:latin typeface="Arial"/>
                <a:ea typeface="Arial"/>
                <a:cs typeface="Arial"/>
                <a:sym typeface="Arial"/>
              </a:rPr>
              <a:t>People experiencing organ failure are trying to join the National Transplant Waitlist. This waitlist is managed by UNOS. </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latin typeface="Arial"/>
              <a:ea typeface="Arial"/>
              <a:cs typeface="Arial"/>
              <a:sym typeface="Arial"/>
            </a:endParaRPr>
          </a:p>
          <a:p>
            <a:pPr marL="0" lvl="0" indent="0" algn="l" rtl="0">
              <a:lnSpc>
                <a:spcPct val="115000"/>
              </a:lnSpc>
              <a:spcBef>
                <a:spcPts val="0"/>
              </a:spcBef>
              <a:spcAft>
                <a:spcPts val="0"/>
              </a:spcAft>
              <a:buSzPts val="1100"/>
              <a:buNone/>
            </a:pPr>
            <a:r>
              <a:rPr lang="en-US">
                <a:latin typeface="Arial"/>
                <a:ea typeface="Arial"/>
                <a:cs typeface="Arial"/>
                <a:sym typeface="Arial"/>
              </a:rPr>
              <a:t>Being listed on the waitlist is not automatic if you are in organ failure. There are many health screenings and physical, social, emotional, and financial assessments done by transplant hospitals to make sure someone is a good candidate for transplant.</a:t>
            </a:r>
            <a:endParaRPr>
              <a:latin typeface="Arial"/>
              <a:ea typeface="Arial"/>
              <a:cs typeface="Arial"/>
              <a:sym typeface="Arial"/>
            </a:endParaRPr>
          </a:p>
          <a:p>
            <a:pPr marL="0" lvl="0" indent="0" algn="l" rtl="0">
              <a:lnSpc>
                <a:spcPct val="115000"/>
              </a:lnSpc>
              <a:spcBef>
                <a:spcPts val="0"/>
              </a:spcBef>
              <a:spcAft>
                <a:spcPts val="0"/>
              </a:spcAft>
              <a:buSzPts val="1100"/>
              <a:buNone/>
            </a:pPr>
            <a:endParaRPr/>
          </a:p>
        </p:txBody>
      </p:sp>
      <p:sp>
        <p:nvSpPr>
          <p:cNvPr id="339" name="Google Shape;339;p1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40" name="Google Shape;340;p1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47" name="Google Shape;347;p1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48" name="Google Shape;348;p1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p1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UNOS stands for United Network for Organ Sharing.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They match transplant candidates with organ donors based on a number of factors.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sz="1400"/>
          </a:p>
        </p:txBody>
      </p:sp>
      <p:sp>
        <p:nvSpPr>
          <p:cNvPr id="350" name="Google Shape;350;p1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51" name="Google Shape;351;p1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58" name="Google Shape;358;p1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59" name="Google Shape;359;p1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Read off list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Factors Considered:</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1.</a:t>
            </a:r>
            <a:r>
              <a:rPr lang="en-US" sz="900">
                <a:latin typeface="Times New Roman"/>
                <a:ea typeface="Times New Roman"/>
                <a:cs typeface="Times New Roman"/>
                <a:sym typeface="Times New Roman"/>
              </a:rPr>
              <a:t>   	</a:t>
            </a:r>
            <a:r>
              <a:rPr lang="en-US">
                <a:latin typeface="Arial"/>
                <a:ea typeface="Arial"/>
                <a:cs typeface="Arial"/>
                <a:sym typeface="Arial"/>
              </a:rPr>
              <a:t>Blood type</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2.</a:t>
            </a:r>
            <a:r>
              <a:rPr lang="en-US" sz="900">
                <a:latin typeface="Times New Roman"/>
                <a:ea typeface="Times New Roman"/>
                <a:cs typeface="Times New Roman"/>
                <a:sym typeface="Times New Roman"/>
              </a:rPr>
              <a:t>   	</a:t>
            </a:r>
            <a:r>
              <a:rPr lang="en-US">
                <a:latin typeface="Arial"/>
                <a:ea typeface="Arial"/>
                <a:cs typeface="Arial"/>
                <a:sym typeface="Arial"/>
              </a:rPr>
              <a:t>Body size (ex: a baby cannot donate to a full-grown adult)</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3.</a:t>
            </a:r>
            <a:r>
              <a:rPr lang="en-US" sz="900">
                <a:latin typeface="Times New Roman"/>
                <a:ea typeface="Times New Roman"/>
                <a:cs typeface="Times New Roman"/>
                <a:sym typeface="Times New Roman"/>
              </a:rPr>
              <a:t>   	</a:t>
            </a:r>
            <a:r>
              <a:rPr lang="en-US">
                <a:latin typeface="Arial"/>
                <a:ea typeface="Arial"/>
                <a:cs typeface="Arial"/>
                <a:sym typeface="Arial"/>
              </a:rPr>
              <a:t>How sick the patient is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4.</a:t>
            </a:r>
            <a:r>
              <a:rPr lang="en-US" sz="900">
                <a:latin typeface="Times New Roman"/>
                <a:ea typeface="Times New Roman"/>
                <a:cs typeface="Times New Roman"/>
                <a:sym typeface="Times New Roman"/>
              </a:rPr>
              <a:t>   	</a:t>
            </a:r>
            <a:r>
              <a:rPr lang="en-US">
                <a:latin typeface="Arial"/>
                <a:ea typeface="Arial"/>
                <a:cs typeface="Arial"/>
                <a:sym typeface="Arial"/>
              </a:rPr>
              <a:t>Tissue type</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5.</a:t>
            </a:r>
            <a:r>
              <a:rPr lang="en-US" sz="900">
                <a:latin typeface="Times New Roman"/>
                <a:ea typeface="Times New Roman"/>
                <a:cs typeface="Times New Roman"/>
                <a:sym typeface="Times New Roman"/>
              </a:rPr>
              <a:t>   	</a:t>
            </a:r>
            <a:r>
              <a:rPr lang="en-US">
                <a:latin typeface="Arial"/>
                <a:ea typeface="Arial"/>
                <a:cs typeface="Arial"/>
                <a:sym typeface="Arial"/>
              </a:rPr>
              <a:t>Length of time on waitlist</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6.</a:t>
            </a:r>
            <a:r>
              <a:rPr lang="en-US" sz="900">
                <a:latin typeface="Times New Roman"/>
                <a:ea typeface="Times New Roman"/>
                <a:cs typeface="Times New Roman"/>
                <a:sym typeface="Times New Roman"/>
              </a:rPr>
              <a:t>   	</a:t>
            </a:r>
            <a:r>
              <a:rPr lang="en-US">
                <a:latin typeface="Arial"/>
                <a:ea typeface="Arial"/>
                <a:cs typeface="Arial"/>
                <a:sym typeface="Arial"/>
              </a:rPr>
              <a:t>How close they are to the donor/transplant hospital (location/proximity wise)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Factors that are NEVER considered, despite what the media says: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Race/ethnicity</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Gender identity</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Income</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Celebrity status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Social status</a:t>
            </a:r>
            <a:r>
              <a:rPr lang="en-US" sz="1300">
                <a:latin typeface="Arial"/>
                <a:ea typeface="Arial"/>
                <a:cs typeface="Arial"/>
                <a:sym typeface="Arial"/>
              </a:rPr>
              <a:t> </a:t>
            </a:r>
            <a:endParaRPr sz="1400"/>
          </a:p>
        </p:txBody>
      </p:sp>
      <p:sp>
        <p:nvSpPr>
          <p:cNvPr id="361" name="Google Shape;361;p1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62" name="Google Shape;362;p1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72" name="Google Shape;372;p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73" name="Google Shape;373;p16: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1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Anyone here heard of Selena Gomez? Selena (famous actress, singer, and has a makeup line.) received a kidney transplant in 2017.</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Media focused on her quick kidney transplant, emphasizing she received one almost immediately, how did that happen?</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Perception that she "jumped" the waitlist due to her celebrity status or that she paid to receive a transplant quicker.</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Reality: it was a direct donation from a </a:t>
            </a:r>
            <a:r>
              <a:rPr lang="en-US" u="sng">
                <a:solidFill>
                  <a:srgbClr val="000000"/>
                </a:solidFill>
                <a:latin typeface="Arial"/>
                <a:ea typeface="Arial"/>
                <a:cs typeface="Arial"/>
                <a:sym typeface="Arial"/>
              </a:rPr>
              <a:t>living kidney donor.</a:t>
            </a:r>
            <a:r>
              <a:rPr lang="en-US">
                <a:solidFill>
                  <a:srgbClr val="000000"/>
                </a:solidFill>
                <a:latin typeface="Arial"/>
                <a:ea typeface="Arial"/>
                <a:cs typeface="Arial"/>
                <a:sym typeface="Arial"/>
              </a:rPr>
              <a:t> Her friend met the criteria to become a living donor (donating while you are still alive) and was a great match for Selena. She opted to undergo the surgery and gift her kidney to Selena. </a:t>
            </a:r>
            <a:endParaRPr sz="1400"/>
          </a:p>
        </p:txBody>
      </p:sp>
      <p:sp>
        <p:nvSpPr>
          <p:cNvPr id="375" name="Google Shape;375;p1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76" name="Google Shape;376;p1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84" name="Google Shape;384;p1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85" name="Google Shape;385;p1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1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We’ve just described how needing a transplant affects an individual. Now let's zoom out and talk about how many individuals this affects in the United States.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For the most current national and state data, visit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3"/>
              </a:rPr>
              <a:t>https://hrsa.unos.org/data/view-data-reports/national-data/</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4"/>
              </a:rPr>
              <a:t>https://hrsa.unos.org/data/view-data-reports/state-data/</a:t>
            </a:r>
            <a:r>
              <a:rPr lang="en-US">
                <a:latin typeface="Arial"/>
                <a:ea typeface="Arial"/>
                <a:cs typeface="Arial"/>
                <a:sym typeface="Arial"/>
              </a:rPr>
              <a: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p:txBody>
      </p:sp>
      <p:sp>
        <p:nvSpPr>
          <p:cNvPr id="387" name="Google Shape;387;p1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88" name="Google Shape;388;p1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9" name="Google Shape;99;p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0" name="Google Shape;100;p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Content Warning: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Will be discussing sensitive topics like death, medical procedures, and showing some medical images.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Refer to slide: This presentation may prompt grief, memories of medical trauma/mistrust, fear, disgust, any emotion!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All emotions are valid!</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2 things can be true at once: you can feel uneasy AND inspired/impacted at the same time.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We encourage: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Caring for yourself and others (be mindful of your classmates, you never know who in this room has been personally touched by organ       donation/transplantation).</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                   Respecting the feelings and opinions of others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                   Reaching out for support (teacher, counselor, parents, etc.)</a:t>
            </a:r>
            <a:r>
              <a:rPr lang="en-US" sz="1300">
                <a:latin typeface="Arial"/>
                <a:ea typeface="Arial"/>
                <a:cs typeface="Arial"/>
                <a:sym typeface="Arial"/>
              </a:rPr>
              <a:t> </a:t>
            </a:r>
            <a:endParaRPr sz="1400">
              <a:latin typeface="Arial"/>
              <a:ea typeface="Arial"/>
              <a:cs typeface="Arial"/>
              <a:sym typeface="Arial"/>
            </a:endParaRPr>
          </a:p>
        </p:txBody>
      </p:sp>
      <p:sp>
        <p:nvSpPr>
          <p:cNvPr id="102" name="Google Shape;102;p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3" name="Google Shape;103;p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3d8ba2eadfb_0_6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394" name="Google Shape;394;g3d8ba2eadfb_0_6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395" name="Google Shape;395;g3d8ba2eadfb_0_69: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3d8ba2eadfb_0_69: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People currently on the waitlist… [next slide]</a:t>
            </a:r>
            <a:r>
              <a:rPr lang="en-US" sz="1300">
                <a:latin typeface="Arial"/>
                <a:ea typeface="Arial"/>
                <a:cs typeface="Arial"/>
                <a:sym typeface="Arial"/>
              </a:rPr>
              <a:t> </a:t>
            </a:r>
            <a:endParaRPr sz="1400"/>
          </a:p>
        </p:txBody>
      </p:sp>
      <p:sp>
        <p:nvSpPr>
          <p:cNvPr id="397" name="Google Shape;397;g3d8ba2eadfb_0_69: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398" name="Google Shape;398;g3d8ba2eadfb_0_69: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3d8ba2eadfb_0_8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04" name="Google Shape;404;g3d8ba2eadfb_0_8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05" name="Google Shape;405;g3d8ba2eadfb_0_8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3d8ba2eadfb_0_8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Add website links Nationally, there are well over 100,000+ (109,000 and rising as of 2026) people waiting for a lifesaving organ transplant!!!</a:t>
            </a:r>
            <a:r>
              <a:rPr lang="en-US" sz="1300">
                <a:latin typeface="Arial"/>
                <a:ea typeface="Arial"/>
                <a:cs typeface="Arial"/>
                <a:sym typeface="Arial"/>
              </a:rPr>
              <a:t> </a:t>
            </a:r>
            <a:endParaRPr sz="1300">
              <a:latin typeface="Arial"/>
              <a:ea typeface="Arial"/>
              <a:cs typeface="Arial"/>
              <a:sym typeface="Arial"/>
            </a:endParaRPr>
          </a:p>
          <a:p>
            <a:pPr marL="0" lvl="0" indent="0" algn="l" rtl="0">
              <a:lnSpc>
                <a:spcPct val="100000"/>
              </a:lnSpc>
              <a:spcBef>
                <a:spcPts val="0"/>
              </a:spcBef>
              <a:spcAft>
                <a:spcPts val="0"/>
              </a:spcAft>
              <a:buSzPts val="1400"/>
              <a:buNone/>
            </a:pPr>
            <a:endParaRPr sz="13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August 13, 2026 OPTN numbers: </a:t>
            </a:r>
            <a:r>
              <a:rPr lang="en-US" b="1">
                <a:latin typeface="Arial"/>
                <a:ea typeface="Arial"/>
                <a:cs typeface="Arial"/>
                <a:sym typeface="Arial"/>
              </a:rPr>
              <a:t>Nationally</a:t>
            </a:r>
            <a:r>
              <a:rPr lang="en-US">
                <a:latin typeface="Arial"/>
                <a:ea typeface="Arial"/>
                <a:cs typeface="Arial"/>
                <a:sym typeface="Arial"/>
              </a:rPr>
              <a:t>,</a:t>
            </a:r>
            <a:r>
              <a:rPr lang="en-US" b="1">
                <a:latin typeface="Arial"/>
                <a:ea typeface="Arial"/>
                <a:cs typeface="Arial"/>
                <a:sym typeface="Arial"/>
              </a:rPr>
              <a:t>109,815</a:t>
            </a:r>
            <a:r>
              <a:rPr lang="en-US">
                <a:latin typeface="Arial"/>
                <a:ea typeface="Arial"/>
                <a:cs typeface="Arial"/>
                <a:sym typeface="Arial"/>
              </a:rPr>
              <a:t> candidates are on the waitlist. In </a:t>
            </a:r>
            <a:r>
              <a:rPr lang="en-US" b="1">
                <a:latin typeface="Arial"/>
                <a:ea typeface="Arial"/>
                <a:cs typeface="Arial"/>
                <a:sym typeface="Arial"/>
              </a:rPr>
              <a:t>Oregon,1,346 </a:t>
            </a:r>
            <a:r>
              <a:rPr lang="en-US">
                <a:latin typeface="Arial"/>
                <a:ea typeface="Arial"/>
                <a:cs typeface="Arial"/>
                <a:sym typeface="Arial"/>
              </a:rPr>
              <a:t>candidates are on the waitlist. In </a:t>
            </a:r>
            <a:r>
              <a:rPr lang="en-US" b="1">
                <a:latin typeface="Arial"/>
                <a:ea typeface="Arial"/>
                <a:cs typeface="Arial"/>
                <a:sym typeface="Arial"/>
              </a:rPr>
              <a:t>Washington there are 1,643 candidates. </a:t>
            </a:r>
            <a:endParaRPr b="1">
              <a:latin typeface="Arial"/>
              <a:ea typeface="Arial"/>
              <a:cs typeface="Arial"/>
              <a:sym typeface="Arial"/>
            </a:endParaRPr>
          </a:p>
          <a:p>
            <a:pPr marL="0" lvl="0" indent="0" algn="l" rtl="0">
              <a:lnSpc>
                <a:spcPct val="100000"/>
              </a:lnSpc>
              <a:spcBef>
                <a:spcPts val="0"/>
              </a:spcBef>
              <a:spcAft>
                <a:spcPts val="0"/>
              </a:spcAft>
              <a:buSzPts val="1400"/>
              <a:buNone/>
            </a:pPr>
            <a:endParaRPr sz="1300">
              <a:latin typeface="Arial"/>
              <a:ea typeface="Arial"/>
              <a:cs typeface="Arial"/>
              <a:sym typeface="Arial"/>
            </a:endParaRPr>
          </a:p>
        </p:txBody>
      </p:sp>
      <p:sp>
        <p:nvSpPr>
          <p:cNvPr id="407" name="Google Shape;407;g3d8ba2eadfb_0_8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08" name="Google Shape;408;g3d8ba2eadfb_0_8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15" name="Google Shape;415;p2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16" name="Google Shape;416;p2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2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Who has ever been to the MODA Center for a basketball game or concert or Reser or Autzen stadium for a football game? (Show of hands)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If you have been to any games or events at any of the locations, or you’ve seen them on TV, you know how large they are. The capacity of all three stadiums combined is about 100,000 people.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Over 100,000 is a huge number and is still less than the people waiting for a life-saving transplant.</a:t>
            </a:r>
            <a:r>
              <a:rPr lang="en-US" sz="1300">
                <a:latin typeface="Arial"/>
                <a:ea typeface="Arial"/>
                <a:cs typeface="Arial"/>
                <a:sym typeface="Arial"/>
              </a:rPr>
              <a:t> </a:t>
            </a:r>
            <a:endParaRPr sz="1400"/>
          </a:p>
        </p:txBody>
      </p:sp>
      <p:sp>
        <p:nvSpPr>
          <p:cNvPr id="418" name="Google Shape;418;p2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19" name="Google Shape;419;p2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3d8ba2eadfb_0_4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33" name="Google Shape;433;g3d8ba2eadfb_0_4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34" name="Google Shape;434;g3d8ba2eadfb_0_4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5" name="Google Shape;435;g3d8ba2eadfb_0_4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Unfortunately, some of those individuals on the waitlist don’t receive a transplant in time, so, people dying each day while waiting for a transplant…[next slide]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36" name="Google Shape;436;g3d8ba2eadfb_0_4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37" name="Google Shape;437;g3d8ba2eadfb_0_4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d8ba2eadfb_0_5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44" name="Google Shape;444;g3d8ba2eadfb_0_5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45" name="Google Shape;445;g3d8ba2eadfb_0_5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6" name="Google Shape;446;g3d8ba2eadfb_0_57: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On average 13 people die every day in the US while waiting.</a:t>
            </a:r>
            <a:endParaRPr sz="1400"/>
          </a:p>
        </p:txBody>
      </p:sp>
      <p:sp>
        <p:nvSpPr>
          <p:cNvPr id="447" name="Google Shape;447;g3d8ba2eadfb_0_57: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48" name="Google Shape;448;g3d8ba2eadfb_0_57: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3f8133015bb_0_1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56" name="Google Shape;456;g3f8133015bb_0_1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57" name="Google Shape;457;g3f8133015bb_0_1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g3f8133015bb_0_15: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a:latin typeface="Arial"/>
                <a:ea typeface="Arial"/>
                <a:cs typeface="Arial"/>
                <a:sym typeface="Arial"/>
              </a:rPr>
              <a:t>Because of these statistics, it’s important for us to get the message out there.</a:t>
            </a:r>
            <a:endParaRPr sz="1400"/>
          </a:p>
        </p:txBody>
      </p:sp>
      <p:sp>
        <p:nvSpPr>
          <p:cNvPr id="459" name="Google Shape;459;g3f8133015bb_0_15: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60" name="Google Shape;460;g3f8133015bb_0_15: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67" name="Google Shape;467;p2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68" name="Google Shape;468;p2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2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 new person is added to the waitlist…[next slide]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70" name="Google Shape;470;p2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71" name="Google Shape;471;p2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d8ba2eadfb_0_3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79" name="Google Shape;479;g3d8ba2eadfb_0_3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80" name="Google Shape;480;g3d8ba2eadfb_0_3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3d8ba2eadfb_0_31: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Every 8 minutes.</a:t>
            </a:r>
            <a:endParaRPr>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82" name="Google Shape;482;g3d8ba2eadfb_0_31: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83" name="Google Shape;483;g3d8ba2eadfb_0_31: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2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492" name="Google Shape;492;p2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493" name="Google Shape;493;p2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p2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Think about how long we are together for this presentation. How many will be added during this class period? How many by the end of the day today?</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(45 min = 5 people added, 90 min = 11 people added, one day = 180 people)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495" name="Google Shape;495;p2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496" name="Google Shape;496;p2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2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03" name="Google Shape;503;p2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04" name="Google Shape;504;p27: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2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This affects so many people, not only the ones who need a transplant (their family, friends, and community too).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YOU are important; you have the power to improve these numbers by sharing the facts you learn today with your friends and family, and by registering to be a donor if you feel compelled.</a:t>
            </a:r>
            <a:r>
              <a:rPr lang="en-US" sz="1300">
                <a:latin typeface="Arial"/>
                <a:ea typeface="Arial"/>
                <a:cs typeface="Arial"/>
                <a:sym typeface="Arial"/>
              </a:rPr>
              <a:t> </a:t>
            </a:r>
            <a:endParaRPr sz="1400"/>
          </a:p>
        </p:txBody>
      </p:sp>
      <p:sp>
        <p:nvSpPr>
          <p:cNvPr id="506" name="Google Shape;506;p2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07" name="Google Shape;507;p2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21" name="Google Shape;121;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22" name="Google Shape;122;p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There are 4 organizations involved in organ, eye, and tissue donation in Oregon and SW Washington.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Donate Life Northwest - community outreach &amp; education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Vision Gift - eye bank for Oregon and SW Washington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Arial"/>
                <a:ea typeface="Arial"/>
                <a:cs typeface="Arial"/>
                <a:sym typeface="Arial"/>
              </a:rPr>
              <a:t>         </a:t>
            </a:r>
            <a:r>
              <a:rPr lang="en-US">
                <a:latin typeface="Arial"/>
                <a:ea typeface="Arial"/>
                <a:cs typeface="Arial"/>
                <a:sym typeface="Arial"/>
              </a:rPr>
              <a:t>Solvita - tissue bank and facilitates tissue donation nationwide</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                   Cascade Life Alliance (CLA) - Oregon's federally designated Organ Procurement Organization (OPO). They are the ones who go into the hospital to recover the organs for transplant! </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This presentation is made in collaboration with all four organizations.</a:t>
            </a:r>
            <a:r>
              <a:rPr lang="en-US" sz="1300">
                <a:latin typeface="Arial"/>
                <a:ea typeface="Arial"/>
                <a:cs typeface="Arial"/>
                <a:sym typeface="Arial"/>
              </a:rPr>
              <a:t> </a:t>
            </a:r>
            <a:endParaRPr sz="1400">
              <a:latin typeface="Arial"/>
              <a:ea typeface="Arial"/>
              <a:cs typeface="Arial"/>
              <a:sym typeface="Arial"/>
            </a:endParaRPr>
          </a:p>
        </p:txBody>
      </p:sp>
      <p:sp>
        <p:nvSpPr>
          <p:cNvPr id="124" name="Google Shape;124;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25" name="Google Shape;125;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13" name="Google Shape;513;p2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14" name="Google Shape;514;p28: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5" name="Google Shape;515;p2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Let’s discuss the process of how someone becomes an organ donor.</a:t>
            </a:r>
            <a:endParaRPr>
              <a:latin typeface="Arial"/>
              <a:ea typeface="Arial"/>
              <a:cs typeface="Arial"/>
              <a:sym typeface="Arial"/>
            </a:endParaRPr>
          </a:p>
          <a:p>
            <a:pPr marL="457200" lvl="0" indent="0" algn="l" rtl="0">
              <a:lnSpc>
                <a:spcPct val="115000"/>
              </a:lnSpc>
              <a:spcBef>
                <a:spcPts val="0"/>
              </a:spcBef>
              <a:spcAft>
                <a:spcPts val="0"/>
              </a:spcAft>
              <a:buSzPts val="1100"/>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Share a video created by UNOS that concisely describes the organ donation process and makes it easy to understand. </a:t>
            </a:r>
            <a:endParaRPr sz="1400"/>
          </a:p>
        </p:txBody>
      </p:sp>
      <p:sp>
        <p:nvSpPr>
          <p:cNvPr id="516" name="Google Shape;516;p2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17" name="Google Shape;517;p2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2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24" name="Google Shape;524;p2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25" name="Google Shape;525;p29: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6" name="Google Shape;526;p2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*Click on the play button in video with your cursor, DO NOT USE KEYBOARD! This video is 2 minutes and 33 seconds.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*If video is not working in slideshow, go to pre-loaded video in different tab.</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3"/>
              </a:rPr>
              <a:t>https://www.youtube.com/watch?v=gOGDlasUm0Q</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*Enable closed captions, and ensure Quality is set to 1080p HD when clicking on the cog icon.</a:t>
            </a:r>
            <a:r>
              <a:rPr lang="en-US" sz="1300">
                <a:latin typeface="Arial"/>
                <a:ea typeface="Arial"/>
                <a:cs typeface="Arial"/>
                <a:sym typeface="Arial"/>
              </a:rPr>
              <a:t> </a:t>
            </a:r>
            <a:endParaRPr sz="1400"/>
          </a:p>
        </p:txBody>
      </p:sp>
      <p:sp>
        <p:nvSpPr>
          <p:cNvPr id="527" name="Google Shape;527;p2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28" name="Google Shape;528;p2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g3f5747e62d1_0_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33" name="Google Shape;533;g3f5747e62d1_0_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34" name="Google Shape;534;g3f5747e62d1_0_2: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5" name="Google Shape;535;g3f5747e62d1_0_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457200" lvl="0" indent="0" algn="l" rtl="0">
              <a:lnSpc>
                <a:spcPct val="115000"/>
              </a:lnSpc>
              <a:spcBef>
                <a:spcPts val="0"/>
              </a:spcBef>
              <a:spcAft>
                <a:spcPts val="0"/>
              </a:spcAft>
              <a:buSzPts val="1100"/>
              <a:buNone/>
            </a:pPr>
            <a:r>
              <a:rPr lang="en-US">
                <a:latin typeface="Arial"/>
                <a:ea typeface="Arial"/>
                <a:cs typeface="Arial"/>
                <a:sym typeface="Arial"/>
              </a:rPr>
              <a:t>It’s important to know, when a person receives a transplant it is considered a treatment not a cure to the disease that is affecting their organ.</a:t>
            </a:r>
            <a:endParaRPr>
              <a:latin typeface="Arial"/>
              <a:ea typeface="Arial"/>
              <a:cs typeface="Arial"/>
              <a:sym typeface="Arial"/>
            </a:endParaRPr>
          </a:p>
          <a:p>
            <a:pPr marL="457200" lvl="0" indent="0" algn="l" rtl="0">
              <a:lnSpc>
                <a:spcPct val="115000"/>
              </a:lnSpc>
              <a:spcBef>
                <a:spcPts val="0"/>
              </a:spcBef>
              <a:spcAft>
                <a:spcPts val="0"/>
              </a:spcAft>
              <a:buSzPts val="1100"/>
              <a:buNone/>
            </a:pPr>
            <a:endParaRPr>
              <a:latin typeface="Arial"/>
              <a:ea typeface="Arial"/>
              <a:cs typeface="Arial"/>
              <a:sym typeface="Arial"/>
            </a:endParaRPr>
          </a:p>
          <a:p>
            <a:pPr marL="457200" lvl="0" indent="0" algn="l" rtl="0">
              <a:lnSpc>
                <a:spcPct val="115000"/>
              </a:lnSpc>
              <a:spcBef>
                <a:spcPts val="0"/>
              </a:spcBef>
              <a:spcAft>
                <a:spcPts val="0"/>
              </a:spcAft>
              <a:buSzPts val="1100"/>
              <a:buNone/>
            </a:pPr>
            <a:r>
              <a:rPr lang="en-US">
                <a:latin typeface="Arial"/>
                <a:ea typeface="Arial"/>
                <a:cs typeface="Arial"/>
                <a:sym typeface="Arial"/>
              </a:rPr>
              <a:t>Along with this treatment organ recipients face a lifelong need to take immunosuppressant drugs or anti-rejections medication, have continued medical visits to make sure the recipient and their organ is healthy, and have a dedication to a healthy lifestyle.</a:t>
            </a:r>
            <a:endParaRPr>
              <a:latin typeface="Arial"/>
              <a:ea typeface="Arial"/>
              <a:cs typeface="Arial"/>
              <a:sym typeface="Arial"/>
            </a:endParaRPr>
          </a:p>
          <a:p>
            <a:pPr marL="457200" lvl="0" indent="0" algn="l" rtl="0">
              <a:lnSpc>
                <a:spcPct val="115000"/>
              </a:lnSpc>
              <a:spcBef>
                <a:spcPts val="0"/>
              </a:spcBef>
              <a:spcAft>
                <a:spcPts val="0"/>
              </a:spcAft>
              <a:buSzPts val="1100"/>
              <a:buNone/>
            </a:pPr>
            <a:endParaRPr>
              <a:latin typeface="Arial"/>
              <a:ea typeface="Arial"/>
              <a:cs typeface="Arial"/>
              <a:sym typeface="Arial"/>
            </a:endParaRPr>
          </a:p>
          <a:p>
            <a:pPr marL="457200" lvl="0" indent="0" algn="l" rtl="0">
              <a:lnSpc>
                <a:spcPct val="115000"/>
              </a:lnSpc>
              <a:spcBef>
                <a:spcPts val="0"/>
              </a:spcBef>
              <a:spcAft>
                <a:spcPts val="0"/>
              </a:spcAft>
              <a:buSzPts val="1100"/>
              <a:buNone/>
            </a:pPr>
            <a:r>
              <a:rPr lang="en-US">
                <a:latin typeface="Arial"/>
                <a:ea typeface="Arial"/>
                <a:cs typeface="Arial"/>
                <a:sym typeface="Arial"/>
              </a:rPr>
              <a:t>The trade off is more life. More time with family and friends, more time to to achieve goals and dreams.</a:t>
            </a:r>
            <a:endParaRPr>
              <a:latin typeface="Arial"/>
              <a:ea typeface="Arial"/>
              <a:cs typeface="Arial"/>
              <a:sym typeface="Arial"/>
            </a:endParaRPr>
          </a:p>
        </p:txBody>
      </p:sp>
      <p:sp>
        <p:nvSpPr>
          <p:cNvPr id="536" name="Google Shape;536;g3f5747e62d1_0_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37" name="Google Shape;537;g3f5747e62d1_0_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3f7061e4ad7_0_1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44" name="Google Shape;544;g3f7061e4ad7_0_1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45" name="Google Shape;545;g3f7061e4ad7_0_14: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g3f7061e4ad7_0_1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200"/>
              <a:buNone/>
            </a:pPr>
            <a:r>
              <a:rPr lang="en-US" b="1" i="1">
                <a:latin typeface="Arial"/>
                <a:ea typeface="Arial"/>
                <a:cs typeface="Arial"/>
                <a:sym typeface="Arial"/>
              </a:rPr>
              <a:t>These slides are hidden/skipped, if you want use them and/or have time to use them, unhide (Powerpoint) or unskip (Google Slides), by right clicking the individual slides in the column on the left side of the screen and choosing unhide or unskip.</a:t>
            </a:r>
            <a:endParaRPr b="1" i="1">
              <a:latin typeface="Arial"/>
              <a:ea typeface="Arial"/>
              <a:cs typeface="Arial"/>
              <a:sym typeface="Arial"/>
            </a:endParaRPr>
          </a:p>
          <a:p>
            <a:pPr marL="0" lvl="0" indent="0" algn="l" rtl="0">
              <a:spcBef>
                <a:spcPts val="0"/>
              </a:spcBef>
              <a:spcAft>
                <a:spcPts val="0"/>
              </a:spcAft>
              <a:buSzPts val="1200"/>
              <a:buNone/>
            </a:pPr>
            <a:endParaRPr>
              <a:latin typeface="Arial"/>
              <a:ea typeface="Arial"/>
              <a:cs typeface="Arial"/>
              <a:sym typeface="Arial"/>
            </a:endParaRPr>
          </a:p>
          <a:p>
            <a:pPr marL="0" lvl="0" indent="0" algn="l" rtl="0">
              <a:spcBef>
                <a:spcPts val="0"/>
              </a:spcBef>
              <a:spcAft>
                <a:spcPts val="0"/>
              </a:spcAft>
              <a:buSzPts val="1200"/>
              <a:buNone/>
            </a:pPr>
            <a:r>
              <a:rPr lang="en-US">
                <a:latin typeface="Arial"/>
                <a:ea typeface="Arial"/>
                <a:cs typeface="Arial"/>
                <a:sym typeface="Arial"/>
              </a:rPr>
              <a:t> Give a warning about graphic images within the next 4 slides.</a:t>
            </a:r>
            <a:endParaRPr>
              <a:latin typeface="Arial"/>
              <a:ea typeface="Arial"/>
              <a:cs typeface="Arial"/>
              <a:sym typeface="Arial"/>
            </a:endParaRPr>
          </a:p>
          <a:p>
            <a:pPr marL="0" lvl="0" indent="0" algn="l" rtl="0">
              <a:spcBef>
                <a:spcPts val="0"/>
              </a:spcBef>
              <a:spcAft>
                <a:spcPts val="0"/>
              </a:spcAft>
              <a:buSzPts val="1200"/>
              <a:buNone/>
            </a:pPr>
            <a:endParaRPr>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a:latin typeface="Arial"/>
                <a:ea typeface="Arial"/>
                <a:cs typeface="Arial"/>
                <a:sym typeface="Arial"/>
              </a:rPr>
              <a:t>It’s time for Name that Diseased Organ!  </a:t>
            </a:r>
            <a:r>
              <a:rPr lang="en-US" i="1">
                <a:latin typeface="Arial"/>
                <a:ea typeface="Arial"/>
                <a:cs typeface="Arial"/>
                <a:sym typeface="Arial"/>
              </a:rPr>
              <a:t>Pause after first click for students to guess.</a:t>
            </a:r>
            <a:endParaRPr>
              <a:latin typeface="Arial"/>
              <a:ea typeface="Arial"/>
              <a:cs typeface="Arial"/>
              <a:sym typeface="Arial"/>
            </a:endParaRPr>
          </a:p>
          <a:p>
            <a:pPr marL="0" lvl="0" indent="0" algn="l" rtl="0">
              <a:spcBef>
                <a:spcPts val="0"/>
              </a:spcBef>
              <a:spcAft>
                <a:spcPts val="0"/>
              </a:spcAft>
              <a:buClr>
                <a:schemeClr val="dk1"/>
              </a:buClr>
              <a:buSzPts val="1200"/>
              <a:buFont typeface="Calibri"/>
              <a:buNone/>
            </a:pP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547" name="Google Shape;547;g3f7061e4ad7_0_1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48" name="Google Shape;548;g3f7061e4ad7_0_1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f7061e4ad7_0_10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56" name="Google Shape;556;g3f7061e4ad7_0_10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57" name="Google Shape;557;g3f7061e4ad7_0_10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8" name="Google Shape;558;g3f7061e4ad7_0_10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(Click) </a:t>
            </a:r>
            <a:r>
              <a:rPr lang="en-US">
                <a:latin typeface="Arial"/>
                <a:ea typeface="Arial"/>
                <a:cs typeface="Arial"/>
                <a:sym typeface="Arial"/>
              </a:rPr>
              <a:t>This first picture is of a diseased heart: </a:t>
            </a:r>
            <a:r>
              <a:rPr lang="en-US" b="1">
                <a:latin typeface="Arial"/>
                <a:ea typeface="Arial"/>
                <a:cs typeface="Arial"/>
                <a:sym typeface="Arial"/>
              </a:rPr>
              <a:t>Cardiomyopathy</a:t>
            </a:r>
            <a:r>
              <a:rPr lang="en-US">
                <a:latin typeface="Arial"/>
                <a:ea typeface="Arial"/>
                <a:cs typeface="Arial"/>
                <a:sym typeface="Arial"/>
              </a:rPr>
              <a:t>.  Cardiomyopathy is a disease that can occur as a result of a virus, cancer treatments, hereditary causes, or unknown reasons.  The heart grows larger and larger, and it becomes increasingly difficult for it to function adequately. People who suffer from cardiomyopathy can have shortness of breath, fatigue, swelling in legs, and irregular heartbeats. They can feel dizzy or lightheaded and faint or feel chest pain or pressure.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(Click) </a:t>
            </a:r>
            <a:r>
              <a:rPr lang="en-US">
                <a:latin typeface="Arial"/>
                <a:ea typeface="Arial"/>
                <a:cs typeface="Arial"/>
                <a:sym typeface="Arial"/>
              </a:rPr>
              <a:t>The picture on the right is of a healthy heart.</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559" name="Google Shape;559;g3f7061e4ad7_0_10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60" name="Google Shape;560;g3f7061e4ad7_0_10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f7061e4ad7_0_18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68" name="Google Shape;568;g3f7061e4ad7_0_18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69" name="Google Shape;569;g3f7061e4ad7_0_18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3f7061e4ad7_0_18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latin typeface="Arial"/>
                <a:ea typeface="Arial"/>
                <a:cs typeface="Arial"/>
                <a:sym typeface="Arial"/>
              </a:rPr>
              <a:t>The first image is a lung with </a:t>
            </a:r>
            <a:r>
              <a:rPr lang="en-US" b="1">
                <a:latin typeface="Arial"/>
                <a:ea typeface="Arial"/>
                <a:cs typeface="Arial"/>
                <a:sym typeface="Arial"/>
              </a:rPr>
              <a:t>emphysema</a:t>
            </a:r>
            <a:r>
              <a:rPr lang="en-US">
                <a:latin typeface="Arial"/>
                <a:ea typeface="Arial"/>
                <a:cs typeface="Arial"/>
                <a:sym typeface="Arial"/>
              </a:rPr>
              <a:t>. The main cause is smoking, however there are also other diseases that may lead to emphysema. The second image is of a lung with </a:t>
            </a:r>
            <a:r>
              <a:rPr lang="en-US" b="1">
                <a:latin typeface="Arial"/>
                <a:ea typeface="Arial"/>
                <a:cs typeface="Arial"/>
                <a:sym typeface="Arial"/>
              </a:rPr>
              <a:t>cystic fibrosis</a:t>
            </a:r>
            <a:r>
              <a:rPr lang="en-US">
                <a:latin typeface="Arial"/>
                <a:ea typeface="Arial"/>
                <a:cs typeface="Arial"/>
                <a:sym typeface="Arial"/>
              </a:rPr>
              <a:t>. Cystic fibrosis in an inherited genetic disorder that causes the body to produce thick, sticky mucus.</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When someone is in need of a lung transplant they are usually on oxygen 24 hrs/day and can’t walk more than a few feet without losing their breath. They also tend to have blue fingertips and toes because the oxygen needed to turn the blood red is in short supply and does not circulate  properly. </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The last image is of a healthy lung.</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a:p>
            <a:pPr marL="0" lvl="0" indent="0" algn="l" rtl="0">
              <a:lnSpc>
                <a:spcPct val="115000"/>
              </a:lnSpc>
              <a:spcBef>
                <a:spcPts val="0"/>
              </a:spcBef>
              <a:spcAft>
                <a:spcPts val="0"/>
              </a:spcAft>
              <a:buSzPts val="1400"/>
              <a:buNone/>
            </a:pPr>
            <a:endParaRPr/>
          </a:p>
        </p:txBody>
      </p:sp>
      <p:sp>
        <p:nvSpPr>
          <p:cNvPr id="571" name="Google Shape;571;g3f7061e4ad7_0_18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72" name="Google Shape;572;g3f7061e4ad7_0_18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g3f7061e4ad7_0_27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81" name="Google Shape;581;g3f7061e4ad7_0_27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82" name="Google Shape;582;g3f7061e4ad7_0_27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g3f7061e4ad7_0_273: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This is a diseased liver with </a:t>
            </a:r>
            <a:r>
              <a:rPr lang="en-US" b="1">
                <a:latin typeface="Arial"/>
                <a:ea typeface="Arial"/>
                <a:cs typeface="Arial"/>
                <a:sym typeface="Arial"/>
              </a:rPr>
              <a:t>cirrhosis. About 40% of those needed a liver transplant suffer from alcohol related cirrhosis. 20% of liver transplant patients suffer from Hepatitis C and another 20% suffer from MASH (formerly fatty liver disease”)</a:t>
            </a:r>
            <a:r>
              <a:rPr lang="en-US">
                <a:latin typeface="Arial"/>
                <a:ea typeface="Arial"/>
                <a:cs typeface="Arial"/>
                <a:sym typeface="Arial"/>
              </a:rPr>
              <a:t>.  **It is important to note that people who suffer from alcoholism must meet stringent requirements before they can ever be placed on the waiting list.**</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On the right we have a healthy liver. The liver is like a chemical factory that destroys toxic substances in the blood such as drugs and alcohol.  It also processes nutrients and breaks down proteins, fats, carbohydrates and stores energy for later use.</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i="1">
                <a:latin typeface="Arial"/>
                <a:ea typeface="Arial"/>
                <a:cs typeface="Arial"/>
                <a:sym typeface="Arial"/>
              </a:rPr>
              <a:t>Optional:  People who are in liver failure may experience an accumulation of fluids in the belly and the extremities, Jaundice (which causes a yellowing of the skin and whites of the eyes as well as itching), and mental disorientation or confusion.</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p>
        </p:txBody>
      </p:sp>
      <p:sp>
        <p:nvSpPr>
          <p:cNvPr id="584" name="Google Shape;584;g3f7061e4ad7_0_273: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85" name="Google Shape;585;g3f7061e4ad7_0_273: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3f7061e4ad7_0_35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593" name="Google Shape;593;g3f7061e4ad7_0_35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594" name="Google Shape;594;g3f7061e4ad7_0_35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g3f7061e4ad7_0_359: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a:t>
            </a:r>
            <a:r>
              <a:rPr lang="en-US">
                <a:latin typeface="Arial"/>
                <a:ea typeface="Arial"/>
                <a:cs typeface="Arial"/>
                <a:sym typeface="Arial"/>
              </a:rPr>
              <a:t>) On the left we have </a:t>
            </a:r>
            <a:r>
              <a:rPr lang="en-US" b="1">
                <a:latin typeface="Arial"/>
                <a:ea typeface="Arial"/>
                <a:cs typeface="Arial"/>
                <a:sym typeface="Arial"/>
              </a:rPr>
              <a:t>two</a:t>
            </a:r>
            <a:r>
              <a:rPr lang="en-US">
                <a:latin typeface="Arial"/>
                <a:ea typeface="Arial"/>
                <a:cs typeface="Arial"/>
                <a:sym typeface="Arial"/>
              </a:rPr>
              <a:t> polycystic kidneys. This is an inherited condition that causes the kidneys to fail when many fluid filled sacs engorge the kidneys. </a:t>
            </a: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0" algn="l" rtl="0">
              <a:lnSpc>
                <a:spcPct val="100000"/>
              </a:lnSpc>
              <a:spcBef>
                <a:spcPts val="0"/>
              </a:spcBef>
              <a:spcAft>
                <a:spcPts val="0"/>
              </a:spcAft>
              <a:buClr>
                <a:schemeClr val="dk1"/>
              </a:buClr>
              <a:buSzPts val="1400"/>
              <a:buFont typeface="Arial"/>
              <a:buNone/>
            </a:pPr>
            <a:r>
              <a:rPr lang="en-US">
                <a:latin typeface="Arial"/>
                <a:ea typeface="Arial"/>
                <a:cs typeface="Arial"/>
                <a:sym typeface="Arial"/>
              </a:rPr>
              <a:t>(</a:t>
            </a:r>
            <a:r>
              <a:rPr lang="en-US" i="1">
                <a:latin typeface="Arial"/>
                <a:ea typeface="Arial"/>
                <a:cs typeface="Arial"/>
                <a:sym typeface="Arial"/>
              </a:rPr>
              <a:t>Click) </a:t>
            </a:r>
            <a:r>
              <a:rPr lang="en-US">
                <a:latin typeface="Arial"/>
                <a:ea typeface="Arial"/>
                <a:cs typeface="Arial"/>
                <a:sym typeface="Arial"/>
              </a:rPr>
              <a:t>One the right we have a picture of healthy kidneys. The kidneys are responsible for filtering the blood. The kidneys are retrieved together and then separated for transplantation. Kidney donors can be the source of two transplants because humans only need one kidney to survive.</a:t>
            </a:r>
            <a:endParaRPr>
              <a:latin typeface="Arial"/>
              <a:ea typeface="Arial"/>
              <a:cs typeface="Arial"/>
              <a:sym typeface="Arial"/>
            </a:endParaRPr>
          </a:p>
          <a:p>
            <a:pPr marL="2286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a:latin typeface="Arial"/>
                <a:ea typeface="Arial"/>
                <a:cs typeface="Arial"/>
                <a:sym typeface="Arial"/>
              </a:rPr>
              <a:t>People suffering from kidney failure can experience swelling (edema) in their ankles, feet and hands due to the body holding excess fluid. They can feel fatigue, shortness of breath, and itchy skin due to the waste imbalances in the blood. They can experience muscle cramps, loss of appetite, nausea and vomiting, and experience changes in urination.</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p:txBody>
      </p:sp>
      <p:sp>
        <p:nvSpPr>
          <p:cNvPr id="596" name="Google Shape;596;g3f7061e4ad7_0_359: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597" name="Google Shape;597;g3f7061e4ad7_0_359: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3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Transition: any questions?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sz="1400"/>
          </a:p>
        </p:txBody>
      </p:sp>
      <p:sp>
        <p:nvSpPr>
          <p:cNvPr id="605" name="Google Shape;605;p30: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3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11" name="Google Shape;611;p3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12" name="Google Shape;612;p3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3" name="Google Shape;613;p3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Eye/tissue</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After organs are recovered from a deceased donor, corneas and tissue can oftentimes be recovered. Sometimes a person is not able to be an organ donor, but can be a cornea and tissue donor.</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This is the work of our partners VisionGift (eye) and Solvita (tissue).</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614" name="Google Shape;614;p3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15" name="Google Shape;615;p3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f8133015bb_0_17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61" name="Google Shape;161;g3f8133015bb_0_17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62" name="Google Shape;162;g3f8133015bb_0_174: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g3f8133015bb_0_174: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These are the 4 transplant hospitals that serve Oregon and SW Washington. All are located in Portland.</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Legacy Health does kidney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Providence does heart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OHSU does kidney, liver, and heart transplants</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 VA does kidney and liver transplant for veterans.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There is not a lung transplant program in Oregon. People in Oregon needing a lung transplant need to seek care in Seattle or in California.</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Since these transplant hospitals are all located in Portland it creates a geographical inequity</a:t>
            </a:r>
            <a:endParaRPr>
              <a:latin typeface="Arial"/>
              <a:ea typeface="Arial"/>
              <a:cs typeface="Arial"/>
              <a:sym typeface="Arial"/>
            </a:endParaRPr>
          </a:p>
        </p:txBody>
      </p:sp>
      <p:sp>
        <p:nvSpPr>
          <p:cNvPr id="164" name="Google Shape;164;g3f8133015bb_0_174: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65" name="Google Shape;165;g3f8133015bb_0_174: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3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22" name="Google Shape;622;p3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23" name="Google Shape;623;p3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3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228600" lvl="0" indent="0" algn="l" rtl="0">
              <a:lnSpc>
                <a:spcPct val="115000"/>
              </a:lnSpc>
              <a:spcBef>
                <a:spcPts val="0"/>
              </a:spcBef>
              <a:spcAft>
                <a:spcPts val="0"/>
              </a:spcAft>
              <a:buClr>
                <a:schemeClr val="dk1"/>
              </a:buClr>
              <a:buSzPts val="1100"/>
              <a:buFont typeface="Arial"/>
              <a:buNone/>
            </a:pPr>
            <a:r>
              <a:rPr lang="en-US" sz="1000">
                <a:latin typeface="Arial"/>
                <a:ea typeface="Arial"/>
                <a:cs typeface="Arial"/>
                <a:sym typeface="Arial"/>
              </a:rPr>
              <a:t>·</a:t>
            </a:r>
            <a:r>
              <a:rPr lang="en-US" sz="700">
                <a:latin typeface="Times New Roman"/>
                <a:ea typeface="Times New Roman"/>
                <a:cs typeface="Times New Roman"/>
                <a:sym typeface="Times New Roman"/>
              </a:rPr>
              <a:t>         </a:t>
            </a:r>
            <a:r>
              <a:rPr lang="en-US">
                <a:latin typeface="Arial"/>
                <a:ea typeface="Arial"/>
                <a:cs typeface="Arial"/>
                <a:sym typeface="Arial"/>
              </a:rPr>
              <a:t>Reminder: 1 organ donor can save up to 8 lives, 1 eye/tissue donor can save/enhance up to 125 lives!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Why is it so much more?</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[Optional] Have students brainstorm and share why they think so.</a:t>
            </a:r>
            <a:r>
              <a:rPr lang="en-US" sz="1300">
                <a:latin typeface="Arial"/>
                <a:ea typeface="Arial"/>
                <a:cs typeface="Arial"/>
                <a:sym typeface="Arial"/>
              </a:rPr>
              <a:t> </a:t>
            </a:r>
            <a:endParaRPr sz="1400"/>
          </a:p>
        </p:txBody>
      </p:sp>
      <p:sp>
        <p:nvSpPr>
          <p:cNvPr id="625" name="Google Shape;625;p3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26" name="Google Shape;626;p3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3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37" name="Google Shape;637;p3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38" name="Google Shape;638;p3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9" name="Google Shape;639;p3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Differences between organ donation and eye/tissue donation</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Organ donation has very strict medical criteria that must be met in order for the process to work and organs to stay viable.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Eye/tissue donation does not have such strict medical criteria.</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For example (refer to slide):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must pass away in the hospital.</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can pass away outside of a hospital.</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needs to be connected to a ventilator (breathing machine found in a hospital). This forces the patient to breathe because they no longer can on their own due to severe injury. Breathing supplies oxygen to the organs.</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does not need to be connected to a ventilator.</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needs constant blood flow and oxygen. Organs will no longer be viable (healthy and functional) for transplant if they go too long without blood and oxygen.</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stays viable for much longer without blood and oxygen.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Organ donation → limited to 6 transplantable organs.</a:t>
            </a:r>
            <a:endParaRPr>
              <a:solidFill>
                <a:srgbClr val="000000"/>
              </a:solidFill>
              <a:latin typeface="Arial"/>
              <a:ea typeface="Arial"/>
              <a:cs typeface="Arial"/>
              <a:sym typeface="Arial"/>
            </a:endParaRPr>
          </a:p>
          <a:p>
            <a:pPr marL="457200" lvl="0" indent="-311150" algn="l" rtl="0">
              <a:lnSpc>
                <a:spcPct val="115000"/>
              </a:lnSpc>
              <a:spcBef>
                <a:spcPts val="0"/>
              </a:spcBef>
              <a:spcAft>
                <a:spcPts val="0"/>
              </a:spcAft>
              <a:buSzPts val="1300"/>
              <a:buChar char="●"/>
            </a:pPr>
            <a:r>
              <a:rPr lang="en-US">
                <a:solidFill>
                  <a:srgbClr val="000000"/>
                </a:solidFill>
                <a:latin typeface="Arial"/>
                <a:ea typeface="Arial"/>
                <a:cs typeface="Arial"/>
                <a:sym typeface="Arial"/>
              </a:rPr>
              <a:t>Eye/tissue → incredible amount of tissue that can be transplanted, lots to choose from.</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Eye/tissue donation gives the majority of people the opportunity to donate. Which is awesome, it is so rare to become an organ donor and the need is extremely high, but most people who sign up to be eye/tissue donors are able to do so.</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[model raising hand] Anyone here thought tissue donation meant just skin? And/or eye donation meant taking the whole eye out and transplanting it into another person?</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What does eye/tissue donation ACTUALLY mean?</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[next slide]</a:t>
            </a:r>
            <a:endParaRPr sz="1400"/>
          </a:p>
        </p:txBody>
      </p:sp>
      <p:sp>
        <p:nvSpPr>
          <p:cNvPr id="640" name="Google Shape;640;p3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41" name="Google Shape;641;p3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3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65" name="Google Shape;665;p3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66" name="Google Shape;666;p3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Google Shape;667;p3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What eye/tissue can I donate? - connective tissue, corneas/sclera, skin, nerves, tendons, bone, ligaments, arteries, veins, heart valves, cartilage.</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It’s also important to note that after tissue is recovered it can be preserved and stored. This means that tissue and cornea transplant can have not only a local, but national or international impact.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You can truly donate so much of your body to help others!</a:t>
            </a:r>
            <a:endParaRPr sz="1400"/>
          </a:p>
        </p:txBody>
      </p:sp>
      <p:sp>
        <p:nvSpPr>
          <p:cNvPr id="668" name="Google Shape;668;p3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669" name="Google Shape;669;p3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3f8133015bb_0_11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698" name="Google Shape;698;g3f8133015bb_0_11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699" name="Google Shape;699;g3f8133015bb_0_11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g3f8133015bb_0_11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Image Warning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next images are of eyes and tissue.</a:t>
            </a:r>
            <a:endParaRPr>
              <a:latin typeface="Arial"/>
              <a:ea typeface="Arial"/>
              <a:cs typeface="Arial"/>
              <a:sym typeface="Arial"/>
            </a:endParaRPr>
          </a:p>
        </p:txBody>
      </p:sp>
      <p:sp>
        <p:nvSpPr>
          <p:cNvPr id="701" name="Google Shape;701;g3f8133015bb_0_11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02" name="Google Shape;702;g3f8133015bb_0_11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3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sz="1000">
                <a:solidFill>
                  <a:srgbClr val="000000"/>
                </a:solidFill>
                <a:latin typeface="Arial"/>
                <a:ea typeface="Arial"/>
                <a:cs typeface="Arial"/>
                <a:sym typeface="Arial"/>
              </a:rPr>
              <a:t>Th</a:t>
            </a:r>
            <a:r>
              <a:rPr lang="en-US">
                <a:solidFill>
                  <a:srgbClr val="000000"/>
                </a:solidFill>
                <a:latin typeface="Arial"/>
                <a:ea typeface="Arial"/>
                <a:cs typeface="Arial"/>
                <a:sym typeface="Arial"/>
              </a:rPr>
              <a:t>e impact of cornea donation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Misconception that the entire eye is donated and transplanted into another person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Only the cornea and sclera are transplanted</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(most common) cornea – clear, top layer of the eye. Looking through cornea right now.</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(less common) sclera – white part of the eye</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Before a cornea transplant a persons vision could be cloudy, distorted, or blocked. What conditions lead to needing a cornea transplant?</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Eye trauma</a:t>
            </a:r>
            <a:endParaRPr>
              <a:solidFill>
                <a:srgbClr val="000000"/>
              </a:solidFill>
              <a:latin typeface="Arial"/>
              <a:ea typeface="Arial"/>
              <a:cs typeface="Arial"/>
              <a:sym typeface="Arial"/>
            </a:endParaRPr>
          </a:p>
          <a:p>
            <a:pPr marL="1371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Chemical spill or burn</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Keratoconus</a:t>
            </a:r>
            <a:endParaRPr>
              <a:solidFill>
                <a:srgbClr val="000000"/>
              </a:solidFill>
              <a:latin typeface="Arial"/>
              <a:ea typeface="Arial"/>
              <a:cs typeface="Arial"/>
              <a:sym typeface="Arial"/>
            </a:endParaRPr>
          </a:p>
          <a:p>
            <a:pPr marL="1371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Malformation, cone-like shape of the cornea. Distorts vision.</a:t>
            </a:r>
            <a:endParaRPr>
              <a:solidFill>
                <a:srgbClr val="000000"/>
              </a:solidFill>
              <a:latin typeface="Arial"/>
              <a:ea typeface="Arial"/>
              <a:cs typeface="Arial"/>
              <a:sym typeface="Arial"/>
            </a:endParaRPr>
          </a:p>
          <a:p>
            <a:pPr marL="1371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Fun fact: Steph Curry (a famous basketball player) has keratoconus. He uses corrective lenses to see but if it gets worse, may need a transplant in the future.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After a cornea transplant sight is restored after removing damaged cornea and replacing it with a donor cornea.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p:txBody>
      </p:sp>
      <p:sp>
        <p:nvSpPr>
          <p:cNvPr id="709" name="Google Shape;709;p36: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3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The impact of skin grafts</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Typically used to help heal severe burns</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The graft is placed it over the wound</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Shaped like a thin sheet with holes to allow oxygen to reach the injury. </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Skin grafts help prevent infection, regulate body temperature, and replace/repair lost or damaged skin.</a:t>
            </a:r>
            <a:endParaRPr>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28" name="Google Shape;728;p3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3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impact of tendon and ligament repairs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Achilles tendon or ACL tears are common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We hear all the time about athletes tearing an ACL, or you may know someone who has personally tore a tendon or ligament, athlete or not.</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Many individuals may need a transplant to get back to peak performance, sometimes it is their only option for a full recovery</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Something cool about tendon/ligament repairs is that they are so versatile. They do not have to replace the same tissue one-for-one. For example, a recovered Achilles tendon can repair someone else’s Achilles tendon, BUT it can also repair other tendons in the body. So, the transplanted tissue does not have to be from the exact same body part as the injury..</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Tendon/ligament transplants can restore mobility, ease pain, and scaffold healing.</a:t>
            </a:r>
            <a:r>
              <a:rPr lang="en-US" sz="1100">
                <a:latin typeface="Arial"/>
                <a:ea typeface="Arial"/>
                <a:cs typeface="Arial"/>
                <a:sym typeface="Arial"/>
              </a:rPr>
              <a:t> </a:t>
            </a:r>
            <a:endParaRPr/>
          </a:p>
        </p:txBody>
      </p:sp>
      <p:sp>
        <p:nvSpPr>
          <p:cNvPr id="739" name="Google Shape;739;p38: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3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753" name="Google Shape;753;p3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754" name="Google Shape;754;p3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5" name="Google Shape;755;p3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Image Warning- want to show you an example of a tissue transplant.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This will have blood and stitches.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You don’t have to look, now is your chance to look away.</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*pause briefly</a:t>
            </a:r>
            <a:r>
              <a:rPr lang="en-US" sz="1300">
                <a:latin typeface="Arial"/>
                <a:ea typeface="Arial"/>
                <a:cs typeface="Arial"/>
                <a:sym typeface="Arial"/>
              </a:rPr>
              <a:t> </a:t>
            </a:r>
            <a:endParaRPr sz="1400"/>
          </a:p>
        </p:txBody>
      </p:sp>
      <p:sp>
        <p:nvSpPr>
          <p:cNvPr id="756" name="Google Shape;756;p3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57" name="Google Shape;757;p3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4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764" name="Google Shape;764;p4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765" name="Google Shape;765;p40: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6" name="Google Shape;766;p4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Rib cartilage to an outer ear reconstruction</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This is actually a donor’s rib cartilage [point to ribs] that’s been recovered and reconstructed into an outer ear structure.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Outer ear provides protection, improves/amplifies hearing, prevents dust and debris from getting into ear canal, and structure to support garments such as glasses/sunglasses/masks/air pods/etc.</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sz="1000">
                <a:solidFill>
                  <a:srgbClr val="000000"/>
                </a:solidFill>
                <a:latin typeface="Arial"/>
                <a:ea typeface="Arial"/>
                <a:cs typeface="Arial"/>
                <a:sym typeface="Arial"/>
              </a:rPr>
              <a:t> </a:t>
            </a:r>
            <a:endParaRPr sz="1000">
              <a:solidFill>
                <a:srgbClr val="000000"/>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67" name="Google Shape;767;p4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68" name="Google Shape;768;p4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4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794" name="Google Shape;794;p4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795" name="Google Shape;795;p4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6" name="Google Shape;796;p4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Signing up</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How can you be part of this?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You can register:</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DMV (when you get your permit, license, or ID)</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iPhone Health App (when you are 18)</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Online: In Oregon some one who is 13 can declare their intent to be an organ donor. In Washington that age is 15.5.</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NO limitations to signing up (anyone can register regardless of health status, physical ability, gender identity, sexual orientation, etc.)</a:t>
            </a:r>
            <a:endParaRPr>
              <a:latin typeface="Arial"/>
              <a:ea typeface="Arial"/>
              <a:cs typeface="Arial"/>
              <a:sym typeface="Arial"/>
            </a:endParaRPr>
          </a:p>
          <a:p>
            <a:pPr marL="11430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iPhone Health App registers you on the National Registry (meaning no matter what state you live in, you are a registered organ donor), but you do need to be at least 18 years old to sign up on the National Registry</a:t>
            </a:r>
            <a:endParaRPr>
              <a:latin typeface="Arial"/>
              <a:ea typeface="Arial"/>
              <a:cs typeface="Arial"/>
              <a:sym typeface="Arial"/>
            </a:endParaRPr>
          </a:p>
          <a:p>
            <a:pPr marL="11430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Online at</a:t>
            </a:r>
            <a:r>
              <a:rPr lang="en-US">
                <a:solidFill>
                  <a:schemeClr val="hlink"/>
                </a:solidFill>
                <a:uFill>
                  <a:noFill/>
                </a:uFill>
                <a:latin typeface="Arial"/>
                <a:ea typeface="Arial"/>
                <a:cs typeface="Arial"/>
                <a:sym typeface="Arial"/>
                <a:hlinkClick r:id="rId3"/>
              </a:rPr>
              <a:t> </a:t>
            </a:r>
            <a:r>
              <a:rPr lang="en-US" u="sng">
                <a:solidFill>
                  <a:schemeClr val="hlink"/>
                </a:solidFill>
                <a:latin typeface="Arial"/>
                <a:ea typeface="Arial"/>
                <a:cs typeface="Arial"/>
                <a:sym typeface="Arial"/>
                <a:hlinkClick r:id="rId3"/>
              </a:rPr>
              <a:t>www.donatelifenw.org/content/register-now</a:t>
            </a:r>
            <a:r>
              <a:rPr lang="en-US">
                <a:latin typeface="Arial"/>
                <a:ea typeface="Arial"/>
                <a:cs typeface="Arial"/>
                <a:sym typeface="Arial"/>
              </a:rPr>
              <a: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797" name="Google Shape;797;p4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798" name="Google Shape;798;p4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01" name="Google Shape;201;p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02" name="Google Shape;202;p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Think about people saving lives. Who comes to mind?</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Students raise hands or shout out answers or students share with partner or table group, and then share out loud.</a:t>
            </a:r>
            <a:r>
              <a:rPr lang="en-US" sz="1100">
                <a:latin typeface="Arial"/>
                <a:ea typeface="Arial"/>
                <a:cs typeface="Arial"/>
                <a:sym typeface="Arial"/>
              </a:rPr>
              <a:t> </a:t>
            </a:r>
            <a:endParaRPr/>
          </a:p>
        </p:txBody>
      </p:sp>
      <p:sp>
        <p:nvSpPr>
          <p:cNvPr id="204" name="Google Shape;204;p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05" name="Google Shape;205;p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4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10" name="Google Shape;810;p4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11" name="Google Shape;811;p4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2" name="Google Shape;812;p4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We highly encourage you to have a conversation with your family:</a:t>
            </a:r>
            <a:endParaRPr>
              <a:solidFill>
                <a:srgbClr val="000000"/>
              </a:solidFill>
              <a:latin typeface="Arial"/>
              <a:ea typeface="Arial"/>
              <a:cs typeface="Arial"/>
              <a:sym typeface="Arial"/>
            </a:endParaRPr>
          </a:p>
          <a:p>
            <a:pPr marL="6858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Whether you want to be a donor or not  and also find out your family’s wishes too</a:t>
            </a:r>
            <a:endParaRPr>
              <a:solidFill>
                <a:srgbClr val="000000"/>
              </a:solidFill>
              <a:latin typeface="Arial"/>
              <a:ea typeface="Arial"/>
              <a:cs typeface="Arial"/>
              <a:sym typeface="Arial"/>
            </a:endParaRPr>
          </a:p>
          <a:p>
            <a:pPr marL="6858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Talking to your family about donation wishes is important for many reasons:</a:t>
            </a:r>
            <a:endParaRPr>
              <a:solidFill>
                <a:srgbClr val="000000"/>
              </a:solidFill>
              <a:latin typeface="Arial"/>
              <a:ea typeface="Arial"/>
              <a:cs typeface="Arial"/>
              <a:sym typeface="Arial"/>
            </a:endParaRPr>
          </a:p>
          <a:p>
            <a:pPr marL="1371600" lvl="0" indent="-330200" algn="l" rtl="0">
              <a:lnSpc>
                <a:spcPct val="115000"/>
              </a:lnSpc>
              <a:spcBef>
                <a:spcPts val="0"/>
              </a:spcBef>
              <a:spcAft>
                <a:spcPts val="0"/>
              </a:spcAft>
              <a:buClr>
                <a:srgbClr val="000000"/>
              </a:buClr>
              <a:buSzPts val="1600"/>
              <a:buChar char="●"/>
            </a:pPr>
            <a:r>
              <a:rPr lang="en-US">
                <a:solidFill>
                  <a:srgbClr val="000000"/>
                </a:solidFill>
                <a:latin typeface="Arial"/>
                <a:ea typeface="Arial"/>
                <a:cs typeface="Arial"/>
                <a:sym typeface="Arial"/>
              </a:rPr>
              <a:t>Family can ideally respect your wishes</a:t>
            </a:r>
            <a:endParaRPr>
              <a:solidFill>
                <a:srgbClr val="000000"/>
              </a:solidFill>
              <a:latin typeface="Arial"/>
              <a:ea typeface="Arial"/>
              <a:cs typeface="Arial"/>
              <a:sym typeface="Arial"/>
            </a:endParaRPr>
          </a:p>
          <a:p>
            <a:pPr marL="1371600" lvl="0" indent="-330200" algn="l" rtl="0">
              <a:lnSpc>
                <a:spcPct val="115000"/>
              </a:lnSpc>
              <a:spcBef>
                <a:spcPts val="0"/>
              </a:spcBef>
              <a:spcAft>
                <a:spcPts val="0"/>
              </a:spcAft>
              <a:buClr>
                <a:srgbClr val="000000"/>
              </a:buClr>
              <a:buSzPts val="1600"/>
              <a:buChar char="●"/>
            </a:pPr>
            <a:r>
              <a:rPr lang="en-US">
                <a:solidFill>
                  <a:srgbClr val="000000"/>
                </a:solidFill>
                <a:latin typeface="Arial"/>
                <a:ea typeface="Arial"/>
                <a:cs typeface="Arial"/>
                <a:sym typeface="Arial"/>
              </a:rPr>
              <a:t>Everyone is on the same page</a:t>
            </a:r>
            <a:endParaRPr>
              <a:solidFill>
                <a:srgbClr val="000000"/>
              </a:solidFill>
              <a:latin typeface="Arial"/>
              <a:ea typeface="Arial"/>
              <a:cs typeface="Arial"/>
              <a:sym typeface="Arial"/>
            </a:endParaRPr>
          </a:p>
          <a:p>
            <a:pPr marL="1371600" lvl="0" indent="-330200" algn="l" rtl="0">
              <a:lnSpc>
                <a:spcPct val="115000"/>
              </a:lnSpc>
              <a:spcBef>
                <a:spcPts val="0"/>
              </a:spcBef>
              <a:spcAft>
                <a:spcPts val="0"/>
              </a:spcAft>
              <a:buClr>
                <a:srgbClr val="000000"/>
              </a:buClr>
              <a:buSzPts val="1600"/>
              <a:buChar char="●"/>
            </a:pPr>
            <a:r>
              <a:rPr lang="en-US">
                <a:solidFill>
                  <a:srgbClr val="000000"/>
                </a:solidFill>
                <a:latin typeface="Arial"/>
                <a:ea typeface="Arial"/>
                <a:cs typeface="Arial"/>
                <a:sym typeface="Arial"/>
              </a:rPr>
              <a:t>Your family does not have to carry the burden of guessing what you wanted.</a:t>
            </a:r>
            <a:endParaRPr>
              <a:solidFill>
                <a:srgbClr val="000000"/>
              </a:solidFill>
              <a:latin typeface="Arial"/>
              <a:ea typeface="Arial"/>
              <a:cs typeface="Arial"/>
              <a:sym typeface="Arial"/>
            </a:endParaRPr>
          </a:p>
          <a:p>
            <a:pPr marL="1371600" lvl="0" indent="-330200" algn="l" rtl="0">
              <a:lnSpc>
                <a:spcPct val="115000"/>
              </a:lnSpc>
              <a:spcBef>
                <a:spcPts val="0"/>
              </a:spcBef>
              <a:spcAft>
                <a:spcPts val="0"/>
              </a:spcAft>
              <a:buClr>
                <a:srgbClr val="000000"/>
              </a:buClr>
              <a:buSzPts val="1600"/>
              <a:buChar char="●"/>
            </a:pPr>
            <a:r>
              <a:rPr lang="en-US">
                <a:solidFill>
                  <a:srgbClr val="000000"/>
                </a:solidFill>
                <a:latin typeface="Arial"/>
                <a:ea typeface="Arial"/>
                <a:cs typeface="Arial"/>
                <a:sym typeface="Arial"/>
              </a:rPr>
              <a:t>Your family can advocate for you if you are ever in a situation where you cannot speak for yourself</a:t>
            </a:r>
            <a:endParaRPr>
              <a:solidFill>
                <a:srgbClr val="000000"/>
              </a:solidFill>
              <a:latin typeface="Arial"/>
              <a:ea typeface="Arial"/>
              <a:cs typeface="Arial"/>
              <a:sym typeface="Arial"/>
            </a:endParaRPr>
          </a:p>
          <a:p>
            <a:pPr marL="1371600" lvl="0" indent="-330200" algn="l" rtl="0">
              <a:lnSpc>
                <a:spcPct val="115000"/>
              </a:lnSpc>
              <a:spcBef>
                <a:spcPts val="0"/>
              </a:spcBef>
              <a:spcAft>
                <a:spcPts val="0"/>
              </a:spcAft>
              <a:buClr>
                <a:srgbClr val="000000"/>
              </a:buClr>
              <a:buSzPts val="1600"/>
              <a:buChar char="●"/>
            </a:pPr>
            <a:r>
              <a:rPr lang="en-US">
                <a:solidFill>
                  <a:srgbClr val="000000"/>
                </a:solidFill>
                <a:latin typeface="Arial"/>
                <a:ea typeface="Arial"/>
                <a:cs typeface="Arial"/>
                <a:sym typeface="Arial"/>
              </a:rPr>
              <a:t>If you are under 18, your parent/legal guardian has the final say and can override your decision. This is why it is even more imperative to discuss your decision with your family to ensure they know what your wishes are and why. Once you are 18, your registration is legally binding and cannot be overridden by anyone.</a:t>
            </a:r>
            <a:endParaRPr>
              <a:solidFill>
                <a:srgbClr val="000000"/>
              </a:solidFill>
              <a:latin typeface="Arial"/>
              <a:ea typeface="Arial"/>
              <a:cs typeface="Arial"/>
              <a:sym typeface="Arial"/>
            </a:endParaRPr>
          </a:p>
          <a:p>
            <a:pPr marL="685800" lvl="0" indent="0" algn="l" rtl="0">
              <a:lnSpc>
                <a:spcPct val="115000"/>
              </a:lnSpc>
              <a:spcBef>
                <a:spcPts val="0"/>
              </a:spcBef>
              <a:spcAft>
                <a:spcPts val="0"/>
              </a:spcAft>
              <a:buSzPts val="1400"/>
              <a:buNone/>
            </a:pPr>
            <a:r>
              <a:rPr lang="en-US">
                <a:solidFill>
                  <a:srgbClr val="000000"/>
                </a:solidFill>
                <a:latin typeface="Courier New"/>
                <a:ea typeface="Courier New"/>
                <a:cs typeface="Courier New"/>
                <a:sym typeface="Courier New"/>
              </a:rPr>
              <a:t>o</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Tip to start the conversation: take the rack card (that will be handed out at the end of class along with swag items) and present it to your family. Share that you learned about organ donation in class today, and it is required to learn about it in high school now. Ask if they are they organ donors? What do they think about the topic?</a:t>
            </a:r>
            <a:endParaRPr sz="1400"/>
          </a:p>
        </p:txBody>
      </p:sp>
      <p:sp>
        <p:nvSpPr>
          <p:cNvPr id="813" name="Google Shape;813;p4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14" name="Google Shape;814;p4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Google Shape;834;p4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35" name="Google Shape;835;p4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36" name="Google Shape;836;p43: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7" name="Google Shape;837;p4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900">
                <a:latin typeface="Times New Roman"/>
                <a:ea typeface="Times New Roman"/>
                <a:cs typeface="Times New Roman"/>
                <a:sym typeface="Times New Roman"/>
              </a:rPr>
              <a:t> </a:t>
            </a:r>
            <a:r>
              <a:rPr lang="en-US">
                <a:latin typeface="Arial"/>
                <a:ea typeface="Arial"/>
                <a:cs typeface="Arial"/>
                <a:sym typeface="Arial"/>
              </a:rPr>
              <a:t>Help those in your community</a:t>
            </a:r>
            <a:endParaRPr>
              <a:latin typeface="Arial"/>
              <a:ea typeface="Arial"/>
              <a:cs typeface="Arial"/>
              <a:sym typeface="Arial"/>
            </a:endParaRPr>
          </a:p>
          <a:p>
            <a:pPr marL="6858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Especially those from your same racial/ethnic background. </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Show a video created by CLA that dives deeper into this topic.</a:t>
            </a:r>
            <a:r>
              <a:rPr lang="en-US" sz="1300">
                <a:latin typeface="Arial"/>
                <a:ea typeface="Arial"/>
                <a:cs typeface="Arial"/>
                <a:sym typeface="Arial"/>
              </a:rPr>
              <a:t> </a:t>
            </a:r>
            <a:endParaRPr sz="1300">
              <a:latin typeface="Arial"/>
              <a:ea typeface="Arial"/>
              <a:cs typeface="Arial"/>
              <a:sym typeface="Arial"/>
            </a:endParaRPr>
          </a:p>
          <a:p>
            <a:pPr marL="0" lvl="0" indent="0" algn="l" rtl="0">
              <a:lnSpc>
                <a:spcPct val="100000"/>
              </a:lnSpc>
              <a:spcBef>
                <a:spcPts val="0"/>
              </a:spcBef>
              <a:spcAft>
                <a:spcPts val="0"/>
              </a:spcAft>
              <a:buSzPts val="1400"/>
              <a:buNone/>
            </a:pPr>
            <a:endParaRPr sz="1300">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sz="1400"/>
              <a:t>Alarmingly, systemic racism and numerous inequities in the healthcare system have led to a decrease in access to healthy choices and access to healthcare in communities of color. These, and a variety of other factors, such as mistrust in the medical system, contribute to the fact that there is even more of a need for transplants with some racial and ethnic groups, due to a high incidence of conditions such as high blood pressure or diabetes, both of which can lead to the need for a kidney transplant.</a:t>
            </a:r>
            <a:endParaRPr sz="1400"/>
          </a:p>
          <a:p>
            <a:pPr marL="0" lvl="0" indent="0" algn="l" rtl="0">
              <a:spcBef>
                <a:spcPts val="0"/>
              </a:spcBef>
              <a:spcAft>
                <a:spcPts val="0"/>
              </a:spcAft>
              <a:buClr>
                <a:schemeClr val="dk1"/>
              </a:buClr>
              <a:buSzPts val="1400"/>
              <a:buFont typeface="Arial"/>
              <a:buNone/>
            </a:pPr>
            <a:endParaRPr sz="1400"/>
          </a:p>
          <a:p>
            <a:pPr marL="0" lvl="0" indent="0" algn="l" rtl="0">
              <a:spcBef>
                <a:spcPts val="0"/>
              </a:spcBef>
              <a:spcAft>
                <a:spcPts val="0"/>
              </a:spcAft>
              <a:buClr>
                <a:schemeClr val="dk1"/>
              </a:buClr>
              <a:buSzPts val="1400"/>
              <a:buFont typeface="Arial"/>
              <a:buNone/>
            </a:pPr>
            <a:r>
              <a:rPr lang="en-US" sz="1400"/>
              <a:t>People belonging to communities of color can likely to suffer from end-stage kidney disease, often the result of high blood pressure and other conditions that can damage the kidneys.  </a:t>
            </a:r>
            <a:endParaRPr sz="1400"/>
          </a:p>
          <a:p>
            <a:pPr marL="0" lvl="0" indent="0" algn="l" rtl="0">
              <a:spcBef>
                <a:spcPts val="0"/>
              </a:spcBef>
              <a:spcAft>
                <a:spcPts val="0"/>
              </a:spcAft>
              <a:buClr>
                <a:schemeClr val="dk1"/>
              </a:buClr>
              <a:buSzPts val="1400"/>
              <a:buFont typeface="Arial"/>
              <a:buNone/>
            </a:pPr>
            <a:endParaRPr sz="1400"/>
          </a:p>
          <a:p>
            <a:pPr marL="0" lvl="0" indent="0" algn="l" rtl="0">
              <a:spcBef>
                <a:spcPts val="0"/>
              </a:spcBef>
              <a:spcAft>
                <a:spcPts val="0"/>
              </a:spcAft>
              <a:buClr>
                <a:schemeClr val="dk1"/>
              </a:buClr>
              <a:buSzPts val="1400"/>
              <a:buFont typeface="Arial"/>
              <a:buNone/>
            </a:pPr>
            <a:r>
              <a:rPr lang="en-US" sz="1400" b="1"/>
              <a:t>60% of people on the national transplant waiting list are from multicultural communities and reflect only 30% of the number of transplant recipients. Until these percentages are equal, this is an inequity</a:t>
            </a:r>
            <a:r>
              <a:rPr lang="en-US" sz="1400"/>
              <a:t>.</a:t>
            </a:r>
            <a:endParaRPr sz="1400"/>
          </a:p>
          <a:p>
            <a:pPr marL="0" lvl="0" indent="0" algn="l" rtl="0">
              <a:spcBef>
                <a:spcPts val="0"/>
              </a:spcBef>
              <a:spcAft>
                <a:spcPts val="0"/>
              </a:spcAft>
              <a:buClr>
                <a:schemeClr val="dk1"/>
              </a:buClr>
              <a:buSzPts val="1400"/>
              <a:buFont typeface="Arial"/>
              <a:buNone/>
            </a:pPr>
            <a:endParaRPr sz="1400"/>
          </a:p>
          <a:p>
            <a:pPr marL="0" lvl="0" indent="0" algn="l" rtl="0">
              <a:spcBef>
                <a:spcPts val="0"/>
              </a:spcBef>
              <a:spcAft>
                <a:spcPts val="0"/>
              </a:spcAft>
              <a:buClr>
                <a:schemeClr val="dk1"/>
              </a:buClr>
              <a:buSzPts val="1400"/>
              <a:buFont typeface="Arial"/>
              <a:buNone/>
            </a:pPr>
            <a:r>
              <a:rPr lang="en-US" sz="1400"/>
              <a:t> UNOS has recognized inequities in organ allocation and has recently changed the algorithms by which they determine the candidate in the most need for an organ, as well as restructuring geographic boundaries for transplant centers.</a:t>
            </a:r>
            <a:endParaRPr sz="1400"/>
          </a:p>
          <a:p>
            <a:pPr marL="0" lvl="0" indent="0" algn="l" rtl="0">
              <a:spcBef>
                <a:spcPts val="0"/>
              </a:spcBef>
              <a:spcAft>
                <a:spcPts val="0"/>
              </a:spcAft>
              <a:buClr>
                <a:schemeClr val="dk1"/>
              </a:buClr>
              <a:buSzPts val="1400"/>
              <a:buFont typeface="Arial"/>
              <a:buNone/>
            </a:pPr>
            <a:endParaRPr sz="1400"/>
          </a:p>
          <a:p>
            <a:pPr marL="0" lvl="0" indent="0" algn="l" rtl="0">
              <a:spcBef>
                <a:spcPts val="0"/>
              </a:spcBef>
              <a:spcAft>
                <a:spcPts val="0"/>
              </a:spcAft>
              <a:buSzPts val="1400"/>
              <a:buNone/>
            </a:pPr>
            <a:r>
              <a:rPr lang="en-US" sz="1400"/>
              <a:t>Organ donors and recipients are </a:t>
            </a:r>
            <a:r>
              <a:rPr lang="en-US" sz="1400" b="1"/>
              <a:t>NEVER</a:t>
            </a:r>
            <a:r>
              <a:rPr lang="en-US" sz="1400"/>
              <a:t> matched based on race or ethnicity. However, there is a higher chance of a successful outcome when the donor and recipient come from similar racial/ethnic backgrounds due to blood types and tissue markers being more common among certain racial/ethnic groups. More diversity in registered donors will increase access to matching organs and lives saved.</a:t>
            </a:r>
            <a:endParaRPr sz="1400"/>
          </a:p>
          <a:p>
            <a:pPr marL="0" lvl="0" indent="0" algn="l" rtl="0">
              <a:spcBef>
                <a:spcPts val="0"/>
              </a:spcBef>
              <a:spcAft>
                <a:spcPts val="0"/>
              </a:spcAft>
              <a:buSzPts val="1400"/>
              <a:buNone/>
            </a:pPr>
            <a:endParaRPr sz="1400"/>
          </a:p>
          <a:p>
            <a:pPr marL="0" lvl="0" indent="0" algn="l" rtl="0">
              <a:spcBef>
                <a:spcPts val="0"/>
              </a:spcBef>
              <a:spcAft>
                <a:spcPts val="0"/>
              </a:spcAft>
              <a:buClr>
                <a:schemeClr val="dk1"/>
              </a:buClr>
              <a:buSzPts val="1400"/>
              <a:buFont typeface="Arial"/>
              <a:buNone/>
            </a:pPr>
            <a:endParaRPr sz="1400"/>
          </a:p>
          <a:p>
            <a:pPr marL="0" lvl="0" indent="0" algn="l" rtl="0">
              <a:lnSpc>
                <a:spcPct val="100000"/>
              </a:lnSpc>
              <a:spcBef>
                <a:spcPts val="0"/>
              </a:spcBef>
              <a:spcAft>
                <a:spcPts val="0"/>
              </a:spcAft>
              <a:buSzPts val="1400"/>
              <a:buNone/>
            </a:pPr>
            <a:endParaRPr sz="1300">
              <a:latin typeface="Arial"/>
              <a:ea typeface="Arial"/>
              <a:cs typeface="Arial"/>
              <a:sym typeface="Arial"/>
            </a:endParaRPr>
          </a:p>
        </p:txBody>
      </p:sp>
      <p:sp>
        <p:nvSpPr>
          <p:cNvPr id="838" name="Google Shape;838;p4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39" name="Google Shape;839;p4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4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52" name="Google Shape;852;p4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53" name="Google Shape;853;p4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4" name="Google Shape;854;p4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*Click on the play button in video with your cursor, DO NOT USE KEYBOARD!</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*If video is not working in slideshow, go to pre-loaded video in different tab.</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u="sng">
                <a:solidFill>
                  <a:schemeClr val="hlink"/>
                </a:solidFill>
                <a:latin typeface="Arial"/>
                <a:ea typeface="Arial"/>
                <a:cs typeface="Arial"/>
                <a:sym typeface="Arial"/>
                <a:hlinkClick r:id="rId3"/>
              </a:rPr>
              <a:t>https://www.youtube.com/watch?v=1NOnnlIldTc</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*Enable closed captions, and ensure Quality is set to 1080p HD when clicking on the cog icon.</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b="1">
                <a:solidFill>
                  <a:srgbClr val="000000"/>
                </a:solidFill>
                <a:latin typeface="Arial"/>
                <a:ea typeface="Arial"/>
                <a:cs typeface="Arial"/>
                <a:sym typeface="Arial"/>
              </a:rPr>
              <a:t> </a:t>
            </a:r>
            <a:endParaRPr b="1">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Video takeaway: We know recipients are not matched based on race and ethnicity, but it is important to have as many people registered as possible because when we have a diverse pool of donors it increases the chance of someone finding their perfect match. Additionally, if people match and happen to be from the same racial/ethnic background, there is a higher chance for a successful transplant!</a:t>
            </a:r>
            <a:endParaRPr sz="1400"/>
          </a:p>
        </p:txBody>
      </p:sp>
      <p:sp>
        <p:nvSpPr>
          <p:cNvPr id="855" name="Google Shape;855;p4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56" name="Google Shape;856;p4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4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861" name="Google Shape;861;p4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862" name="Google Shape;862;p45: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3" name="Google Shape;863;p4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Why people say “no” to donation</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The reality is, not every says “yes” to organ donation. And that’s ok. But why is that? Let’s think critically about why people may choose not to register as donors.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Give students an opportunity to brainstorm why they think people don’t want to be organ, eye, and tissue donor.</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i="1">
                <a:latin typeface="Arial"/>
                <a:ea typeface="Arial"/>
                <a:cs typeface="Arial"/>
                <a:sym typeface="Arial"/>
              </a:rPr>
              <a:t>Hint:</a:t>
            </a:r>
            <a:r>
              <a:rPr lang="en-US">
                <a:latin typeface="Arial"/>
                <a:ea typeface="Arial"/>
                <a:cs typeface="Arial"/>
                <a:sym typeface="Arial"/>
              </a:rPr>
              <a:t> many reasons were mentioned in the previous video.</a:t>
            </a:r>
            <a:r>
              <a:rPr lang="en-US" sz="1300">
                <a:latin typeface="Arial"/>
                <a:ea typeface="Arial"/>
                <a:cs typeface="Arial"/>
                <a:sym typeface="Arial"/>
              </a:rPr>
              <a:t> </a:t>
            </a:r>
            <a:endParaRPr sz="1400"/>
          </a:p>
        </p:txBody>
      </p:sp>
      <p:sp>
        <p:nvSpPr>
          <p:cNvPr id="864" name="Google Shape;864;p4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865" name="Google Shape;865;p4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4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04" name="Google Shape;904;p4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05" name="Google Shape;905;p46: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6" name="Google Shape;906;p46: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sz="1000">
                <a:solidFill>
                  <a:srgbClr val="000000"/>
                </a:solidFill>
                <a:latin typeface="Arial"/>
                <a:ea typeface="Arial"/>
                <a:cs typeface="Arial"/>
                <a:sym typeface="Arial"/>
              </a:rPr>
              <a:t> </a:t>
            </a:r>
            <a:r>
              <a:rPr lang="en-US">
                <a:solidFill>
                  <a:srgbClr val="000000"/>
                </a:solidFill>
                <a:latin typeface="Arial"/>
                <a:ea typeface="Arial"/>
                <a:cs typeface="Arial"/>
                <a:sym typeface="Arial"/>
              </a:rPr>
              <a:t>There are various reasons why people may opt out of organ donation. A lot of them are valid, however many are rooted in misinformation. Let’s go over some of these answers and talk about why these common myths are inaccurate.</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Clr>
                <a:schemeClr val="dk1"/>
              </a:buClr>
              <a:buSzPts val="14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Compromised medical care</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Myth: The doctor will let me die if they know I am a registered organ donor, they just want my organs</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Fact: In an emergency, the doctors’ #1 priority is to save your life. They went into the field for a reason; they took an oath. Also, the medical team and organ donation team are completely separate. The doctor does not know your donation status or have access to the donor registry.</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Religious beliefs</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Myth: my religion does not support organ donation</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Fact: all major religions support organ donation, however if you are unsure, please talk to your spiritual leader. Even if you think the answer is no, you might be surprised!</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Inaccurate tv/media portrayals of donation and transplant</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Myth: What I see on tv and in media must be true</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Fact: TV and media often have inaccurate portrayals of donation and transplant for entertainment value or only give part of the information. Always check your source.</a:t>
            </a:r>
            <a:endParaRPr>
              <a:latin typeface="Arial"/>
              <a:ea typeface="Arial"/>
              <a:cs typeface="Arial"/>
              <a:sym typeface="Arial"/>
            </a:endParaRPr>
          </a:p>
          <a:p>
            <a:pPr marL="0" lvl="0" indent="0" algn="l" rtl="0">
              <a:lnSpc>
                <a:spcPct val="115000"/>
              </a:lnSpc>
              <a:spcBef>
                <a:spcPts val="0"/>
              </a:spcBef>
              <a:spcAft>
                <a:spcPts val="0"/>
              </a:spcAft>
              <a:buSzPts val="1400"/>
              <a:buNone/>
            </a:pPr>
            <a:endParaRPr>
              <a:latin typeface="Arial"/>
              <a:ea typeface="Arial"/>
              <a:cs typeface="Arial"/>
              <a:sym typeface="Arial"/>
            </a:endParaRPr>
          </a:p>
          <a:p>
            <a:pPr marL="457200" lvl="0" indent="0" algn="l" rtl="0">
              <a:lnSpc>
                <a:spcPct val="115000"/>
              </a:lnSpc>
              <a:spcBef>
                <a:spcPts val="0"/>
              </a:spcBef>
              <a:spcAft>
                <a:spcPts val="0"/>
              </a:spcAft>
              <a:buSzPts val="1400"/>
              <a:buNone/>
            </a:pPr>
            <a:r>
              <a:rPr lang="en-US" sz="1000">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Illegal organ trade</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Myth: corrupt system where organs will be sold for money</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Fact: it is illegal to sell human organs in the United States, and the organ donation system is heavily regulated by the government with multiple safeguards in place. The OPO carefully tracks and reports organs recovered under strict metrics that must be met to remain operational.</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457200" lvl="0" indent="0" algn="l" rtl="0">
              <a:lnSpc>
                <a:spcPct val="115000"/>
              </a:lnSpc>
              <a:spcBef>
                <a:spcPts val="0"/>
              </a:spcBef>
              <a:spcAft>
                <a:spcPts val="0"/>
              </a:spcAft>
              <a:buSzPts val="1400"/>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Worry of additional cost</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Myth: organ donation is extremely expensive</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Fact: organ donation is completely free for the donor's family. It is a selfless gift. However, all life-saving efforts by the hospital prior to the donation process do cost money (ex: procedures, scans, medication, hospital stay, etc.)</a:t>
            </a:r>
            <a:endParaRPr>
              <a:latin typeface="Arial"/>
              <a:ea typeface="Arial"/>
              <a:cs typeface="Arial"/>
              <a:sym typeface="Arial"/>
            </a:endParaRPr>
          </a:p>
          <a:p>
            <a:pPr marL="914400" lvl="0" indent="0" algn="l" rtl="0">
              <a:lnSpc>
                <a:spcPct val="115000"/>
              </a:lnSpc>
              <a:spcBef>
                <a:spcPts val="0"/>
              </a:spcBef>
              <a:spcAft>
                <a:spcPts val="0"/>
              </a:spcAft>
              <a:buSzPts val="1400"/>
              <a:buNone/>
            </a:pP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Funeral arrangement</a:t>
            </a:r>
            <a:endParaRPr>
              <a:latin typeface="Arial"/>
              <a:ea typeface="Arial"/>
              <a:cs typeface="Arial"/>
              <a:sym typeface="Arial"/>
            </a:endParaRPr>
          </a:p>
          <a:p>
            <a:pPr marL="0" lvl="0" indent="0" algn="l" rtl="0">
              <a:lnSpc>
                <a:spcPct val="115000"/>
              </a:lnSpc>
              <a:spcBef>
                <a:spcPts val="0"/>
              </a:spcBef>
              <a:spcAft>
                <a:spcPts val="0"/>
              </a:spcAft>
              <a:buSzPts val="1400"/>
              <a:buNone/>
            </a:pPr>
            <a:r>
              <a:rPr lang="en-US">
                <a:latin typeface="Arial"/>
                <a:ea typeface="Arial"/>
                <a:cs typeface="Arial"/>
                <a:sym typeface="Arial"/>
              </a:rPr>
              <a:t>		Myth: I can’t have an open casket or viewing if I am an organ donor. I can’t be cremated if I am an organ donor.</a:t>
            </a:r>
            <a:endParaRPr>
              <a:latin typeface="Arial"/>
              <a:ea typeface="Arial"/>
              <a:cs typeface="Arial"/>
              <a:sym typeface="Arial"/>
            </a:endParaRPr>
          </a:p>
          <a:p>
            <a:pPr marL="914400" lvl="0" indent="0" algn="l" rtl="0">
              <a:lnSpc>
                <a:spcPct val="115000"/>
              </a:lnSpc>
              <a:spcBef>
                <a:spcPts val="0"/>
              </a:spcBef>
              <a:spcAft>
                <a:spcPts val="0"/>
              </a:spcAft>
              <a:buSzPts val="1400"/>
              <a:buNone/>
            </a:pPr>
            <a:r>
              <a:rPr lang="en-US">
                <a:latin typeface="Arial"/>
                <a:ea typeface="Arial"/>
                <a:cs typeface="Arial"/>
                <a:sym typeface="Arial"/>
              </a:rPr>
              <a:t>Fact: All these final wishes can happen along with organ donation. Recovery is done in a respectful way. Recovered organs and tissue are replaced with prosthetics and all incisions are     closed. Skin is taken from the backside of a donor or an area that will be covered by clothing.</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400"/>
              <a:buFont typeface="Arial"/>
              <a:buNone/>
            </a:pPr>
            <a:endParaRPr>
              <a:latin typeface="Arial"/>
              <a:ea typeface="Arial"/>
              <a:cs typeface="Arial"/>
              <a:sym typeface="Arial"/>
            </a:endParaRPr>
          </a:p>
          <a:p>
            <a:pPr marL="0" lvl="0" indent="457200" algn="l" rtl="0">
              <a:lnSpc>
                <a:spcPct val="115000"/>
              </a:lnSpc>
              <a:spcBef>
                <a:spcPts val="0"/>
              </a:spcBef>
              <a:spcAft>
                <a:spcPts val="0"/>
              </a:spcAft>
              <a:buSzPts val="1400"/>
              <a:buNone/>
            </a:pPr>
            <a:r>
              <a:rPr lang="en-US">
                <a:solidFill>
                  <a:srgbClr val="000000"/>
                </a:solidFill>
                <a:latin typeface="Arial"/>
                <a:ea typeface="Arial"/>
                <a:cs typeface="Arial"/>
                <a:sym typeface="Arial"/>
              </a:rPr>
              <a:t>       Don’t think they are eligible</a:t>
            </a:r>
            <a:endParaRPr>
              <a:solidFill>
                <a:srgbClr val="000000"/>
              </a:solidFill>
              <a:latin typeface="Arial"/>
              <a:ea typeface="Arial"/>
              <a:cs typeface="Arial"/>
              <a:sym typeface="Arial"/>
            </a:endParaRPr>
          </a:p>
          <a:p>
            <a:pPr marL="457200" lvl="0" indent="457200" algn="l" rtl="0">
              <a:lnSpc>
                <a:spcPct val="115000"/>
              </a:lnSpc>
              <a:spcBef>
                <a:spcPts val="0"/>
              </a:spcBef>
              <a:spcAft>
                <a:spcPts val="0"/>
              </a:spcAft>
              <a:buSzPts val="1400"/>
              <a:buNone/>
            </a:pPr>
            <a:r>
              <a:rPr lang="en-US">
                <a:solidFill>
                  <a:srgbClr val="000000"/>
                </a:solidFill>
                <a:latin typeface="Arial"/>
                <a:ea typeface="Arial"/>
                <a:cs typeface="Arial"/>
                <a:sym typeface="Arial"/>
              </a:rPr>
              <a:t>Myth: I’m too sick/old to donate my organs.</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Fact: ANYONE can register to be a donor regardless of health, medical condition, age, gender, or sexual orientation. It is determined by a doctor at the time of someone’s passing if they are eligible to be a donor. In fact, 1 out of 3 deceased organ donors is over the age of 50.</a:t>
            </a:r>
            <a:endParaRPr>
              <a:solidFill>
                <a:srgbClr val="000000"/>
              </a:solidFill>
              <a:latin typeface="Arial"/>
              <a:ea typeface="Arial"/>
              <a:cs typeface="Arial"/>
              <a:sym typeface="Arial"/>
            </a:endParaRPr>
          </a:p>
          <a:p>
            <a:pPr marL="0" lvl="0" indent="0" algn="l" rtl="0">
              <a:lnSpc>
                <a:spcPct val="115000"/>
              </a:lnSpc>
              <a:spcBef>
                <a:spcPts val="800"/>
              </a:spcBef>
              <a:spcAft>
                <a:spcPts val="0"/>
              </a:spcAft>
              <a:buSzPts val="1400"/>
              <a:buNone/>
            </a:pPr>
            <a:r>
              <a:rPr lang="en-US">
                <a:solidFill>
                  <a:srgbClr val="000000"/>
                </a:solidFill>
                <a:latin typeface="Arial"/>
                <a:ea typeface="Arial"/>
                <a:cs typeface="Arial"/>
                <a:sym typeface="Arial"/>
              </a:rPr>
              <a:t>There are many reasons people choose not to become organ donors, but we want to make sure everyone has the facts so they can make </a:t>
            </a:r>
            <a:r>
              <a:rPr lang="en-US" i="1">
                <a:solidFill>
                  <a:srgbClr val="000000"/>
                </a:solidFill>
                <a:latin typeface="Arial"/>
                <a:ea typeface="Arial"/>
                <a:cs typeface="Arial"/>
                <a:sym typeface="Arial"/>
              </a:rPr>
              <a:t>informed</a:t>
            </a:r>
            <a:r>
              <a:rPr lang="en-US">
                <a:solidFill>
                  <a:srgbClr val="000000"/>
                </a:solidFill>
                <a:latin typeface="Arial"/>
                <a:ea typeface="Arial"/>
                <a:cs typeface="Arial"/>
                <a:sym typeface="Arial"/>
              </a:rPr>
              <a:t> decisions, not ones based on misconceptions or fear. If you have ever heard any of these myths and they make you pause, please consider reflecting on some of the things you learned today before making a decision.</a:t>
            </a:r>
            <a:endParaRPr>
              <a:solidFill>
                <a:srgbClr val="000000"/>
              </a:solidFill>
              <a:latin typeface="Arial"/>
              <a:ea typeface="Arial"/>
              <a:cs typeface="Arial"/>
              <a:sym typeface="Arial"/>
            </a:endParaRPr>
          </a:p>
          <a:p>
            <a:pPr marL="0" lvl="0" indent="0" algn="l" rtl="0">
              <a:lnSpc>
                <a:spcPct val="100000"/>
              </a:lnSpc>
              <a:spcBef>
                <a:spcPts val="800"/>
              </a:spcBef>
              <a:spcAft>
                <a:spcPts val="0"/>
              </a:spcAft>
              <a:buSzPts val="1400"/>
              <a:buNone/>
            </a:pPr>
            <a:endParaRPr/>
          </a:p>
        </p:txBody>
      </p:sp>
      <p:sp>
        <p:nvSpPr>
          <p:cNvPr id="907" name="Google Shape;907;p46: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08" name="Google Shape;908;p46: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Google Shape;947;p4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Transition: any questions?</a:t>
            </a:r>
            <a:endParaRPr sz="1400"/>
          </a:p>
        </p:txBody>
      </p:sp>
      <p:sp>
        <p:nvSpPr>
          <p:cNvPr id="948" name="Google Shape;948;p47:notes"/>
          <p:cNvSpPr>
            <a:spLocks noGrp="1" noRot="1" noChangeAspect="1"/>
          </p:cNvSpPr>
          <p:nvPr>
            <p:ph type="sldImg" idx="2"/>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4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54" name="Google Shape;954;p4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55" name="Google Shape;955;p4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6" name="Google Shape;956;p4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Living donation</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Do you know Jesse Eisenberg?</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900">
                <a:latin typeface="Times New Roman"/>
                <a:ea typeface="Times New Roman"/>
                <a:cs typeface="Times New Roman"/>
                <a:sym typeface="Times New Roman"/>
              </a:rPr>
              <a:t> </a:t>
            </a:r>
            <a:r>
              <a:rPr lang="en-US">
                <a:latin typeface="Arial"/>
                <a:ea typeface="Arial"/>
                <a:cs typeface="Arial"/>
                <a:sym typeface="Arial"/>
              </a:rPr>
              <a:t>He is a famous American actor and playwright (popular movies include The Social Network, Now You See Me, Batman v. Superman).</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He is also extremely passionate about organ donation and giving back altruistically. He is known to regularly donate blood and recently spoke about the importance of organ donation and helping people on the transplant waitlist.</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In December 2025, Jesse underwent surgery in New York to donate one of his kidneys to a stranger in need. He is praised and admired for his act of kindness and continues to advocate for living kidney donation.</a:t>
            </a:r>
            <a:r>
              <a:rPr lang="en-US" sz="1100">
                <a:latin typeface="Arial"/>
                <a:ea typeface="Arial"/>
                <a:cs typeface="Arial"/>
                <a:sym typeface="Arial"/>
              </a:rPr>
              <a:t> </a:t>
            </a:r>
            <a:endParaRPr/>
          </a:p>
        </p:txBody>
      </p:sp>
      <p:sp>
        <p:nvSpPr>
          <p:cNvPr id="957" name="Google Shape;957;p4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58" name="Google Shape;958;p4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3f8133015bb_0_126: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966" name="Google Shape;966;g3f8133015bb_0_126: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967" name="Google Shape;967;g3f8133015bb_0_126: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8" name="Google Shape;968;g3f8133015bb_0_126: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What is living donation?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It is donating an organ while you are still alive.</a:t>
            </a:r>
            <a:endParaRPr>
              <a:solidFill>
                <a:srgbClr val="000000"/>
              </a:solidFill>
              <a:latin typeface="Arial"/>
              <a:ea typeface="Arial"/>
              <a:cs typeface="Arial"/>
              <a:sym typeface="Arial"/>
            </a:endParaRPr>
          </a:p>
          <a:p>
            <a:pPr marL="2286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Fact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*click*</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1.</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What organs can you donate while alive?</a:t>
            </a:r>
            <a:endParaRPr>
              <a:solidFill>
                <a:srgbClr val="000000"/>
              </a:solidFill>
              <a:latin typeface="Arial"/>
              <a:ea typeface="Arial"/>
              <a:cs typeface="Arial"/>
              <a:sym typeface="Arial"/>
            </a:endParaRPr>
          </a:p>
          <a:p>
            <a:pPr marL="9144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1 of your kidneys (most people have 2 and only need 1 to survive), part of your liver (livers can regenerate and will grow back in the donor and recipient), small section of your pancreas or intestine, and a very small portion of your lung called a lobe.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*click*</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2.</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Recovery</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Procedure is very safe and minimally invasive. Donors continue to lead healthy lives post operation. Additionally, if living donors ever end up needing a transplant, they are placed at the top of the waitlist because of their altruistic act.</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*click*</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3.</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Living vs. Deceased Donation</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Living donation is NOT the same as deceased organ donation. It has nothing to do with the donor registry (like when you register at the DMV or online) or OPOs. Cascade Life Alliance/DLNW does not facilitate the living donation process, they simply educate on the topic. This is a program you apply for separately and living donation is done by transplant hospitals.</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*Another note: blood, bone marrow donation are also completely separate programs.</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*click*</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4.</a:t>
            </a:r>
            <a:r>
              <a:rPr lang="en-US" sz="900">
                <a:solidFill>
                  <a:srgbClr val="000000"/>
                </a:solidFill>
                <a:latin typeface="Times New Roman"/>
                <a:ea typeface="Times New Roman"/>
                <a:cs typeface="Times New Roman"/>
                <a:sym typeface="Times New Roman"/>
              </a:rPr>
              <a:t>   	</a:t>
            </a:r>
            <a:r>
              <a:rPr lang="en-US">
                <a:solidFill>
                  <a:srgbClr val="000000"/>
                </a:solidFill>
                <a:latin typeface="Arial"/>
                <a:ea typeface="Arial"/>
                <a:cs typeface="Arial"/>
                <a:sym typeface="Arial"/>
              </a:rPr>
              <a:t>Age requirement</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Generally, transplant hospitals require participants to be at least 21 years old to be a living donor..</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While high school students cannot sign up for living donation </a:t>
            </a:r>
            <a:r>
              <a:rPr lang="en-US" i="1">
                <a:solidFill>
                  <a:srgbClr val="000000"/>
                </a:solidFill>
                <a:latin typeface="Arial"/>
                <a:ea typeface="Arial"/>
                <a:cs typeface="Arial"/>
                <a:sym typeface="Arial"/>
              </a:rPr>
              <a:t>yet</a:t>
            </a:r>
            <a:r>
              <a:rPr lang="en-US">
                <a:solidFill>
                  <a:srgbClr val="000000"/>
                </a:solidFill>
                <a:latin typeface="Arial"/>
                <a:ea typeface="Arial"/>
                <a:cs typeface="Arial"/>
                <a:sym typeface="Arial"/>
              </a:rPr>
              <a:t>, it is still important to be aware that this is an option for later down the road if students ever want to participate in it.</a:t>
            </a:r>
            <a:endParaRPr sz="1400"/>
          </a:p>
        </p:txBody>
      </p:sp>
      <p:sp>
        <p:nvSpPr>
          <p:cNvPr id="969" name="Google Shape;969;g3f8133015bb_0_126: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970" name="Google Shape;970;g3f8133015bb_0_126: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5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00" name="Google Shape;1000;p5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01" name="Google Shape;1001;p52: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2" name="Google Shape;1002;p52: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OPTIONAL: Interview Video (6 minutes, 30 seconds)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Now we want to make this more personal. We understand it can be easy to get lost in the data and numbers and not fully grasp the impact of organ donation.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This last video interviews donor families and recipients who have been personally touched by organ donation and transplantation. They are all locals in the PNW.</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Content warning- may be emotional, practice self-care. This video is about 6 minutes long.</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 </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*Click on the play button in video slide with your cursor, DO NOT USE KEYBOARD!</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*If video is not working in slideshow, go to pre-loaded video in different tab.</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u="sng">
                <a:solidFill>
                  <a:schemeClr val="hlink"/>
                </a:solidFill>
                <a:latin typeface="Arial"/>
                <a:ea typeface="Arial"/>
                <a:cs typeface="Arial"/>
                <a:sym typeface="Arial"/>
                <a:hlinkClick r:id="rId3"/>
              </a:rPr>
              <a:t>https://www.youtube.com/channel/UCrCGTyXGFDyhkVBG0vGw7Cw</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*Enable closed captions, and ensure Quality is set to 1080p HD when clicking on the cog icon.</a:t>
            </a:r>
            <a:r>
              <a:rPr lang="en-US" sz="1300">
                <a:latin typeface="Arial"/>
                <a:ea typeface="Arial"/>
                <a:cs typeface="Arial"/>
                <a:sym typeface="Arial"/>
              </a:rPr>
              <a:t> </a:t>
            </a:r>
            <a:endParaRPr sz="1400"/>
          </a:p>
          <a:p>
            <a:pPr marL="0" lvl="0" indent="0" algn="l" rtl="0">
              <a:lnSpc>
                <a:spcPct val="100000"/>
              </a:lnSpc>
              <a:spcBef>
                <a:spcPts val="0"/>
              </a:spcBef>
              <a:spcAft>
                <a:spcPts val="0"/>
              </a:spcAft>
              <a:buSzPts val="1400"/>
              <a:buNone/>
            </a:pPr>
            <a:r>
              <a:rPr lang="en-US" sz="1400"/>
              <a:t> </a:t>
            </a:r>
            <a:endParaRPr sz="1400"/>
          </a:p>
        </p:txBody>
      </p:sp>
      <p:sp>
        <p:nvSpPr>
          <p:cNvPr id="1003" name="Google Shape;1003;p52: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04" name="Google Shape;1004;p52: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7"/>
        <p:cNvGrpSpPr/>
        <p:nvPr/>
      </p:nvGrpSpPr>
      <p:grpSpPr>
        <a:xfrm>
          <a:off x="0" y="0"/>
          <a:ext cx="0" cy="0"/>
          <a:chOff x="0" y="0"/>
          <a:chExt cx="0" cy="0"/>
        </a:xfrm>
      </p:grpSpPr>
      <p:sp>
        <p:nvSpPr>
          <p:cNvPr id="1008" name="Google Shape;1008;g3f6c35e08d3_0_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09" name="Google Shape;1009;g3f6c35e08d3_0_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10" name="Google Shape;1010;g3f6c35e08d3_0_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1" name="Google Shape;1011;g3f6c35e08d3_0_0: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800"/>
              </a:spcBef>
              <a:spcAft>
                <a:spcPts val="0"/>
              </a:spcAft>
              <a:buSzPts val="1400"/>
              <a:buNone/>
            </a:pPr>
            <a:r>
              <a:rPr lang="en-US">
                <a:latin typeface="Arial"/>
                <a:ea typeface="Arial"/>
                <a:cs typeface="Arial"/>
                <a:sym typeface="Arial"/>
              </a:rPr>
              <a:t>Alysia’s story about being on the transplant waitlist is 1 minute and 32 seconds.</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John’s story about being a cornea recipient is 53 seconds long.</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Jan’s story about being a tissue recipient is 1 minute 28 seconds.</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Hayden’s donor story told by his mom, Anne, is 3 minutes 38 seconds.</a:t>
            </a:r>
            <a:endParaRPr>
              <a:latin typeface="Arial"/>
              <a:ea typeface="Arial"/>
              <a:cs typeface="Arial"/>
              <a:sym typeface="Arial"/>
            </a:endParaRPr>
          </a:p>
          <a:p>
            <a:pPr marL="0" lvl="0" indent="0" algn="l" rtl="0">
              <a:spcBef>
                <a:spcPts val="800"/>
              </a:spcBef>
              <a:spcAft>
                <a:spcPts val="0"/>
              </a:spcAft>
              <a:buClr>
                <a:schemeClr val="dk1"/>
              </a:buClr>
              <a:buSzPts val="1400"/>
              <a:buFont typeface="Arial"/>
              <a:buNone/>
            </a:pPr>
            <a:r>
              <a:rPr lang="en-US">
                <a:latin typeface="Arial"/>
                <a:ea typeface="Arial"/>
                <a:cs typeface="Arial"/>
                <a:sym typeface="Arial"/>
              </a:rPr>
              <a:t>These individuals never thought they would be in the situation they were placed in, and you truly never know what’s going to happen. It is very important to consider what you want your decision to be and communicate that with your loved ones.</a:t>
            </a:r>
            <a:r>
              <a:rPr lang="en-US" sz="1300">
                <a:latin typeface="Arial"/>
                <a:ea typeface="Arial"/>
                <a:cs typeface="Arial"/>
                <a:sym typeface="Arial"/>
              </a:rPr>
              <a:t> </a:t>
            </a:r>
            <a:endParaRPr sz="1400"/>
          </a:p>
          <a:p>
            <a:pPr marL="0" lvl="0" indent="0" algn="l" rtl="0">
              <a:lnSpc>
                <a:spcPct val="100000"/>
              </a:lnSpc>
              <a:spcBef>
                <a:spcPts val="800"/>
              </a:spcBef>
              <a:spcAft>
                <a:spcPts val="0"/>
              </a:spcAft>
              <a:buSzPts val="1400"/>
              <a:buNone/>
            </a:pPr>
            <a:r>
              <a:rPr lang="en-US">
                <a:latin typeface="Arial"/>
                <a:ea typeface="Arial"/>
                <a:cs typeface="Arial"/>
                <a:sym typeface="Arial"/>
              </a:rPr>
              <a:t>How the National Organ Transplant Waiting List Works video is 1 minute 35 seconds.</a:t>
            </a:r>
            <a:endParaRPr>
              <a:latin typeface="Arial"/>
              <a:ea typeface="Arial"/>
              <a:cs typeface="Arial"/>
              <a:sym typeface="Arial"/>
            </a:endParaRPr>
          </a:p>
          <a:p>
            <a:pPr marL="0" lvl="0" indent="0" algn="l" rtl="0">
              <a:lnSpc>
                <a:spcPct val="100000"/>
              </a:lnSpc>
              <a:spcBef>
                <a:spcPts val="800"/>
              </a:spcBef>
              <a:spcAft>
                <a:spcPts val="0"/>
              </a:spcAft>
              <a:buSzPts val="1400"/>
              <a:buNone/>
            </a:pPr>
            <a:r>
              <a:rPr lang="en-US">
                <a:latin typeface="Arial"/>
                <a:ea typeface="Arial"/>
                <a:cs typeface="Arial"/>
                <a:sym typeface="Arial"/>
              </a:rPr>
              <a:t>The PSA Yes, I’d Like Organs To Be There if I Need Them is 30 seconds.</a:t>
            </a:r>
            <a:endParaRPr>
              <a:latin typeface="Arial"/>
              <a:ea typeface="Arial"/>
              <a:cs typeface="Arial"/>
              <a:sym typeface="Arial"/>
            </a:endParaRPr>
          </a:p>
          <a:p>
            <a:pPr marL="0" lvl="0" indent="0" algn="l" rtl="0">
              <a:lnSpc>
                <a:spcPct val="100000"/>
              </a:lnSpc>
              <a:spcBef>
                <a:spcPts val="800"/>
              </a:spcBef>
              <a:spcAft>
                <a:spcPts val="0"/>
              </a:spcAft>
              <a:buSzPts val="1400"/>
              <a:buNone/>
            </a:pPr>
            <a:endParaRPr sz="1400"/>
          </a:p>
        </p:txBody>
      </p:sp>
      <p:sp>
        <p:nvSpPr>
          <p:cNvPr id="1012" name="Google Shape;1012;g3f6c35e08d3_0_0: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13" name="Google Shape;1013;g3f6c35e08d3_0_0: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12" name="Google Shape;212;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13" name="Google Shape;213;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Review possible answers on this slide and acknowledge student contributions..</a:t>
            </a:r>
            <a:endParaRPr>
              <a:solidFill>
                <a:srgbClr val="000000"/>
              </a:solidFill>
              <a:latin typeface="Arial"/>
              <a:ea typeface="Arial"/>
              <a:cs typeface="Arial"/>
              <a:sym typeface="Arial"/>
            </a:endParaRPr>
          </a:p>
          <a:p>
            <a:pPr marL="80010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People that may not come to mind as often are organ, eye, and tissue donors.</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 </a:t>
            </a:r>
            <a:endParaRPr sz="1400"/>
          </a:p>
        </p:txBody>
      </p:sp>
      <p:sp>
        <p:nvSpPr>
          <p:cNvPr id="215" name="Google Shape;215;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16" name="Google Shape;216;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7"/>
        <p:cNvGrpSpPr/>
        <p:nvPr/>
      </p:nvGrpSpPr>
      <p:grpSpPr>
        <a:xfrm>
          <a:off x="0" y="0"/>
          <a:ext cx="0" cy="0"/>
          <a:chOff x="0" y="0"/>
          <a:chExt cx="0" cy="0"/>
        </a:xfrm>
      </p:grpSpPr>
      <p:sp>
        <p:nvSpPr>
          <p:cNvPr id="1028" name="Google Shape;1028;p5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Wrap-up/key takeaways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More than 109,000 people are currently waiting for a life-saving transplant.</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13 people die per day waiting because there is a shortage of organ donors and they couldn’t find a match in time.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Your 1 decision can save many lives.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You can save up to 8 lives through organ donation.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You can save/enhance up to 125 lives through eye and tissue donation.</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ANYBODY 13 years old and older can register, 15.5 in Washington.</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Bottom line – you do have the power to save lives! It’s as simple as saying yes to organ donation. This is a life-saving movement that YOU can be part of today!</a:t>
            </a:r>
            <a:r>
              <a:rPr lang="en-US" sz="1300">
                <a:latin typeface="Arial"/>
                <a:ea typeface="Arial"/>
                <a:cs typeface="Arial"/>
                <a:sym typeface="Arial"/>
              </a:rPr>
              <a:t> </a:t>
            </a:r>
            <a:endParaRPr sz="1400"/>
          </a:p>
        </p:txBody>
      </p:sp>
      <p:sp>
        <p:nvSpPr>
          <p:cNvPr id="1029" name="Google Shape;1029;p55: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p5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35" name="Google Shape;1035;p5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36" name="Google Shape;1036;p5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7" name="Google Shape;1037;p5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What else can you do?</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If you are interested in hosting peer education events at your school, you can contact:</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sz="1300">
                <a:latin typeface="Arial"/>
                <a:ea typeface="Arial"/>
                <a:cs typeface="Arial"/>
                <a:sym typeface="Arial"/>
              </a:rPr>
              <a:t>Donate LIfe Northwest we offer leadership options for students who want to share the importance of organ and tissue donation. You can contact us to learn more about these opportunities.</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SODA chapter</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If students are particularly moved by this mission, have them start a SODA chapter at school</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SODA stands for Student Organ Donation Advocate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Nationwide chapters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Like a club at school- great leadership opportunities, volunteer hours, receive funding, looks good on a resume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Work with CLA</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Learn how to get started on their website/can provide students with SODA flyer handout</a:t>
            </a:r>
            <a:r>
              <a:rPr lang="en-US" sz="1300">
                <a:latin typeface="Arial"/>
                <a:ea typeface="Arial"/>
                <a:cs typeface="Arial"/>
                <a:sym typeface="Arial"/>
              </a:rPr>
              <a:t> </a:t>
            </a:r>
            <a:endParaRPr sz="1300">
              <a:latin typeface="Arial"/>
              <a:ea typeface="Arial"/>
              <a:cs typeface="Arial"/>
              <a:sym typeface="Arial"/>
            </a:endParaRPr>
          </a:p>
          <a:p>
            <a:pPr marL="0" lvl="0" indent="0" algn="l" rtl="0">
              <a:lnSpc>
                <a:spcPct val="100000"/>
              </a:lnSpc>
              <a:spcBef>
                <a:spcPts val="0"/>
              </a:spcBef>
              <a:spcAft>
                <a:spcPts val="0"/>
              </a:spcAft>
              <a:buSzPts val="1400"/>
              <a:buNone/>
            </a:pPr>
            <a:endParaRPr sz="1300">
              <a:latin typeface="Arial"/>
              <a:ea typeface="Arial"/>
              <a:cs typeface="Arial"/>
              <a:sym typeface="Arial"/>
            </a:endParaRPr>
          </a:p>
          <a:p>
            <a:pPr marL="0" lvl="0" indent="0" algn="l" rtl="0">
              <a:lnSpc>
                <a:spcPct val="100000"/>
              </a:lnSpc>
              <a:spcBef>
                <a:spcPts val="0"/>
              </a:spcBef>
              <a:spcAft>
                <a:spcPts val="0"/>
              </a:spcAft>
              <a:buSzPts val="1400"/>
              <a:buNone/>
            </a:pPr>
            <a:endParaRPr sz="1300">
              <a:latin typeface="Arial"/>
              <a:ea typeface="Arial"/>
              <a:cs typeface="Arial"/>
              <a:sym typeface="Arial"/>
            </a:endParaRPr>
          </a:p>
        </p:txBody>
      </p:sp>
      <p:sp>
        <p:nvSpPr>
          <p:cNvPr id="1038" name="Google Shape;1038;p5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39" name="Google Shape;1039;p5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3f5cad8bcc8_0_2: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59" name="Google Shape;1059;g3f5cad8bcc8_0_2: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60" name="Google Shape;1060;g3f5cad8bcc8_0_2:notes"/>
          <p:cNvSpPr>
            <a:spLocks noGrp="1" noRot="1" noChangeAspect="1"/>
          </p:cNvSpPr>
          <p:nvPr>
            <p:ph type="sldImg" idx="3"/>
          </p:nvPr>
        </p:nvSpPr>
        <p:spPr>
          <a:xfrm>
            <a:off x="2857500" y="512763"/>
            <a:ext cx="3429000" cy="2567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1" name="Google Shape;1061;g3f5cad8bcc8_0_2:notes"/>
          <p:cNvSpPr txBox="1">
            <a:spLocks noGrp="1"/>
          </p:cNvSpPr>
          <p:nvPr>
            <p:ph type="body" idx="1"/>
          </p:nvPr>
        </p:nvSpPr>
        <p:spPr>
          <a:xfrm>
            <a:off x="914400" y="3251200"/>
            <a:ext cx="7315200" cy="3081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Resources for students who want to learn more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CLA website</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Learn more about what the organization (who created this presentation) does and organ donation</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Register as a donor from our website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Go Recycle Yourself social media</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Stay up to date with DLNW and GRY on Instagram!</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DLNW website</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More educational resources</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Register as an organ donor!</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DMV website</a:t>
            </a:r>
            <a:endParaRPr>
              <a:latin typeface="Arial"/>
              <a:ea typeface="Arial"/>
              <a:cs typeface="Arial"/>
              <a:sym typeface="Arial"/>
            </a:endParaRPr>
          </a:p>
          <a:p>
            <a:pPr marL="914400" lvl="0" indent="0" algn="l" rtl="0">
              <a:lnSpc>
                <a:spcPct val="115000"/>
              </a:lnSpc>
              <a:spcBef>
                <a:spcPts val="0"/>
              </a:spcBef>
              <a:spcAft>
                <a:spcPts val="0"/>
              </a:spcAft>
              <a:buClr>
                <a:schemeClr val="dk1"/>
              </a:buClr>
              <a:buSzPts val="1100"/>
              <a:buFont typeface="Arial"/>
              <a:buNone/>
            </a:pPr>
            <a:r>
              <a:rPr lang="en-US">
                <a:latin typeface="Courier New"/>
                <a:ea typeface="Courier New"/>
                <a:cs typeface="Courier New"/>
                <a:sym typeface="Courier New"/>
              </a:rPr>
              <a:t>o</a:t>
            </a:r>
            <a:r>
              <a:rPr lang="en-US" sz="900">
                <a:latin typeface="Times New Roman"/>
                <a:ea typeface="Times New Roman"/>
                <a:cs typeface="Times New Roman"/>
                <a:sym typeface="Times New Roman"/>
              </a:rPr>
              <a:t>    </a:t>
            </a:r>
            <a:r>
              <a:rPr lang="en-US">
                <a:latin typeface="Arial"/>
                <a:ea typeface="Arial"/>
                <a:cs typeface="Arial"/>
                <a:sym typeface="Arial"/>
              </a:rPr>
              <a:t>More info about getting your license and the question “Would you like to be an anatomical donor?”</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062" name="Google Shape;1062;g3f5cad8bcc8_0_2:notes"/>
          <p:cNvSpPr txBox="1">
            <a:spLocks noGrp="1"/>
          </p:cNvSpPr>
          <p:nvPr>
            <p:ph type="ftr" idx="11"/>
          </p:nvPr>
        </p:nvSpPr>
        <p:spPr>
          <a:xfrm>
            <a:off x="0" y="6502400"/>
            <a:ext cx="3962400" cy="3414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063" name="Google Shape;1063;g3f5cad8bcc8_0_2:notes"/>
          <p:cNvSpPr txBox="1">
            <a:spLocks noGrp="1"/>
          </p:cNvSpPr>
          <p:nvPr>
            <p:ph type="sldNum" idx="12"/>
          </p:nvPr>
        </p:nvSpPr>
        <p:spPr>
          <a:xfrm>
            <a:off x="5180013" y="6502400"/>
            <a:ext cx="3962400" cy="341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p5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097" name="Google Shape;1097;p5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098" name="Google Shape;1098;p58: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9" name="Google Shape;1099;p5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Thank you!</a:t>
            </a:r>
            <a:endParaRPr>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Post-Questionnaire</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Please have students complete our post-questionnaire (through whichever method you see fit) for our data collection and to give us feedback so we can improve this curriculum.</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*if there is not time for Q&amp;A, please have students ask their questions under the “Additional questions/comments?” section and we will get back to you with the answers!</a:t>
            </a:r>
            <a:endParaRPr>
              <a:latin typeface="Arial"/>
              <a:ea typeface="Arial"/>
              <a:cs typeface="Arial"/>
              <a:sym typeface="Arial"/>
            </a:endParaRPr>
          </a:p>
          <a:p>
            <a:pPr marL="4572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Collect questionnaires if paper forms</a:t>
            </a:r>
            <a:endParaRPr>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100" name="Google Shape;1100;p5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101" name="Google Shape;1101;p5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3"/>
        <p:cNvGrpSpPr/>
        <p:nvPr/>
      </p:nvGrpSpPr>
      <p:grpSpPr>
        <a:xfrm>
          <a:off x="0" y="0"/>
          <a:ext cx="0" cy="0"/>
          <a:chOff x="0" y="0"/>
          <a:chExt cx="0" cy="0"/>
        </a:xfrm>
      </p:grpSpPr>
      <p:sp>
        <p:nvSpPr>
          <p:cNvPr id="1114" name="Google Shape;1114;p5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1115" name="Google Shape;1115;p5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1116" name="Google Shape;1116;p5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7" name="Google Shape;1117;p5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Q&amp;A time</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Please be mindful of your peers and respectful when asking questions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Students raise hands</a:t>
            </a:r>
            <a:endParaRPr>
              <a:latin typeface="Arial"/>
              <a:ea typeface="Arial"/>
              <a:cs typeface="Arial"/>
              <a:sym typeface="Arial"/>
            </a:endParaRPr>
          </a:p>
          <a:p>
            <a:pPr marL="22860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t>
            </a:r>
            <a:r>
              <a:rPr lang="en-US" sz="900">
                <a:latin typeface="Times New Roman"/>
                <a:ea typeface="Times New Roman"/>
                <a:cs typeface="Times New Roman"/>
                <a:sym typeface="Times New Roman"/>
              </a:rPr>
              <a:t>         </a:t>
            </a:r>
            <a:r>
              <a:rPr lang="en-US">
                <a:latin typeface="Arial"/>
                <a:ea typeface="Arial"/>
                <a:cs typeface="Arial"/>
                <a:sym typeface="Arial"/>
              </a:rPr>
              <a:t>Reference FAQ document if needed</a:t>
            </a:r>
            <a:endParaRPr>
              <a:latin typeface="Arial"/>
              <a:ea typeface="Arial"/>
              <a:cs typeface="Arial"/>
              <a:sym typeface="Arial"/>
            </a:endParaRPr>
          </a:p>
          <a:p>
            <a:pPr marL="0" lvl="0" indent="0" algn="l" rtl="0">
              <a:lnSpc>
                <a:spcPct val="100000"/>
              </a:lnSpc>
              <a:spcBef>
                <a:spcPts val="0"/>
              </a:spcBef>
              <a:spcAft>
                <a:spcPts val="0"/>
              </a:spcAft>
              <a:buSzPts val="1400"/>
              <a:buNone/>
            </a:pPr>
            <a:r>
              <a:rPr lang="en-US">
                <a:latin typeface="Arial"/>
                <a:ea typeface="Arial"/>
                <a:cs typeface="Arial"/>
                <a:sym typeface="Arial"/>
              </a:rPr>
              <a:t>Record any questions you don't know the answer to, email us, and we will follow up with responses for you to share with the class</a:t>
            </a:r>
            <a:r>
              <a:rPr lang="en-US" sz="1300">
                <a:latin typeface="Arial"/>
                <a:ea typeface="Arial"/>
                <a:cs typeface="Arial"/>
                <a:sym typeface="Arial"/>
              </a:rPr>
              <a:t> </a:t>
            </a:r>
            <a:endParaRPr sz="1400"/>
          </a:p>
        </p:txBody>
      </p:sp>
      <p:sp>
        <p:nvSpPr>
          <p:cNvPr id="1118" name="Google Shape;1118;p5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1119" name="Google Shape;1119;p5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4: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32" name="Google Shape;232;p4: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33" name="Google Shape;233;p4: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4" name="Google Shape;234;p4: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Organ, eye and tissue donors saves lives!</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Why should YOU care?</a:t>
            </a: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endParaRPr>
              <a:solidFill>
                <a:srgbClr val="000000"/>
              </a:solidFill>
              <a:latin typeface="Arial"/>
              <a:ea typeface="Arial"/>
              <a:cs typeface="Arial"/>
              <a:sym typeface="Arial"/>
            </a:endParaRPr>
          </a:p>
          <a:p>
            <a:pPr marL="0" lvl="0" indent="0" algn="l" rtl="0">
              <a:lnSpc>
                <a:spcPct val="115000"/>
              </a:lnSpc>
              <a:spcBef>
                <a:spcPts val="0"/>
              </a:spcBef>
              <a:spcAft>
                <a:spcPts val="0"/>
              </a:spcAft>
              <a:buSzPts val="1400"/>
              <a:buNone/>
            </a:pPr>
            <a:r>
              <a:rPr lang="en-US">
                <a:solidFill>
                  <a:srgbClr val="000000"/>
                </a:solidFill>
                <a:latin typeface="Arial"/>
                <a:ea typeface="Arial"/>
                <a:cs typeface="Arial"/>
                <a:sym typeface="Arial"/>
              </a:rPr>
              <a:t>YOU have the power to educate yourselves and others and potentially save lives!</a:t>
            </a:r>
            <a:endParaRPr>
              <a:solidFill>
                <a:srgbClr val="000000"/>
              </a:solidFill>
              <a:latin typeface="Arial"/>
              <a:ea typeface="Arial"/>
              <a:cs typeface="Arial"/>
              <a:sym typeface="Arial"/>
            </a:endParaRPr>
          </a:p>
          <a:p>
            <a:pPr marL="457200" lvl="0" indent="0" algn="l" rtl="0">
              <a:lnSpc>
                <a:spcPct val="115000"/>
              </a:lnSpc>
              <a:spcBef>
                <a:spcPts val="0"/>
              </a:spcBef>
              <a:spcAft>
                <a:spcPts val="0"/>
              </a:spcAft>
              <a:buSzPts val="1400"/>
              <a:buNone/>
            </a:pPr>
            <a:endParaRPr/>
          </a:p>
        </p:txBody>
      </p:sp>
      <p:sp>
        <p:nvSpPr>
          <p:cNvPr id="235" name="Google Shape;235;p4: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36" name="Google Shape;236;p4: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a:latin typeface="Arial"/>
                <a:ea typeface="Arial"/>
                <a:cs typeface="Arial"/>
                <a:sym typeface="Arial"/>
              </a:rPr>
              <a:t>Any questions before we get started? Any connections to donation that anyone would like to share?</a:t>
            </a:r>
            <a:endParaRPr sz="1400"/>
          </a:p>
        </p:txBody>
      </p:sp>
      <p:sp>
        <p:nvSpPr>
          <p:cNvPr id="245" name="Google Shape;245;p7:notes"/>
          <p:cNvSpPr>
            <a:spLocks noGrp="1" noRot="1" noChangeAspect="1"/>
          </p:cNvSpPr>
          <p:nvPr>
            <p:ph type="sldImg" idx="2"/>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a:p>
        </p:txBody>
      </p:sp>
      <p:sp>
        <p:nvSpPr>
          <p:cNvPr id="251" name="Google Shape;251;p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1.7.2013</a:t>
            </a:r>
            <a:endParaRPr/>
          </a:p>
        </p:txBody>
      </p:sp>
      <p:sp>
        <p:nvSpPr>
          <p:cNvPr id="252" name="Google Shape;252;p8: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3" name="Google Shape;253;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latin typeface="Arial"/>
                <a:ea typeface="Arial"/>
                <a:cs typeface="Arial"/>
                <a:sym typeface="Arial"/>
              </a:rPr>
              <a:t>So, what is organ, eye, and tissue donation?</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r>
              <a:rPr lang="en-US" sz="1100">
                <a:latin typeface="Arial"/>
                <a:ea typeface="Arial"/>
                <a:cs typeface="Arial"/>
                <a:sym typeface="Arial"/>
              </a:rPr>
              <a:t>Take a few answers from students before revealing answer.</a:t>
            </a:r>
            <a:endParaRPr sz="1100">
              <a:latin typeface="Arial"/>
              <a:ea typeface="Arial"/>
              <a:cs typeface="Arial"/>
              <a:sym typeface="Arial"/>
            </a:endParaRPr>
          </a:p>
        </p:txBody>
      </p:sp>
      <p:sp>
        <p:nvSpPr>
          <p:cNvPr id="254" name="Google Shape;254;p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endParaRPr sz="1200"/>
          </a:p>
        </p:txBody>
      </p:sp>
      <p:sp>
        <p:nvSpPr>
          <p:cNvPr id="255" name="Google Shape;255;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6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6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7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7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7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7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7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7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7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7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7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7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6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2" name="Google Shape;22;p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6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6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8" name="Google Shape;28;p6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6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6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4" name="Google Shape;34;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0" name="Google Shape;40;p6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1" name="Google Shape;41;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6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7" name="Google Shape;47;p6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8" name="Google Shape;48;p6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9" name="Google Shape;49;p6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0" name="Google Shape;50;p6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6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6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6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6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6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6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6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6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6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6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6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69"/>
          <p:cNvSpPr>
            <a:spLocks noGrp="1"/>
          </p:cNvSpPr>
          <p:nvPr>
            <p:ph type="pic" idx="2"/>
          </p:nvPr>
        </p:nvSpPr>
        <p:spPr>
          <a:xfrm>
            <a:off x="1792288" y="612775"/>
            <a:ext cx="5486400" cy="4114800"/>
          </a:xfrm>
          <a:prstGeom prst="rect">
            <a:avLst/>
          </a:prstGeom>
          <a:noFill/>
          <a:ln>
            <a:noFill/>
          </a:ln>
        </p:spPr>
      </p:sp>
      <p:sp>
        <p:nvSpPr>
          <p:cNvPr id="68" name="Google Shape;68;p6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6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6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6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6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6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gi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5.gif"/><Relationship Id="rId5" Type="http://schemas.openxmlformats.org/officeDocument/2006/relationships/image" Target="../media/image34.png"/><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www.youtube.com/watch?v=gOGDlasUm0Q" TargetMode="External"/><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40.jp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45.jpg"/><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57.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70.jpg"/><Relationship Id="rId4" Type="http://schemas.openxmlformats.org/officeDocument/2006/relationships/image" Target="../media/image69.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5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hyperlink" Target="http://www.youtube.com/watch?v=1NOnnlIldTc" TargetMode="External"/><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86.jp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 Id="rId9" Type="http://schemas.openxmlformats.org/officeDocument/2006/relationships/image" Target="../media/image94.png"/></Relationships>
</file>

<file path=ppt/slides/_rels/slide58.xml.rels><?xml version="1.0" encoding="UTF-8" standalone="yes"?>
<Relationships xmlns="http://schemas.openxmlformats.org/package/2006/relationships"><Relationship Id="rId3" Type="http://schemas.openxmlformats.org/officeDocument/2006/relationships/hyperlink" Target="http://www.youtube.com/watch?v=AlIwYkUpv30"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95.jpg"/></Relationships>
</file>

<file path=ppt/slides/_rels/slide59.xml.rels><?xml version="1.0" encoding="UTF-8" standalone="yes"?>
<Relationships xmlns="http://schemas.openxmlformats.org/package/2006/relationships"><Relationship Id="rId8" Type="http://schemas.openxmlformats.org/officeDocument/2006/relationships/hyperlink" Target="https://youtu.be/QaM8nduBcUE" TargetMode="External"/><Relationship Id="rId13" Type="http://schemas.openxmlformats.org/officeDocument/2006/relationships/hyperlink" Target="https://youtu.be/f4bW9exS6vY" TargetMode="External"/><Relationship Id="rId3" Type="http://schemas.openxmlformats.org/officeDocument/2006/relationships/image" Target="../media/image96.jpg"/><Relationship Id="rId7" Type="http://schemas.openxmlformats.org/officeDocument/2006/relationships/image" Target="../media/image99.png"/><Relationship Id="rId12" Type="http://schemas.openxmlformats.org/officeDocument/2006/relationships/image" Target="../media/image100.jpg"/><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hyperlink" Target="https://player.vimeo.com/video/393540001" TargetMode="External"/><Relationship Id="rId11" Type="http://schemas.openxmlformats.org/officeDocument/2006/relationships/hyperlink" Target="https://youtu.be/7wFW_Bf66Ks" TargetMode="External"/><Relationship Id="rId5" Type="http://schemas.openxmlformats.org/officeDocument/2006/relationships/image" Target="../media/image98.jpg"/><Relationship Id="rId10" Type="http://schemas.openxmlformats.org/officeDocument/2006/relationships/hyperlink" Target="https://youtu.be/JmdFF5TikI8" TargetMode="External"/><Relationship Id="rId4" Type="http://schemas.openxmlformats.org/officeDocument/2006/relationships/image" Target="../media/image97.jpg"/><Relationship Id="rId9" Type="http://schemas.openxmlformats.org/officeDocument/2006/relationships/hyperlink" Target="https://youtu.be/a0RknpbZ9MU?list=PLP5wlax1nQ_D4c8bD89U24yvsMKu53c4L" TargetMode="External"/><Relationship Id="rId14" Type="http://schemas.openxmlformats.org/officeDocument/2006/relationships/image" Target="../media/image10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3.png"/><Relationship Id="rId7" Type="http://schemas.openxmlformats.org/officeDocument/2006/relationships/image" Target="../media/image104.png"/><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hyperlink" Target="http://sodanational.org/Students" TargetMode="External"/><Relationship Id="rId5" Type="http://schemas.openxmlformats.org/officeDocument/2006/relationships/hyperlink" Target="http://donatelifenw.org/content/student-opportunities" TargetMode="External"/><Relationship Id="rId4" Type="http://schemas.openxmlformats.org/officeDocument/2006/relationships/image" Target="../media/image103.png"/></Relationships>
</file>

<file path=ppt/slides/_rels/slide62.xml.rels><?xml version="1.0" encoding="UTF-8" standalone="yes"?>
<Relationships xmlns="http://schemas.openxmlformats.org/package/2006/relationships"><Relationship Id="rId8" Type="http://schemas.openxmlformats.org/officeDocument/2006/relationships/hyperlink" Target="http://donatelifenw.org" TargetMode="External"/><Relationship Id="rId3" Type="http://schemas.openxmlformats.org/officeDocument/2006/relationships/image" Target="../media/image2.png"/><Relationship Id="rId7" Type="http://schemas.openxmlformats.org/officeDocument/2006/relationships/hyperlink" Target="http://www.cascadelifealliance.org/outreach" TargetMode="External"/><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109.jpg"/><Relationship Id="rId4" Type="http://schemas.openxmlformats.org/officeDocument/2006/relationships/image" Target="../media/image105.png"/><Relationship Id="rId9" Type="http://schemas.openxmlformats.org/officeDocument/2006/relationships/image" Target="../media/image108.png"/></Relationships>
</file>

<file path=ppt/slides/_rels/slide6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3.png"/><Relationship Id="rId4" Type="http://schemas.openxmlformats.org/officeDocument/2006/relationships/image" Target="../media/image111.png"/></Relationships>
</file>

<file path=ppt/slides/_rels/slide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g3f8133015bb_0_0" descr="Colorful bubble font reading &quot;organ, eye, &amp; tissue donation saves lives&quot;."/>
          <p:cNvSpPr/>
          <p:nvPr/>
        </p:nvSpPr>
        <p:spPr>
          <a:xfrm>
            <a:off x="5424028" y="609096"/>
            <a:ext cx="7439945" cy="9068809"/>
          </a:xfrm>
          <a:custGeom>
            <a:avLst/>
            <a:gdLst/>
            <a:ahLst/>
            <a:cxnLst/>
            <a:rect l="l" t="t" r="r" b="b"/>
            <a:pathLst>
              <a:path w="7439945" h="9068809" extrusionOk="0">
                <a:moveTo>
                  <a:pt x="0" y="0"/>
                </a:moveTo>
                <a:lnTo>
                  <a:pt x="7439944" y="0"/>
                </a:lnTo>
                <a:lnTo>
                  <a:pt x="7439944" y="9068808"/>
                </a:lnTo>
                <a:lnTo>
                  <a:pt x="0" y="9068808"/>
                </a:lnTo>
                <a:lnTo>
                  <a:pt x="0" y="0"/>
                </a:lnTo>
                <a:close/>
              </a:path>
            </a:pathLst>
          </a:custGeom>
          <a:blipFill rotWithShape="1">
            <a:blip r:embed="rId3">
              <a:alphaModFix/>
            </a:blip>
            <a:stretch>
              <a:fillRect l="-12490" t="-20080" r="-11900" b="-26769"/>
            </a:stretch>
          </a:blipFill>
          <a:ln>
            <a:noFill/>
          </a:ln>
        </p:spPr>
        <p:txBody>
          <a:bodyPr/>
          <a:lstStyle/>
          <a:p>
            <a:endParaRPr lang="en-US"/>
          </a:p>
        </p:txBody>
      </p:sp>
      <p:pic>
        <p:nvPicPr>
          <p:cNvPr id="93" name="Google Shape;93;g3f8133015bb_0_0" title="Squiggle 2.png"/>
          <p:cNvPicPr preferRelativeResize="0"/>
          <p:nvPr/>
        </p:nvPicPr>
        <p:blipFill rotWithShape="1">
          <a:blip r:embed="rId4">
            <a:alphaModFix/>
          </a:blip>
          <a:srcRect r="73851" b="48195"/>
          <a:stretch/>
        </p:blipFill>
        <p:spPr>
          <a:xfrm>
            <a:off x="-16727" y="-16727"/>
            <a:ext cx="4782250" cy="5329349"/>
          </a:xfrm>
          <a:prstGeom prst="rect">
            <a:avLst/>
          </a:prstGeom>
          <a:noFill/>
          <a:ln>
            <a:noFill/>
          </a:ln>
        </p:spPr>
      </p:pic>
      <p:pic>
        <p:nvPicPr>
          <p:cNvPr id="94" name="Google Shape;94;g3f8133015bb_0_0" title="Squiggle 2.png"/>
          <p:cNvPicPr preferRelativeResize="0"/>
          <p:nvPr/>
        </p:nvPicPr>
        <p:blipFill rotWithShape="1">
          <a:blip r:embed="rId4">
            <a:alphaModFix/>
          </a:blip>
          <a:srcRect r="73851" b="48195"/>
          <a:stretch/>
        </p:blipFill>
        <p:spPr>
          <a:xfrm rot="10800000">
            <a:off x="13555930" y="5007830"/>
            <a:ext cx="4782250" cy="5329349"/>
          </a:xfrm>
          <a:prstGeom prst="rect">
            <a:avLst/>
          </a:prstGeom>
          <a:noFill/>
          <a:ln>
            <a:noFill/>
          </a:ln>
        </p:spPr>
      </p:pic>
      <p:pic>
        <p:nvPicPr>
          <p:cNvPr id="95" name="Google Shape;95;g3f8133015bb_0_0" title="Donate Life NW Blue R rgb.png"/>
          <p:cNvPicPr preferRelativeResize="0"/>
          <p:nvPr/>
        </p:nvPicPr>
        <p:blipFill rotWithShape="1">
          <a:blip r:embed="rId5">
            <a:alphaModFix/>
          </a:blip>
          <a:srcRect/>
          <a:stretch/>
        </p:blipFill>
        <p:spPr>
          <a:xfrm>
            <a:off x="16104675" y="270650"/>
            <a:ext cx="1617476" cy="1870898"/>
          </a:xfrm>
          <a:prstGeom prst="rect">
            <a:avLst/>
          </a:prstGeom>
          <a:noFill/>
          <a:ln>
            <a:noFill/>
          </a:ln>
        </p:spPr>
      </p:pic>
      <p:pic>
        <p:nvPicPr>
          <p:cNvPr id="96" name="Google Shape;96;g3f8133015bb_0_0" title="Cascade Life Alliance.png"/>
          <p:cNvPicPr preferRelativeResize="0"/>
          <p:nvPr/>
        </p:nvPicPr>
        <p:blipFill rotWithShape="1">
          <a:blip r:embed="rId6">
            <a:alphaModFix/>
          </a:blip>
          <a:srcRect/>
          <a:stretch/>
        </p:blipFill>
        <p:spPr>
          <a:xfrm>
            <a:off x="194237" y="8634250"/>
            <a:ext cx="4360325" cy="1530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65"/>
        <p:cNvGrpSpPr/>
        <p:nvPr/>
      </p:nvGrpSpPr>
      <p:grpSpPr>
        <a:xfrm>
          <a:off x="0" y="0"/>
          <a:ext cx="0" cy="0"/>
          <a:chOff x="0" y="0"/>
          <a:chExt cx="0" cy="0"/>
        </a:xfrm>
      </p:grpSpPr>
      <p:sp>
        <p:nvSpPr>
          <p:cNvPr id="266" name="Google Shape;266;p9"/>
          <p:cNvSpPr txBox="1"/>
          <p:nvPr/>
        </p:nvSpPr>
        <p:spPr>
          <a:xfrm>
            <a:off x="2157747" y="4671877"/>
            <a:ext cx="13972500" cy="27081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The opportunity to donate organs, </a:t>
            </a:r>
            <a:r>
              <a:rPr lang="en-US" sz="5299">
                <a:solidFill>
                  <a:srgbClr val="FFFFFF"/>
                </a:solidFill>
                <a:latin typeface="Lato Light"/>
                <a:ea typeface="Lato Light"/>
                <a:cs typeface="Lato Light"/>
                <a:sym typeface="Lato Light"/>
              </a:rPr>
              <a:t>corneas</a:t>
            </a:r>
            <a:r>
              <a:rPr lang="en-US" sz="5299" b="0" i="0" u="none" strike="noStrike" cap="none">
                <a:solidFill>
                  <a:srgbClr val="FFFFFF"/>
                </a:solidFill>
                <a:latin typeface="Lato Light"/>
                <a:ea typeface="Lato Light"/>
                <a:cs typeface="Lato Light"/>
                <a:sym typeface="Lato Light"/>
              </a:rPr>
              <a:t>, and tissue after death to save or heal the lives of </a:t>
            </a:r>
            <a:r>
              <a:rPr lang="en-US" sz="5299">
                <a:solidFill>
                  <a:srgbClr val="FFFFFF"/>
                </a:solidFill>
                <a:latin typeface="Lato Light"/>
                <a:ea typeface="Lato Light"/>
                <a:cs typeface="Lato Light"/>
                <a:sym typeface="Lato Light"/>
              </a:rPr>
              <a:t>others</a:t>
            </a:r>
            <a:r>
              <a:rPr lang="en-US" sz="5299" b="0" i="0" u="none" strike="noStrike" cap="none">
                <a:solidFill>
                  <a:srgbClr val="FFFFFF"/>
                </a:solidFill>
                <a:latin typeface="Lato Light"/>
                <a:ea typeface="Lato Light"/>
                <a:cs typeface="Lato Light"/>
                <a:sym typeface="Lato Light"/>
              </a:rPr>
              <a:t>.</a:t>
            </a:r>
            <a:endParaRPr sz="1400" b="0" i="0" u="none" strike="noStrike" cap="none">
              <a:solidFill>
                <a:srgbClr val="000000"/>
              </a:solidFill>
              <a:latin typeface="Lato Light"/>
              <a:ea typeface="Lato Light"/>
              <a:cs typeface="Lato Light"/>
              <a:sym typeface="Lato Light"/>
            </a:endParaRPr>
          </a:p>
        </p:txBody>
      </p:sp>
      <p:sp>
        <p:nvSpPr>
          <p:cNvPr id="267" name="Google Shape;267;p9"/>
          <p:cNvSpPr txBox="1"/>
          <p:nvPr/>
        </p:nvSpPr>
        <p:spPr>
          <a:xfrm>
            <a:off x="2359650" y="7891650"/>
            <a:ext cx="13568700" cy="1546500"/>
          </a:xfrm>
          <a:prstGeom prst="rect">
            <a:avLst/>
          </a:prstGeom>
          <a:noFill/>
          <a:ln>
            <a:noFill/>
          </a:ln>
        </p:spPr>
        <p:txBody>
          <a:bodyPr spcFirstLastPara="1" wrap="square" lIns="0" tIns="0" rIns="0" bIns="0" anchor="t" anchorCtr="0">
            <a:spAutoFit/>
          </a:bodyPr>
          <a:lstStyle/>
          <a:p>
            <a:pPr marL="0" marR="0" lvl="0" indent="0" algn="ctr" rtl="0">
              <a:lnSpc>
                <a:spcPct val="115993"/>
              </a:lnSpc>
              <a:spcBef>
                <a:spcPts val="0"/>
              </a:spcBef>
              <a:spcAft>
                <a:spcPts val="0"/>
              </a:spcAft>
              <a:buClr>
                <a:srgbClr val="000000"/>
              </a:buClr>
              <a:buSzPts val="4652"/>
              <a:buFont typeface="Arial"/>
              <a:buNone/>
            </a:pPr>
            <a:r>
              <a:rPr lang="en-US" sz="4652" b="0" i="0" u="none" strike="noStrike" cap="none">
                <a:solidFill>
                  <a:srgbClr val="FFFFFF"/>
                </a:solidFill>
                <a:latin typeface="Lato Light"/>
                <a:ea typeface="Lato Light"/>
                <a:cs typeface="Lato Light"/>
                <a:sym typeface="Lato Light"/>
              </a:rPr>
              <a:t>1 organ donor can save up to </a:t>
            </a:r>
            <a:r>
              <a:rPr lang="en-US" sz="4652" b="1" i="0" u="none" strike="noStrike" cap="none">
                <a:solidFill>
                  <a:schemeClr val="lt1"/>
                </a:solidFill>
                <a:latin typeface="Lato"/>
                <a:ea typeface="Lato"/>
                <a:cs typeface="Lato"/>
                <a:sym typeface="Lato"/>
              </a:rPr>
              <a:t>8 lives</a:t>
            </a:r>
            <a:endParaRPr sz="1400" b="1" i="0" u="none" strike="noStrike" cap="none">
              <a:solidFill>
                <a:schemeClr val="lt1"/>
              </a:solidFill>
              <a:latin typeface="Lato"/>
              <a:ea typeface="Lato"/>
              <a:cs typeface="Lato"/>
              <a:sym typeface="Lato"/>
            </a:endParaRPr>
          </a:p>
          <a:p>
            <a:pPr marL="0" marR="0" lvl="0" indent="0" algn="ctr" rtl="0">
              <a:lnSpc>
                <a:spcPct val="115993"/>
              </a:lnSpc>
              <a:spcBef>
                <a:spcPts val="0"/>
              </a:spcBef>
              <a:spcAft>
                <a:spcPts val="0"/>
              </a:spcAft>
              <a:buClr>
                <a:srgbClr val="000000"/>
              </a:buClr>
              <a:buSzPts val="4652"/>
              <a:buFont typeface="Arial"/>
              <a:buNone/>
            </a:pPr>
            <a:r>
              <a:rPr lang="en-US" sz="4652" b="0" i="0" u="none" strike="noStrike" cap="none">
                <a:solidFill>
                  <a:srgbClr val="FFFFFF"/>
                </a:solidFill>
                <a:latin typeface="Lato Light"/>
                <a:ea typeface="Lato Light"/>
                <a:cs typeface="Lato Light"/>
                <a:sym typeface="Lato Light"/>
              </a:rPr>
              <a:t>1 eye/tissue donor can save or heal up to </a:t>
            </a:r>
            <a:r>
              <a:rPr lang="en-US" sz="4652" b="1" i="0" u="none" strike="noStrike" cap="none">
                <a:solidFill>
                  <a:schemeClr val="lt1"/>
                </a:solidFill>
                <a:latin typeface="Lato"/>
                <a:ea typeface="Lato"/>
                <a:cs typeface="Lato"/>
                <a:sym typeface="Lato"/>
              </a:rPr>
              <a:t>125 lives</a:t>
            </a:r>
            <a:r>
              <a:rPr lang="en-US" sz="4652" b="0" i="0" u="none" strike="noStrike" cap="none">
                <a:solidFill>
                  <a:schemeClr val="lt1"/>
                </a:solidFill>
                <a:latin typeface="Lato Light"/>
                <a:ea typeface="Lato Light"/>
                <a:cs typeface="Lato Light"/>
                <a:sym typeface="Lato Light"/>
              </a:rPr>
              <a:t> </a:t>
            </a:r>
            <a:endParaRPr sz="1400" b="0" i="0" u="none" strike="noStrike" cap="none">
              <a:solidFill>
                <a:schemeClr val="lt1"/>
              </a:solidFill>
              <a:latin typeface="Lato Light"/>
              <a:ea typeface="Lato Light"/>
              <a:cs typeface="Lato Light"/>
              <a:sym typeface="Lato Light"/>
            </a:endParaRPr>
          </a:p>
        </p:txBody>
      </p:sp>
      <p:sp>
        <p:nvSpPr>
          <p:cNvPr id="268" name="Google Shape;268;p9"/>
          <p:cNvSpPr txBox="1"/>
          <p:nvPr/>
        </p:nvSpPr>
        <p:spPr>
          <a:xfrm>
            <a:off x="1707900" y="778110"/>
            <a:ext cx="14872200" cy="3570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11598" b="0" i="0" u="none" strike="noStrike" cap="none">
                <a:solidFill>
                  <a:srgbClr val="FFFFFF"/>
                </a:solidFill>
                <a:latin typeface="Lato"/>
                <a:ea typeface="Lato"/>
                <a:cs typeface="Lato"/>
                <a:sym typeface="Lato"/>
              </a:rPr>
              <a:t>What is organ, eye, and tissue donation?</a:t>
            </a:r>
            <a:endParaRPr sz="1400" b="0" i="0" u="none" strike="noStrike" cap="none">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76"/>
        <p:cNvGrpSpPr/>
        <p:nvPr/>
      </p:nvGrpSpPr>
      <p:grpSpPr>
        <a:xfrm>
          <a:off x="0" y="0"/>
          <a:ext cx="0" cy="0"/>
          <a:chOff x="0" y="0"/>
          <a:chExt cx="0" cy="0"/>
        </a:xfrm>
      </p:grpSpPr>
      <p:sp>
        <p:nvSpPr>
          <p:cNvPr id="277" name="Google Shape;277;p10" descr="Anatomical heart."/>
          <p:cNvSpPr/>
          <p:nvPr/>
        </p:nvSpPr>
        <p:spPr>
          <a:xfrm rot="-1084339">
            <a:off x="1401886" y="7475166"/>
            <a:ext cx="1044826" cy="1589089"/>
          </a:xfrm>
          <a:custGeom>
            <a:avLst/>
            <a:gdLst/>
            <a:ahLst/>
            <a:cxnLst/>
            <a:rect l="l" t="t" r="r" b="b"/>
            <a:pathLst>
              <a:path w="1394078" h="2120270" extrusionOk="0">
                <a:moveTo>
                  <a:pt x="0" y="0"/>
                </a:moveTo>
                <a:lnTo>
                  <a:pt x="1394078" y="0"/>
                </a:lnTo>
                <a:lnTo>
                  <a:pt x="1394078" y="2120270"/>
                </a:lnTo>
                <a:lnTo>
                  <a:pt x="0" y="2120270"/>
                </a:lnTo>
                <a:lnTo>
                  <a:pt x="0" y="0"/>
                </a:lnTo>
                <a:close/>
              </a:path>
            </a:pathLst>
          </a:custGeom>
          <a:blipFill rotWithShape="1">
            <a:blip r:embed="rId3">
              <a:alphaModFix/>
            </a:blip>
            <a:stretch>
              <a:fillRect/>
            </a:stretch>
          </a:blipFill>
          <a:ln>
            <a:noFill/>
          </a:ln>
        </p:spPr>
        <p:txBody>
          <a:bodyPr/>
          <a:lstStyle/>
          <a:p>
            <a:endParaRPr lang="en-US"/>
          </a:p>
        </p:txBody>
      </p:sp>
      <p:sp>
        <p:nvSpPr>
          <p:cNvPr id="278" name="Google Shape;278;p10"/>
          <p:cNvSpPr txBox="1"/>
          <p:nvPr/>
        </p:nvSpPr>
        <p:spPr>
          <a:xfrm>
            <a:off x="765702" y="9093027"/>
            <a:ext cx="23172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FFFF00"/>
                </a:solidFill>
                <a:latin typeface="Lato"/>
                <a:ea typeface="Lato"/>
                <a:cs typeface="Lato"/>
                <a:sym typeface="Lato"/>
              </a:rPr>
              <a:t>Heart</a:t>
            </a:r>
            <a:endParaRPr sz="1400" b="0" i="0" u="none" strike="noStrike" cap="none">
              <a:solidFill>
                <a:srgbClr val="FFFF00"/>
              </a:solidFill>
              <a:latin typeface="Lato"/>
              <a:ea typeface="Lato"/>
              <a:cs typeface="Lato"/>
              <a:sym typeface="Lato"/>
            </a:endParaRPr>
          </a:p>
        </p:txBody>
      </p:sp>
      <p:sp>
        <p:nvSpPr>
          <p:cNvPr id="279" name="Google Shape;279;p10" descr="Lungs."/>
          <p:cNvSpPr/>
          <p:nvPr/>
        </p:nvSpPr>
        <p:spPr>
          <a:xfrm>
            <a:off x="3866661" y="7351024"/>
            <a:ext cx="1573835" cy="1493713"/>
          </a:xfrm>
          <a:custGeom>
            <a:avLst/>
            <a:gdLst/>
            <a:ahLst/>
            <a:cxnLst/>
            <a:rect l="l" t="t" r="r" b="b"/>
            <a:pathLst>
              <a:path w="2098447" h="1991617" extrusionOk="0">
                <a:moveTo>
                  <a:pt x="0" y="0"/>
                </a:moveTo>
                <a:lnTo>
                  <a:pt x="2098447" y="0"/>
                </a:lnTo>
                <a:lnTo>
                  <a:pt x="2098447" y="1991617"/>
                </a:lnTo>
                <a:lnTo>
                  <a:pt x="0" y="1991617"/>
                </a:lnTo>
                <a:lnTo>
                  <a:pt x="0" y="0"/>
                </a:lnTo>
                <a:close/>
              </a:path>
            </a:pathLst>
          </a:custGeom>
          <a:blipFill rotWithShape="1">
            <a:blip r:embed="rId4">
              <a:alphaModFix/>
            </a:blip>
            <a:stretch>
              <a:fillRect/>
            </a:stretch>
          </a:blipFill>
          <a:ln>
            <a:noFill/>
          </a:ln>
        </p:spPr>
        <p:txBody>
          <a:bodyPr/>
          <a:lstStyle/>
          <a:p>
            <a:endParaRPr lang="en-US"/>
          </a:p>
        </p:txBody>
      </p:sp>
      <p:sp>
        <p:nvSpPr>
          <p:cNvPr id="280" name="Google Shape;280;p10"/>
          <p:cNvSpPr txBox="1"/>
          <p:nvPr/>
        </p:nvSpPr>
        <p:spPr>
          <a:xfrm>
            <a:off x="3467595" y="6511392"/>
            <a:ext cx="2591415" cy="95539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dirty="0">
                <a:solidFill>
                  <a:srgbClr val="FFFF00"/>
                </a:solidFill>
                <a:latin typeface="Lato"/>
                <a:ea typeface="Lato"/>
                <a:cs typeface="Lato"/>
                <a:sym typeface="Lato"/>
              </a:rPr>
              <a:t>2 Lungs</a:t>
            </a:r>
            <a:endParaRPr sz="1400" b="0" i="0" u="none" strike="noStrike" cap="none" dirty="0">
              <a:solidFill>
                <a:srgbClr val="FFFF00"/>
              </a:solidFill>
              <a:latin typeface="Lato"/>
              <a:ea typeface="Lato"/>
              <a:cs typeface="Lato"/>
              <a:sym typeface="Lato"/>
            </a:endParaRPr>
          </a:p>
        </p:txBody>
      </p:sp>
      <p:sp>
        <p:nvSpPr>
          <p:cNvPr id="281" name="Google Shape;281;p10" descr="Liver."/>
          <p:cNvSpPr/>
          <p:nvPr/>
        </p:nvSpPr>
        <p:spPr>
          <a:xfrm>
            <a:off x="6741619" y="7868525"/>
            <a:ext cx="2087190" cy="1325365"/>
          </a:xfrm>
          <a:custGeom>
            <a:avLst/>
            <a:gdLst/>
            <a:ahLst/>
            <a:cxnLst/>
            <a:rect l="l" t="t" r="r" b="b"/>
            <a:pathLst>
              <a:path w="2782920" h="1767154" extrusionOk="0">
                <a:moveTo>
                  <a:pt x="0" y="0"/>
                </a:moveTo>
                <a:lnTo>
                  <a:pt x="2782920" y="0"/>
                </a:lnTo>
                <a:lnTo>
                  <a:pt x="2782920" y="1767154"/>
                </a:lnTo>
                <a:lnTo>
                  <a:pt x="0" y="1767154"/>
                </a:lnTo>
                <a:lnTo>
                  <a:pt x="0" y="0"/>
                </a:lnTo>
                <a:close/>
              </a:path>
            </a:pathLst>
          </a:custGeom>
          <a:blipFill rotWithShape="1">
            <a:blip r:embed="rId5">
              <a:alphaModFix/>
            </a:blip>
            <a:stretch>
              <a:fillRect/>
            </a:stretch>
          </a:blipFill>
          <a:ln>
            <a:noFill/>
          </a:ln>
        </p:spPr>
        <p:txBody>
          <a:bodyPr/>
          <a:lstStyle/>
          <a:p>
            <a:endParaRPr lang="en-US"/>
          </a:p>
        </p:txBody>
      </p:sp>
      <p:sp>
        <p:nvSpPr>
          <p:cNvPr id="282" name="Google Shape;282;p10"/>
          <p:cNvSpPr txBox="1"/>
          <p:nvPr/>
        </p:nvSpPr>
        <p:spPr>
          <a:xfrm>
            <a:off x="6470822" y="9137352"/>
            <a:ext cx="23172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FFFF00"/>
                </a:solidFill>
                <a:latin typeface="Lato"/>
                <a:ea typeface="Lato"/>
                <a:cs typeface="Lato"/>
                <a:sym typeface="Lato"/>
              </a:rPr>
              <a:t>Liver</a:t>
            </a:r>
            <a:endParaRPr sz="1400" b="0" i="0" u="none" strike="noStrike" cap="none">
              <a:solidFill>
                <a:srgbClr val="FFFF00"/>
              </a:solidFill>
              <a:latin typeface="Lato"/>
              <a:ea typeface="Lato"/>
              <a:cs typeface="Lato"/>
              <a:sym typeface="Lato"/>
            </a:endParaRPr>
          </a:p>
        </p:txBody>
      </p:sp>
      <p:sp>
        <p:nvSpPr>
          <p:cNvPr id="283" name="Google Shape;283;p10" descr="Kidneys."/>
          <p:cNvSpPr/>
          <p:nvPr/>
        </p:nvSpPr>
        <p:spPr>
          <a:xfrm>
            <a:off x="10047988" y="7413739"/>
            <a:ext cx="1389153" cy="1493713"/>
          </a:xfrm>
          <a:custGeom>
            <a:avLst/>
            <a:gdLst/>
            <a:ahLst/>
            <a:cxnLst/>
            <a:rect l="l" t="t" r="r" b="b"/>
            <a:pathLst>
              <a:path w="1852204" h="1991617" extrusionOk="0">
                <a:moveTo>
                  <a:pt x="0" y="0"/>
                </a:moveTo>
                <a:lnTo>
                  <a:pt x="1852205" y="0"/>
                </a:lnTo>
                <a:lnTo>
                  <a:pt x="1852205" y="1991618"/>
                </a:lnTo>
                <a:lnTo>
                  <a:pt x="0" y="1991618"/>
                </a:lnTo>
                <a:lnTo>
                  <a:pt x="0" y="0"/>
                </a:lnTo>
                <a:close/>
              </a:path>
            </a:pathLst>
          </a:custGeom>
          <a:blipFill rotWithShape="1">
            <a:blip r:embed="rId6">
              <a:alphaModFix/>
            </a:blip>
            <a:stretch>
              <a:fillRect/>
            </a:stretch>
          </a:blipFill>
          <a:ln>
            <a:noFill/>
          </a:ln>
        </p:spPr>
        <p:txBody>
          <a:bodyPr/>
          <a:lstStyle/>
          <a:p>
            <a:endParaRPr lang="en-US"/>
          </a:p>
        </p:txBody>
      </p:sp>
      <p:sp>
        <p:nvSpPr>
          <p:cNvPr id="284" name="Google Shape;284;p10"/>
          <p:cNvSpPr txBox="1"/>
          <p:nvPr/>
        </p:nvSpPr>
        <p:spPr>
          <a:xfrm>
            <a:off x="8915722" y="6508850"/>
            <a:ext cx="36537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FFFF00"/>
                </a:solidFill>
                <a:latin typeface="Lato"/>
                <a:ea typeface="Lato"/>
                <a:cs typeface="Lato"/>
                <a:sym typeface="Lato"/>
              </a:rPr>
              <a:t>2 Kidneys</a:t>
            </a:r>
            <a:endParaRPr sz="1400" b="0" i="0" u="none" strike="noStrike" cap="none">
              <a:solidFill>
                <a:srgbClr val="FFFF00"/>
              </a:solidFill>
              <a:latin typeface="Lato"/>
              <a:ea typeface="Lato"/>
              <a:cs typeface="Lato"/>
              <a:sym typeface="Lato"/>
            </a:endParaRPr>
          </a:p>
        </p:txBody>
      </p:sp>
      <p:sp>
        <p:nvSpPr>
          <p:cNvPr id="285" name="Google Shape;285;p10" descr="Pancreas."/>
          <p:cNvSpPr/>
          <p:nvPr/>
        </p:nvSpPr>
        <p:spPr>
          <a:xfrm rot="844954">
            <a:off x="15579823" y="7753409"/>
            <a:ext cx="1339322" cy="763413"/>
          </a:xfrm>
          <a:custGeom>
            <a:avLst/>
            <a:gdLst/>
            <a:ahLst/>
            <a:cxnLst/>
            <a:rect l="l" t="t" r="r" b="b"/>
            <a:pathLst>
              <a:path w="1785663" h="1017828" extrusionOk="0">
                <a:moveTo>
                  <a:pt x="0" y="0"/>
                </a:moveTo>
                <a:lnTo>
                  <a:pt x="1785664" y="0"/>
                </a:lnTo>
                <a:lnTo>
                  <a:pt x="1785664" y="1017828"/>
                </a:lnTo>
                <a:lnTo>
                  <a:pt x="0" y="1017828"/>
                </a:lnTo>
                <a:lnTo>
                  <a:pt x="0" y="0"/>
                </a:lnTo>
                <a:close/>
              </a:path>
            </a:pathLst>
          </a:custGeom>
          <a:blipFill rotWithShape="1">
            <a:blip r:embed="rId7">
              <a:alphaModFix/>
            </a:blip>
            <a:stretch>
              <a:fillRect/>
            </a:stretch>
          </a:blipFill>
          <a:ln>
            <a:noFill/>
          </a:ln>
        </p:spPr>
        <p:txBody>
          <a:bodyPr/>
          <a:lstStyle/>
          <a:p>
            <a:endParaRPr lang="en-US"/>
          </a:p>
        </p:txBody>
      </p:sp>
      <p:sp>
        <p:nvSpPr>
          <p:cNvPr id="286" name="Google Shape;286;p10"/>
          <p:cNvSpPr txBox="1"/>
          <p:nvPr/>
        </p:nvSpPr>
        <p:spPr>
          <a:xfrm>
            <a:off x="14559150" y="6665399"/>
            <a:ext cx="33807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FFFF00"/>
                </a:solidFill>
                <a:latin typeface="Lato"/>
                <a:ea typeface="Lato"/>
                <a:cs typeface="Lato"/>
                <a:sym typeface="Lato"/>
              </a:rPr>
              <a:t>Pancreas</a:t>
            </a:r>
            <a:endParaRPr sz="1400" b="0" i="0" u="none" strike="noStrike" cap="none">
              <a:solidFill>
                <a:srgbClr val="FFFF00"/>
              </a:solidFill>
              <a:latin typeface="Lato"/>
              <a:ea typeface="Lato"/>
              <a:cs typeface="Lato"/>
              <a:sym typeface="Lato"/>
            </a:endParaRPr>
          </a:p>
        </p:txBody>
      </p:sp>
      <p:sp>
        <p:nvSpPr>
          <p:cNvPr id="287" name="Google Shape;287;p10" descr="Small and large intestine."/>
          <p:cNvSpPr/>
          <p:nvPr/>
        </p:nvSpPr>
        <p:spPr>
          <a:xfrm>
            <a:off x="12961535" y="7431694"/>
            <a:ext cx="1346155" cy="1745419"/>
          </a:xfrm>
          <a:custGeom>
            <a:avLst/>
            <a:gdLst/>
            <a:ahLst/>
            <a:cxnLst/>
            <a:rect l="l" t="t" r="r" b="b"/>
            <a:pathLst>
              <a:path w="1794873" h="2327226" extrusionOk="0">
                <a:moveTo>
                  <a:pt x="0" y="0"/>
                </a:moveTo>
                <a:lnTo>
                  <a:pt x="1794873" y="0"/>
                </a:lnTo>
                <a:lnTo>
                  <a:pt x="1794873" y="2327226"/>
                </a:lnTo>
                <a:lnTo>
                  <a:pt x="0" y="2327226"/>
                </a:lnTo>
                <a:lnTo>
                  <a:pt x="0" y="0"/>
                </a:lnTo>
                <a:close/>
              </a:path>
            </a:pathLst>
          </a:custGeom>
          <a:blipFill rotWithShape="1">
            <a:blip r:embed="rId8">
              <a:alphaModFix/>
            </a:blip>
            <a:stretch>
              <a:fillRect/>
            </a:stretch>
          </a:blipFill>
          <a:ln>
            <a:noFill/>
          </a:ln>
        </p:spPr>
        <p:txBody>
          <a:bodyPr/>
          <a:lstStyle/>
          <a:p>
            <a:endParaRPr lang="en-US"/>
          </a:p>
        </p:txBody>
      </p:sp>
      <p:sp>
        <p:nvSpPr>
          <p:cNvPr id="288" name="Google Shape;288;p10"/>
          <p:cNvSpPr txBox="1"/>
          <p:nvPr/>
        </p:nvSpPr>
        <p:spPr>
          <a:xfrm>
            <a:off x="12075218" y="9124391"/>
            <a:ext cx="3118800" cy="823800"/>
          </a:xfrm>
          <a:prstGeom prst="rect">
            <a:avLst/>
          </a:prstGeom>
          <a:noFill/>
          <a:ln>
            <a:noFill/>
          </a:ln>
        </p:spPr>
        <p:txBody>
          <a:bodyPr spcFirstLastPara="1" wrap="square" lIns="0" tIns="0" rIns="0" bIns="0" anchor="t" anchorCtr="0">
            <a:spAutoFit/>
          </a:bodyPr>
          <a:lstStyle/>
          <a:p>
            <a:pPr marL="0" marR="0" lvl="0" indent="0" algn="ctr" rtl="0">
              <a:lnSpc>
                <a:spcPct val="115994"/>
              </a:lnSpc>
              <a:spcBef>
                <a:spcPts val="0"/>
              </a:spcBef>
              <a:spcAft>
                <a:spcPts val="0"/>
              </a:spcAft>
              <a:buClr>
                <a:srgbClr val="000000"/>
              </a:buClr>
              <a:buSzPts val="5352"/>
              <a:buFont typeface="Arial"/>
              <a:buNone/>
            </a:pPr>
            <a:r>
              <a:rPr lang="en-US" sz="5352" b="0" i="0" u="none" strike="noStrike" cap="none">
                <a:solidFill>
                  <a:srgbClr val="FFFF00"/>
                </a:solidFill>
                <a:latin typeface="Lato"/>
                <a:ea typeface="Lato"/>
                <a:cs typeface="Lato"/>
                <a:sym typeface="Lato"/>
              </a:rPr>
              <a:t>Intestine</a:t>
            </a:r>
            <a:endParaRPr sz="1400" b="0" i="0" u="none" strike="noStrike" cap="none">
              <a:solidFill>
                <a:srgbClr val="FFFF00"/>
              </a:solidFill>
              <a:latin typeface="Lato"/>
              <a:ea typeface="Lato"/>
              <a:cs typeface="Lato"/>
              <a:sym typeface="Lato"/>
            </a:endParaRPr>
          </a:p>
        </p:txBody>
      </p:sp>
      <p:sp>
        <p:nvSpPr>
          <p:cNvPr id="289" name="Google Shape;289;p10"/>
          <p:cNvSpPr txBox="1"/>
          <p:nvPr/>
        </p:nvSpPr>
        <p:spPr>
          <a:xfrm>
            <a:off x="821857" y="1041599"/>
            <a:ext cx="16644300" cy="35214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Clr>
                <a:srgbClr val="000000"/>
              </a:buClr>
              <a:buSzPts val="10999"/>
              <a:buFont typeface="Arial"/>
              <a:buNone/>
            </a:pPr>
            <a:r>
              <a:rPr lang="en-US" sz="10999" b="0" i="0" u="none" strike="noStrike" cap="none">
                <a:solidFill>
                  <a:srgbClr val="FFFFFF"/>
                </a:solidFill>
                <a:latin typeface="Lato"/>
                <a:ea typeface="Lato"/>
                <a:cs typeface="Lato"/>
                <a:sym typeface="Lato"/>
              </a:rPr>
              <a:t>How does one organ donor save up to 8 lives?</a:t>
            </a:r>
            <a:endParaRPr sz="1400" b="0" i="0" u="none" strike="noStrike" cap="none">
              <a:solidFill>
                <a:srgbClr val="000000"/>
              </a:solidFill>
              <a:latin typeface="Lato"/>
              <a:ea typeface="Lato"/>
              <a:cs typeface="Lato"/>
              <a:sym typeface="Lato"/>
            </a:endParaRPr>
          </a:p>
        </p:txBody>
      </p:sp>
      <p:sp>
        <p:nvSpPr>
          <p:cNvPr id="290" name="Google Shape;290;p10"/>
          <p:cNvSpPr txBox="1"/>
          <p:nvPr/>
        </p:nvSpPr>
        <p:spPr>
          <a:xfrm>
            <a:off x="561150" y="4665862"/>
            <a:ext cx="17165700" cy="17619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There are 6 recoverable organs for transplant.</a:t>
            </a:r>
            <a:endParaRPr sz="5299" b="0" i="0" u="none" strike="noStrike" cap="none">
              <a:solidFill>
                <a:srgbClr val="FFFFFF"/>
              </a:solidFill>
              <a:latin typeface="Lato Light"/>
              <a:ea typeface="Lato Light"/>
              <a:cs typeface="Lato Light"/>
              <a:sym typeface="Lato Light"/>
            </a:endParaRPr>
          </a:p>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Can you guess them?</a:t>
            </a:r>
            <a:endParaRPr sz="1400" b="0" i="0" u="none" strike="noStrike" cap="none">
              <a:solidFill>
                <a:srgbClr val="000000"/>
              </a:solidFill>
              <a:latin typeface="Lato Light"/>
              <a:ea typeface="Lato Light"/>
              <a:cs typeface="Lato Light"/>
              <a:sym typeface="Lato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8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8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8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8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8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98"/>
        <p:cNvGrpSpPr/>
        <p:nvPr/>
      </p:nvGrpSpPr>
      <p:grpSpPr>
        <a:xfrm>
          <a:off x="0" y="0"/>
          <a:ext cx="0" cy="0"/>
          <a:chOff x="0" y="0"/>
          <a:chExt cx="0" cy="0"/>
        </a:xfrm>
      </p:grpSpPr>
      <p:grpSp>
        <p:nvGrpSpPr>
          <p:cNvPr id="299" name="Google Shape;299;p11"/>
          <p:cNvGrpSpPr/>
          <p:nvPr/>
        </p:nvGrpSpPr>
        <p:grpSpPr>
          <a:xfrm>
            <a:off x="1748127" y="1407215"/>
            <a:ext cx="14791590" cy="2009096"/>
            <a:chOff x="0" y="-38100"/>
            <a:chExt cx="3272548" cy="444500"/>
          </a:xfrm>
        </p:grpSpPr>
        <p:sp>
          <p:nvSpPr>
            <p:cNvPr id="300" name="Google Shape;300;p11"/>
            <p:cNvSpPr/>
            <p:nvPr/>
          </p:nvSpPr>
          <p:spPr>
            <a:xfrm>
              <a:off x="0" y="0"/>
              <a:ext cx="3272548" cy="406400"/>
            </a:xfrm>
            <a:custGeom>
              <a:avLst/>
              <a:gdLst/>
              <a:ahLst/>
              <a:cxnLst/>
              <a:rect l="l" t="t" r="r" b="b"/>
              <a:pathLst>
                <a:path w="3272548" h="406400" extrusionOk="0">
                  <a:moveTo>
                    <a:pt x="26693" y="0"/>
                  </a:moveTo>
                  <a:lnTo>
                    <a:pt x="3245855" y="0"/>
                  </a:lnTo>
                  <a:cubicBezTo>
                    <a:pt x="3252934" y="0"/>
                    <a:pt x="3259724" y="2812"/>
                    <a:pt x="3264730" y="7818"/>
                  </a:cubicBezTo>
                  <a:cubicBezTo>
                    <a:pt x="3269736" y="12824"/>
                    <a:pt x="3272548" y="19614"/>
                    <a:pt x="3272548" y="26693"/>
                  </a:cubicBezTo>
                  <a:lnTo>
                    <a:pt x="3272548" y="379707"/>
                  </a:lnTo>
                  <a:cubicBezTo>
                    <a:pt x="3272548" y="386786"/>
                    <a:pt x="3269736" y="393576"/>
                    <a:pt x="3264730" y="398582"/>
                  </a:cubicBezTo>
                  <a:cubicBezTo>
                    <a:pt x="3259724" y="403588"/>
                    <a:pt x="3252934" y="406400"/>
                    <a:pt x="3245855" y="406400"/>
                  </a:cubicBezTo>
                  <a:lnTo>
                    <a:pt x="26693" y="406400"/>
                  </a:lnTo>
                  <a:cubicBezTo>
                    <a:pt x="19614" y="406400"/>
                    <a:pt x="12824" y="403588"/>
                    <a:pt x="7818" y="398582"/>
                  </a:cubicBezTo>
                  <a:cubicBezTo>
                    <a:pt x="2812" y="393576"/>
                    <a:pt x="0" y="386786"/>
                    <a:pt x="0" y="379707"/>
                  </a:cubicBezTo>
                  <a:lnTo>
                    <a:pt x="0" y="26693"/>
                  </a:lnTo>
                  <a:cubicBezTo>
                    <a:pt x="0" y="19614"/>
                    <a:pt x="2812" y="12824"/>
                    <a:pt x="7818" y="7818"/>
                  </a:cubicBezTo>
                  <a:cubicBezTo>
                    <a:pt x="12824" y="2812"/>
                    <a:pt x="19614" y="0"/>
                    <a:pt x="26693"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11"/>
            <p:cNvSpPr txBox="1"/>
            <p:nvPr/>
          </p:nvSpPr>
          <p:spPr>
            <a:xfrm>
              <a:off x="0" y="-38100"/>
              <a:ext cx="3272548" cy="444500"/>
            </a:xfrm>
            <a:prstGeom prst="rect">
              <a:avLst/>
            </a:prstGeom>
            <a:noFill/>
            <a:ln>
              <a:noFill/>
            </a:ln>
          </p:spPr>
          <p:txBody>
            <a:bodyPr spcFirstLastPara="1" wrap="square" lIns="60450" tIns="60450" rIns="60450" bIns="6045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2" name="Google Shape;302;p11"/>
          <p:cNvSpPr txBox="1"/>
          <p:nvPr/>
        </p:nvSpPr>
        <p:spPr>
          <a:xfrm>
            <a:off x="2575950" y="1193303"/>
            <a:ext cx="13136100" cy="1649100"/>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Clr>
                <a:srgbClr val="000000"/>
              </a:buClr>
              <a:buSzPts val="10713"/>
              <a:buFont typeface="Arial"/>
              <a:buNone/>
            </a:pPr>
            <a:r>
              <a:rPr lang="en-US" sz="10713" b="0" i="0" u="none" strike="noStrike" cap="none" dirty="0">
                <a:solidFill>
                  <a:srgbClr val="FFFFFF"/>
                </a:solidFill>
                <a:latin typeface="Lato"/>
                <a:ea typeface="Lato"/>
                <a:cs typeface="Lato"/>
                <a:sym typeface="Lato"/>
              </a:rPr>
              <a:t>Let’s Get Started!</a:t>
            </a:r>
            <a:endParaRPr sz="1400" b="0" i="0" u="none" strike="noStrike" cap="none" dirty="0">
              <a:solidFill>
                <a:srgbClr val="000000"/>
              </a:solidFill>
              <a:latin typeface="Lato"/>
              <a:ea typeface="Lato"/>
              <a:cs typeface="Lato"/>
              <a:sym typeface="Lato"/>
            </a:endParaRPr>
          </a:p>
        </p:txBody>
      </p:sp>
      <p:sp>
        <p:nvSpPr>
          <p:cNvPr id="303" name="Google Shape;303;p11" descr="Graphic of blue arrow pointing to the right."/>
          <p:cNvSpPr/>
          <p:nvPr/>
        </p:nvSpPr>
        <p:spPr>
          <a:xfrm>
            <a:off x="14877790" y="6549541"/>
            <a:ext cx="834261" cy="850326"/>
          </a:xfrm>
          <a:custGeom>
            <a:avLst/>
            <a:gdLst/>
            <a:ahLst/>
            <a:cxnLst/>
            <a:rect l="l" t="t" r="r" b="b"/>
            <a:pathLst>
              <a:path w="834261" h="850326" extrusionOk="0">
                <a:moveTo>
                  <a:pt x="0" y="0"/>
                </a:moveTo>
                <a:lnTo>
                  <a:pt x="834260" y="0"/>
                </a:lnTo>
                <a:lnTo>
                  <a:pt x="834260" y="850326"/>
                </a:lnTo>
                <a:lnTo>
                  <a:pt x="0" y="850326"/>
                </a:lnTo>
                <a:lnTo>
                  <a:pt x="0" y="0"/>
                </a:lnTo>
                <a:close/>
              </a:path>
            </a:pathLst>
          </a:custGeom>
          <a:blipFill rotWithShape="1">
            <a:blip r:embed="rId3">
              <a:alphaModFix/>
            </a:blip>
            <a:stretch>
              <a:fillRect/>
            </a:stretch>
          </a:blipFill>
          <a:ln>
            <a:noFill/>
          </a:ln>
        </p:spPr>
        <p:txBody>
          <a:bodyPr/>
          <a:lstStyle/>
          <a:p>
            <a:endParaRPr lang="en-US"/>
          </a:p>
        </p:txBody>
      </p:sp>
      <p:sp>
        <p:nvSpPr>
          <p:cNvPr id="304" name="Google Shape;304;p11"/>
          <p:cNvSpPr txBox="1"/>
          <p:nvPr/>
        </p:nvSpPr>
        <p:spPr>
          <a:xfrm>
            <a:off x="4708364" y="3223038"/>
            <a:ext cx="8871271" cy="1721768"/>
          </a:xfrm>
          <a:prstGeom prst="rect">
            <a:avLst/>
          </a:prstGeom>
          <a:noFill/>
          <a:ln>
            <a:noFill/>
          </a:ln>
        </p:spPr>
        <p:txBody>
          <a:bodyPr spcFirstLastPara="1" wrap="square" lIns="0" tIns="0" rIns="0" bIns="0" anchor="t" anchorCtr="0">
            <a:spAutoFit/>
          </a:bodyPr>
          <a:lstStyle/>
          <a:p>
            <a:pPr marL="0" marR="0" lvl="0" indent="0" algn="ctr" rtl="0">
              <a:lnSpc>
                <a:spcPct val="786166"/>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11"/>
          <p:cNvSpPr txBox="1"/>
          <p:nvPr/>
        </p:nvSpPr>
        <p:spPr>
          <a:xfrm>
            <a:off x="1748127" y="3703268"/>
            <a:ext cx="14791500" cy="14115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9171"/>
              <a:buFont typeface="Arial"/>
              <a:buNone/>
            </a:pPr>
            <a:r>
              <a:rPr lang="en-US" sz="9171" b="0" i="0" u="none" strike="noStrike" cap="none" dirty="0">
                <a:solidFill>
                  <a:srgbClr val="FFFFFF"/>
                </a:solidFill>
                <a:latin typeface="Lato"/>
                <a:ea typeface="Lato"/>
                <a:cs typeface="Lato"/>
                <a:sym typeface="Lato"/>
              </a:rPr>
              <a:t>Organ Donation:</a:t>
            </a:r>
            <a:endParaRPr sz="1400" b="0" i="0" u="none" strike="noStrike" cap="none" dirty="0">
              <a:solidFill>
                <a:srgbClr val="000000"/>
              </a:solidFill>
              <a:latin typeface="Lato"/>
              <a:ea typeface="Lato"/>
              <a:cs typeface="Lato"/>
              <a:sym typeface="Lato"/>
            </a:endParaRPr>
          </a:p>
        </p:txBody>
      </p:sp>
      <p:sp>
        <p:nvSpPr>
          <p:cNvPr id="306" name="Google Shape;306;p11"/>
          <p:cNvSpPr txBox="1"/>
          <p:nvPr/>
        </p:nvSpPr>
        <p:spPr>
          <a:xfrm>
            <a:off x="3763926" y="5401727"/>
            <a:ext cx="10760100" cy="2075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6272"/>
              <a:buFont typeface="Arial"/>
              <a:buNone/>
            </a:pPr>
            <a:r>
              <a:rPr lang="en-US" sz="6272" b="0" i="0" u="none" strike="noStrike" cap="none">
                <a:solidFill>
                  <a:srgbClr val="FFFFFF"/>
                </a:solidFill>
                <a:latin typeface="Lato Light"/>
                <a:ea typeface="Lato Light"/>
                <a:cs typeface="Lato Light"/>
                <a:sym typeface="Lato Light"/>
              </a:rPr>
              <a:t>It all begins with someone needing an organ transplant...</a:t>
            </a:r>
            <a:endParaRPr sz="14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14"/>
        <p:cNvGrpSpPr/>
        <p:nvPr/>
      </p:nvGrpSpPr>
      <p:grpSpPr>
        <a:xfrm>
          <a:off x="0" y="0"/>
          <a:ext cx="0" cy="0"/>
          <a:chOff x="0" y="0"/>
          <a:chExt cx="0" cy="0"/>
        </a:xfrm>
      </p:grpSpPr>
      <p:sp>
        <p:nvSpPr>
          <p:cNvPr id="315" name="Google Shape;315;g3d8ba2eadfb_0_2"/>
          <p:cNvSpPr txBox="1"/>
          <p:nvPr/>
        </p:nvSpPr>
        <p:spPr>
          <a:xfrm>
            <a:off x="3953995" y="2940139"/>
            <a:ext cx="10380000" cy="2019000"/>
          </a:xfrm>
          <a:prstGeom prst="rect">
            <a:avLst/>
          </a:prstGeom>
          <a:noFill/>
          <a:ln>
            <a:noFill/>
          </a:ln>
        </p:spPr>
        <p:txBody>
          <a:bodyPr spcFirstLastPara="1" wrap="square" lIns="0" tIns="0" rIns="0" bIns="0" anchor="t" anchorCtr="0">
            <a:spAutoFit/>
          </a:bodyPr>
          <a:lstStyle/>
          <a:p>
            <a:pPr marL="0" marR="0" lvl="0" indent="0" algn="ctr" rtl="0">
              <a:lnSpc>
                <a:spcPct val="140001"/>
              </a:lnSpc>
              <a:spcBef>
                <a:spcPts val="0"/>
              </a:spcBef>
              <a:spcAft>
                <a:spcPts val="0"/>
              </a:spcAft>
              <a:buClr>
                <a:srgbClr val="000000"/>
              </a:buClr>
              <a:buSzPts val="13117"/>
              <a:buFont typeface="Arial"/>
              <a:buNone/>
            </a:pPr>
            <a:r>
              <a:rPr lang="en-US" sz="13117" b="0" i="0" u="none" strike="noStrike" cap="none" dirty="0">
                <a:solidFill>
                  <a:srgbClr val="FFFFFF"/>
                </a:solidFill>
                <a:latin typeface="Lato"/>
                <a:ea typeface="Lato"/>
                <a:cs typeface="Lato"/>
                <a:sym typeface="Lato"/>
              </a:rPr>
              <a:t>Organ Failure</a:t>
            </a:r>
            <a:endParaRPr sz="1400" b="0" i="0" u="none" strike="noStrike" cap="none" dirty="0">
              <a:solidFill>
                <a:srgbClr val="000000"/>
              </a:solidFill>
              <a:latin typeface="Lato"/>
              <a:ea typeface="Lato"/>
              <a:cs typeface="Lato"/>
              <a:sym typeface="Lato"/>
            </a:endParaRPr>
          </a:p>
        </p:txBody>
      </p:sp>
      <p:sp>
        <p:nvSpPr>
          <p:cNvPr id="316" name="Google Shape;316;g3d8ba2eadfb_0_2"/>
          <p:cNvSpPr txBox="1"/>
          <p:nvPr/>
        </p:nvSpPr>
        <p:spPr>
          <a:xfrm>
            <a:off x="378445" y="5327861"/>
            <a:ext cx="17531100" cy="1746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5672"/>
              <a:buFont typeface="Arial"/>
              <a:buNone/>
            </a:pPr>
            <a:r>
              <a:rPr lang="en-US" sz="5672" b="0" i="0" u="none" strike="noStrike" cap="none">
                <a:solidFill>
                  <a:srgbClr val="FFFFFF"/>
                </a:solidFill>
                <a:latin typeface="Lato Light"/>
                <a:ea typeface="Lato Light"/>
                <a:cs typeface="Lato Light"/>
                <a:sym typeface="Lato Light"/>
              </a:rPr>
              <a:t>Organ failure occurs when one or more of a person’s organs stop working properly. </a:t>
            </a:r>
            <a:endParaRPr sz="14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24"/>
        <p:cNvGrpSpPr/>
        <p:nvPr/>
      </p:nvGrpSpPr>
      <p:grpSpPr>
        <a:xfrm>
          <a:off x="0" y="0"/>
          <a:ext cx="0" cy="0"/>
          <a:chOff x="0" y="0"/>
          <a:chExt cx="0" cy="0"/>
        </a:xfrm>
      </p:grpSpPr>
      <p:sp>
        <p:nvSpPr>
          <p:cNvPr id="325" name="Google Shape;325;p12"/>
          <p:cNvSpPr txBox="1"/>
          <p:nvPr/>
        </p:nvSpPr>
        <p:spPr>
          <a:xfrm>
            <a:off x="3265275" y="3648550"/>
            <a:ext cx="11757600" cy="5857500"/>
          </a:xfrm>
          <a:prstGeom prst="rect">
            <a:avLst/>
          </a:prstGeom>
          <a:noFill/>
          <a:ln>
            <a:noFill/>
          </a:ln>
        </p:spPr>
        <p:txBody>
          <a:bodyPr spcFirstLastPara="1" wrap="square" lIns="91425" tIns="91425" rIns="91425" bIns="91425" anchor="t" anchorCtr="0">
            <a:noAutofit/>
          </a:bodyPr>
          <a:lstStyle/>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Very sick</a:t>
            </a:r>
            <a:endParaRPr sz="5400" b="0" i="0" u="none" strike="noStrike" cap="none">
              <a:solidFill>
                <a:schemeClr val="lt1"/>
              </a:solidFill>
              <a:latin typeface="Lato Light"/>
              <a:ea typeface="Lato Light"/>
              <a:cs typeface="Lato Light"/>
              <a:sym typeface="Lato Light"/>
            </a:endParaRPr>
          </a:p>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Experiencing intense fatigue</a:t>
            </a:r>
            <a:endParaRPr sz="5400" b="0" i="0" u="none" strike="noStrike" cap="none">
              <a:solidFill>
                <a:schemeClr val="lt1"/>
              </a:solidFill>
              <a:latin typeface="Lato Light"/>
              <a:ea typeface="Lato Light"/>
              <a:cs typeface="Lato Light"/>
              <a:sym typeface="Lato Light"/>
            </a:endParaRPr>
          </a:p>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On a strict diet</a:t>
            </a:r>
            <a:endParaRPr sz="5400" b="0" i="0" u="none" strike="noStrike" cap="none">
              <a:solidFill>
                <a:schemeClr val="lt1"/>
              </a:solidFill>
              <a:latin typeface="Lato Light"/>
              <a:ea typeface="Lato Light"/>
              <a:cs typeface="Lato Light"/>
              <a:sym typeface="Lato Light"/>
            </a:endParaRPr>
          </a:p>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Housebound or bedbound</a:t>
            </a:r>
            <a:endParaRPr sz="5400" b="0" i="0" u="none" strike="noStrike" cap="none">
              <a:solidFill>
                <a:schemeClr val="lt1"/>
              </a:solidFill>
              <a:latin typeface="Lato Light"/>
              <a:ea typeface="Lato Light"/>
              <a:cs typeface="Lato Light"/>
              <a:sym typeface="Lato Light"/>
            </a:endParaRPr>
          </a:p>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On dialysis</a:t>
            </a:r>
            <a:endParaRPr sz="5400" b="0" i="0" u="none" strike="noStrike" cap="none">
              <a:solidFill>
                <a:schemeClr val="lt1"/>
              </a:solidFill>
              <a:latin typeface="Lato Light"/>
              <a:ea typeface="Lato Light"/>
              <a:cs typeface="Lato Light"/>
              <a:sym typeface="Lato Light"/>
            </a:endParaRPr>
          </a:p>
          <a:p>
            <a:pPr marL="457200" marR="0" lvl="0" indent="-457200" algn="l" rtl="0">
              <a:lnSpc>
                <a:spcPct val="115000"/>
              </a:lnSpc>
              <a:spcBef>
                <a:spcPts val="0"/>
              </a:spcBef>
              <a:spcAft>
                <a:spcPts val="0"/>
              </a:spcAft>
              <a:buClr>
                <a:schemeClr val="lt1"/>
              </a:buClr>
              <a:buSzPts val="5400"/>
              <a:buFont typeface="Lato Light"/>
              <a:buChar char="●"/>
            </a:pPr>
            <a:r>
              <a:rPr lang="en-US" sz="5400" b="0" i="0" u="none" strike="noStrike" cap="none">
                <a:solidFill>
                  <a:schemeClr val="lt1"/>
                </a:solidFill>
                <a:latin typeface="Lato Light"/>
                <a:ea typeface="Lato Light"/>
                <a:cs typeface="Lato Light"/>
                <a:sym typeface="Lato Light"/>
              </a:rPr>
              <a:t>Needing a transplant to survive</a:t>
            </a:r>
            <a:endParaRPr sz="5400" b="0" i="0" u="none" strike="noStrike" cap="none">
              <a:solidFill>
                <a:schemeClr val="lt1"/>
              </a:solidFill>
              <a:latin typeface="Lato Light"/>
              <a:ea typeface="Lato Light"/>
              <a:cs typeface="Lato Light"/>
              <a:sym typeface="Lato Light"/>
            </a:endParaRPr>
          </a:p>
        </p:txBody>
      </p:sp>
      <p:sp>
        <p:nvSpPr>
          <p:cNvPr id="326" name="Google Shape;326;p12" descr="Sick person emoji - sad expression with thermometer in down-turned mouth."/>
          <p:cNvSpPr/>
          <p:nvPr/>
        </p:nvSpPr>
        <p:spPr>
          <a:xfrm>
            <a:off x="7607306" y="3725608"/>
            <a:ext cx="857006" cy="857006"/>
          </a:xfrm>
          <a:custGeom>
            <a:avLst/>
            <a:gdLst/>
            <a:ahLst/>
            <a:cxnLst/>
            <a:rect l="l" t="t" r="r" b="b"/>
            <a:pathLst>
              <a:path w="1142675" h="1142675" extrusionOk="0">
                <a:moveTo>
                  <a:pt x="0" y="0"/>
                </a:moveTo>
                <a:lnTo>
                  <a:pt x="1142675" y="0"/>
                </a:lnTo>
                <a:lnTo>
                  <a:pt x="1142675" y="1142675"/>
                </a:lnTo>
                <a:lnTo>
                  <a:pt x="0" y="1142675"/>
                </a:lnTo>
                <a:lnTo>
                  <a:pt x="0" y="0"/>
                </a:lnTo>
                <a:close/>
              </a:path>
            </a:pathLst>
          </a:custGeom>
          <a:blipFill rotWithShape="1">
            <a:blip r:embed="rId3">
              <a:alphaModFix/>
            </a:blip>
            <a:stretch>
              <a:fillRect/>
            </a:stretch>
          </a:blipFill>
          <a:ln>
            <a:noFill/>
          </a:ln>
        </p:spPr>
        <p:txBody>
          <a:bodyPr/>
          <a:lstStyle/>
          <a:p>
            <a:endParaRPr lang="en-US"/>
          </a:p>
        </p:txBody>
      </p:sp>
      <p:sp>
        <p:nvSpPr>
          <p:cNvPr id="327" name="Google Shape;327;p12" descr="Bed."/>
          <p:cNvSpPr/>
          <p:nvPr/>
        </p:nvSpPr>
        <p:spPr>
          <a:xfrm>
            <a:off x="12057331" y="6676618"/>
            <a:ext cx="1121804" cy="925999"/>
          </a:xfrm>
          <a:custGeom>
            <a:avLst/>
            <a:gdLst/>
            <a:ahLst/>
            <a:cxnLst/>
            <a:rect l="l" t="t" r="r" b="b"/>
            <a:pathLst>
              <a:path w="1495739" h="1234665" extrusionOk="0">
                <a:moveTo>
                  <a:pt x="0" y="0"/>
                </a:moveTo>
                <a:lnTo>
                  <a:pt x="1495739" y="0"/>
                </a:lnTo>
                <a:lnTo>
                  <a:pt x="1495739" y="1234665"/>
                </a:lnTo>
                <a:lnTo>
                  <a:pt x="0" y="1234665"/>
                </a:lnTo>
                <a:lnTo>
                  <a:pt x="0" y="0"/>
                </a:lnTo>
                <a:close/>
              </a:path>
            </a:pathLst>
          </a:custGeom>
          <a:blipFill rotWithShape="1">
            <a:blip r:embed="rId4">
              <a:alphaModFix/>
            </a:blip>
            <a:stretch>
              <a:fillRect/>
            </a:stretch>
          </a:blipFill>
          <a:ln>
            <a:noFill/>
          </a:ln>
        </p:spPr>
        <p:txBody>
          <a:bodyPr/>
          <a:lstStyle/>
          <a:p>
            <a:endParaRPr lang="en-US"/>
          </a:p>
        </p:txBody>
      </p:sp>
      <p:sp>
        <p:nvSpPr>
          <p:cNvPr id="328" name="Google Shape;328;p12" descr="Low battery."/>
          <p:cNvSpPr/>
          <p:nvPr/>
        </p:nvSpPr>
        <p:spPr>
          <a:xfrm>
            <a:off x="12408089" y="4861892"/>
            <a:ext cx="1077934" cy="563220"/>
          </a:xfrm>
          <a:custGeom>
            <a:avLst/>
            <a:gdLst/>
            <a:ahLst/>
            <a:cxnLst/>
            <a:rect l="l" t="t" r="r" b="b"/>
            <a:pathLst>
              <a:path w="1437245" h="750960" extrusionOk="0">
                <a:moveTo>
                  <a:pt x="0" y="0"/>
                </a:moveTo>
                <a:lnTo>
                  <a:pt x="1437245" y="0"/>
                </a:lnTo>
                <a:lnTo>
                  <a:pt x="1437245" y="750961"/>
                </a:lnTo>
                <a:lnTo>
                  <a:pt x="0" y="750961"/>
                </a:lnTo>
                <a:lnTo>
                  <a:pt x="0" y="0"/>
                </a:lnTo>
                <a:close/>
              </a:path>
            </a:pathLst>
          </a:custGeom>
          <a:blipFill rotWithShape="1">
            <a:blip r:embed="rId5">
              <a:alphaModFix/>
            </a:blip>
            <a:stretch>
              <a:fillRect/>
            </a:stretch>
          </a:blipFill>
          <a:ln>
            <a:noFill/>
          </a:ln>
        </p:spPr>
        <p:txBody>
          <a:bodyPr/>
          <a:lstStyle/>
          <a:p>
            <a:endParaRPr lang="en-US"/>
          </a:p>
        </p:txBody>
      </p:sp>
      <p:sp>
        <p:nvSpPr>
          <p:cNvPr id="329" name="Google Shape;329;p12" descr="Plate of food."/>
          <p:cNvSpPr/>
          <p:nvPr/>
        </p:nvSpPr>
        <p:spPr>
          <a:xfrm>
            <a:off x="8698260" y="5607702"/>
            <a:ext cx="857006" cy="899744"/>
          </a:xfrm>
          <a:custGeom>
            <a:avLst/>
            <a:gdLst/>
            <a:ahLst/>
            <a:cxnLst/>
            <a:rect l="l" t="t" r="r" b="b"/>
            <a:pathLst>
              <a:path w="1142675" h="1199659" extrusionOk="0">
                <a:moveTo>
                  <a:pt x="0" y="0"/>
                </a:moveTo>
                <a:lnTo>
                  <a:pt x="1142675" y="0"/>
                </a:lnTo>
                <a:lnTo>
                  <a:pt x="1142675" y="1199659"/>
                </a:lnTo>
                <a:lnTo>
                  <a:pt x="0" y="1199659"/>
                </a:lnTo>
                <a:lnTo>
                  <a:pt x="0" y="0"/>
                </a:lnTo>
                <a:close/>
              </a:path>
            </a:pathLst>
          </a:custGeom>
          <a:blipFill rotWithShape="1">
            <a:blip r:embed="rId6">
              <a:alphaModFix/>
            </a:blip>
            <a:stretch>
              <a:fillRect/>
            </a:stretch>
          </a:blipFill>
          <a:ln>
            <a:noFill/>
          </a:ln>
        </p:spPr>
        <p:txBody>
          <a:bodyPr/>
          <a:lstStyle/>
          <a:p>
            <a:endParaRPr lang="en-US"/>
          </a:p>
        </p:txBody>
      </p:sp>
      <p:sp>
        <p:nvSpPr>
          <p:cNvPr id="330" name="Google Shape;330;p12" descr="A kidney connected to an IV fluid bag representing dialysis."/>
          <p:cNvSpPr/>
          <p:nvPr/>
        </p:nvSpPr>
        <p:spPr>
          <a:xfrm>
            <a:off x="7395718" y="7451096"/>
            <a:ext cx="999865" cy="1026819"/>
          </a:xfrm>
          <a:custGeom>
            <a:avLst/>
            <a:gdLst/>
            <a:ahLst/>
            <a:cxnLst/>
            <a:rect l="l" t="t" r="r" b="b"/>
            <a:pathLst>
              <a:path w="1333153" h="1369092" extrusionOk="0">
                <a:moveTo>
                  <a:pt x="0" y="0"/>
                </a:moveTo>
                <a:lnTo>
                  <a:pt x="1333154" y="0"/>
                </a:lnTo>
                <a:lnTo>
                  <a:pt x="1333154" y="1369092"/>
                </a:lnTo>
                <a:lnTo>
                  <a:pt x="0" y="1369092"/>
                </a:lnTo>
                <a:lnTo>
                  <a:pt x="0" y="0"/>
                </a:lnTo>
                <a:close/>
              </a:path>
            </a:pathLst>
          </a:custGeom>
          <a:blipFill rotWithShape="1">
            <a:blip r:embed="rId7">
              <a:alphaModFix/>
            </a:blip>
            <a:stretch>
              <a:fillRect/>
            </a:stretch>
          </a:blipFill>
          <a:ln>
            <a:noFill/>
          </a:ln>
        </p:spPr>
        <p:txBody>
          <a:bodyPr/>
          <a:lstStyle/>
          <a:p>
            <a:endParaRPr lang="en-US"/>
          </a:p>
        </p:txBody>
      </p:sp>
      <p:sp>
        <p:nvSpPr>
          <p:cNvPr id="331" name="Google Shape;331;p12" descr="Pink heart emoji."/>
          <p:cNvSpPr/>
          <p:nvPr/>
        </p:nvSpPr>
        <p:spPr>
          <a:xfrm>
            <a:off x="13270246" y="8388159"/>
            <a:ext cx="969803" cy="1029714"/>
          </a:xfrm>
          <a:custGeom>
            <a:avLst/>
            <a:gdLst/>
            <a:ahLst/>
            <a:cxnLst/>
            <a:rect l="l" t="t" r="r" b="b"/>
            <a:pathLst>
              <a:path w="1293071" h="1372952" extrusionOk="0">
                <a:moveTo>
                  <a:pt x="0" y="0"/>
                </a:moveTo>
                <a:lnTo>
                  <a:pt x="1293071" y="0"/>
                </a:lnTo>
                <a:lnTo>
                  <a:pt x="1293071" y="1372953"/>
                </a:lnTo>
                <a:lnTo>
                  <a:pt x="0" y="1372953"/>
                </a:lnTo>
                <a:lnTo>
                  <a:pt x="0" y="0"/>
                </a:lnTo>
                <a:close/>
              </a:path>
            </a:pathLst>
          </a:custGeom>
          <a:blipFill rotWithShape="1">
            <a:blip r:embed="rId8">
              <a:alphaModFix/>
            </a:blip>
            <a:stretch>
              <a:fillRect/>
            </a:stretch>
          </a:blipFill>
          <a:ln>
            <a:noFill/>
          </a:ln>
        </p:spPr>
        <p:txBody>
          <a:bodyPr/>
          <a:lstStyle/>
          <a:p>
            <a:endParaRPr lang="en-US"/>
          </a:p>
        </p:txBody>
      </p:sp>
      <p:sp>
        <p:nvSpPr>
          <p:cNvPr id="332" name="Google Shape;332;p12"/>
          <p:cNvSpPr txBox="1"/>
          <p:nvPr/>
        </p:nvSpPr>
        <p:spPr>
          <a:xfrm>
            <a:off x="3265273" y="2668712"/>
            <a:ext cx="8275200" cy="873000"/>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Clr>
                <a:srgbClr val="000000"/>
              </a:buClr>
              <a:buSzPts val="5672"/>
              <a:buFont typeface="Arial"/>
              <a:buNone/>
            </a:pPr>
            <a:r>
              <a:rPr lang="en-US" sz="5672" b="0" i="0" u="none" strike="noStrike" cap="none">
                <a:solidFill>
                  <a:srgbClr val="FFFFFF"/>
                </a:solidFill>
                <a:latin typeface="Lato"/>
                <a:ea typeface="Lato"/>
                <a:cs typeface="Lato"/>
                <a:sym typeface="Lato"/>
              </a:rPr>
              <a:t>People may be...</a:t>
            </a:r>
            <a:endParaRPr sz="1400" b="0" i="0" u="none" strike="noStrike" cap="none">
              <a:solidFill>
                <a:srgbClr val="000000"/>
              </a:solidFill>
              <a:latin typeface="Lato"/>
              <a:ea typeface="Lato"/>
              <a:cs typeface="Lato"/>
              <a:sym typeface="Lato"/>
            </a:endParaRPr>
          </a:p>
        </p:txBody>
      </p:sp>
      <p:sp>
        <p:nvSpPr>
          <p:cNvPr id="333" name="Google Shape;333;p12"/>
          <p:cNvSpPr txBox="1"/>
          <p:nvPr/>
        </p:nvSpPr>
        <p:spPr>
          <a:xfrm>
            <a:off x="3954075" y="430139"/>
            <a:ext cx="10380000" cy="2019000"/>
          </a:xfrm>
          <a:prstGeom prst="rect">
            <a:avLst/>
          </a:prstGeom>
          <a:noFill/>
          <a:ln>
            <a:noFill/>
          </a:ln>
        </p:spPr>
        <p:txBody>
          <a:bodyPr spcFirstLastPara="1" wrap="square" lIns="0" tIns="0" rIns="0" bIns="0" anchor="t" anchorCtr="0">
            <a:spAutoFit/>
          </a:bodyPr>
          <a:lstStyle/>
          <a:p>
            <a:pPr marL="0" marR="0" lvl="0" indent="0" algn="ctr" rtl="0">
              <a:lnSpc>
                <a:spcPct val="140001"/>
              </a:lnSpc>
              <a:spcBef>
                <a:spcPts val="0"/>
              </a:spcBef>
              <a:spcAft>
                <a:spcPts val="0"/>
              </a:spcAft>
              <a:buClr>
                <a:srgbClr val="000000"/>
              </a:buClr>
              <a:buSzPts val="13117"/>
              <a:buFont typeface="Arial"/>
              <a:buNone/>
            </a:pPr>
            <a:r>
              <a:rPr lang="en-US" sz="13117" b="0" i="0" u="none" strike="noStrike" cap="none">
                <a:solidFill>
                  <a:srgbClr val="FFFFFF"/>
                </a:solidFill>
                <a:latin typeface="Lato"/>
                <a:ea typeface="Lato"/>
                <a:cs typeface="Lato"/>
                <a:sym typeface="Lato"/>
              </a:rPr>
              <a:t>Organ Failure</a:t>
            </a:r>
            <a:endParaRPr sz="1400" b="0" i="0" u="none" strike="noStrike" cap="none">
              <a:solidFill>
                <a:srgbClr val="000000"/>
              </a:solidFill>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41"/>
        <p:cNvGrpSpPr/>
        <p:nvPr/>
      </p:nvGrpSpPr>
      <p:grpSpPr>
        <a:xfrm>
          <a:off x="0" y="0"/>
          <a:ext cx="0" cy="0"/>
          <a:chOff x="0" y="0"/>
          <a:chExt cx="0" cy="0"/>
        </a:xfrm>
      </p:grpSpPr>
      <p:sp>
        <p:nvSpPr>
          <p:cNvPr id="342" name="Google Shape;342;p13"/>
          <p:cNvSpPr txBox="1"/>
          <p:nvPr/>
        </p:nvSpPr>
        <p:spPr>
          <a:xfrm>
            <a:off x="2949900" y="6983825"/>
            <a:ext cx="12388200" cy="2321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7541"/>
              <a:buFont typeface="Arial"/>
              <a:buNone/>
            </a:pPr>
            <a:r>
              <a:rPr lang="en-US" sz="7541" b="0" i="0" u="none" strike="noStrike" cap="none">
                <a:solidFill>
                  <a:srgbClr val="FFFFFF"/>
                </a:solidFill>
                <a:latin typeface="Lato Light"/>
                <a:ea typeface="Lato Light"/>
                <a:cs typeface="Lato Light"/>
                <a:sym typeface="Lato Light"/>
              </a:rPr>
              <a:t>National Transplant Waitlist</a:t>
            </a:r>
            <a:endParaRPr sz="1400" b="0" i="0" u="none" strike="noStrike" cap="none">
              <a:solidFill>
                <a:srgbClr val="000000"/>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7541"/>
              <a:buFont typeface="Arial"/>
              <a:buNone/>
            </a:pPr>
            <a:r>
              <a:rPr lang="en-US" sz="7541" b="0" i="0" u="none" strike="noStrike" cap="none">
                <a:solidFill>
                  <a:srgbClr val="FFFFFF"/>
                </a:solidFill>
                <a:latin typeface="Lato Light"/>
                <a:ea typeface="Lato Light"/>
                <a:cs typeface="Lato Light"/>
                <a:sym typeface="Lato Light"/>
              </a:rPr>
              <a:t>(UNOS)</a:t>
            </a:r>
            <a:endParaRPr sz="1400" b="0" i="0" u="none" strike="noStrike" cap="none">
              <a:solidFill>
                <a:srgbClr val="000000"/>
              </a:solidFill>
              <a:latin typeface="Lato Light"/>
              <a:ea typeface="Lato Light"/>
              <a:cs typeface="Lato Light"/>
              <a:sym typeface="Lato Light"/>
            </a:endParaRPr>
          </a:p>
        </p:txBody>
      </p:sp>
      <p:sp>
        <p:nvSpPr>
          <p:cNvPr id="343" name="Google Shape;343;p13"/>
          <p:cNvSpPr txBox="1"/>
          <p:nvPr/>
        </p:nvSpPr>
        <p:spPr>
          <a:xfrm>
            <a:off x="3954000" y="981764"/>
            <a:ext cx="10380000" cy="2019000"/>
          </a:xfrm>
          <a:prstGeom prst="rect">
            <a:avLst/>
          </a:prstGeom>
          <a:noFill/>
          <a:ln>
            <a:noFill/>
          </a:ln>
        </p:spPr>
        <p:txBody>
          <a:bodyPr spcFirstLastPara="1" wrap="square" lIns="0" tIns="0" rIns="0" bIns="0" anchor="t" anchorCtr="0">
            <a:spAutoFit/>
          </a:bodyPr>
          <a:lstStyle/>
          <a:p>
            <a:pPr marL="0" marR="0" lvl="0" indent="0" algn="ctr" rtl="0">
              <a:lnSpc>
                <a:spcPct val="140001"/>
              </a:lnSpc>
              <a:spcBef>
                <a:spcPts val="0"/>
              </a:spcBef>
              <a:spcAft>
                <a:spcPts val="0"/>
              </a:spcAft>
              <a:buClr>
                <a:srgbClr val="000000"/>
              </a:buClr>
              <a:buSzPts val="13117"/>
              <a:buFont typeface="Arial"/>
              <a:buNone/>
            </a:pPr>
            <a:r>
              <a:rPr lang="en-US" sz="13117" b="0" i="0" u="none" strike="noStrike" cap="none">
                <a:solidFill>
                  <a:srgbClr val="FFFFFF"/>
                </a:solidFill>
                <a:latin typeface="Lato"/>
                <a:ea typeface="Lato"/>
                <a:cs typeface="Lato"/>
                <a:sym typeface="Lato"/>
              </a:rPr>
              <a:t>Organ Failure</a:t>
            </a:r>
            <a:endParaRPr sz="1400" b="0" i="0" u="none" strike="noStrike" cap="none">
              <a:solidFill>
                <a:srgbClr val="000000"/>
              </a:solidFill>
              <a:latin typeface="Lato"/>
              <a:ea typeface="Lato"/>
              <a:cs typeface="Lato"/>
              <a:sym typeface="Lato"/>
            </a:endParaRPr>
          </a:p>
        </p:txBody>
      </p:sp>
      <p:sp>
        <p:nvSpPr>
          <p:cNvPr id="344" name="Google Shape;344;p13"/>
          <p:cNvSpPr/>
          <p:nvPr/>
        </p:nvSpPr>
        <p:spPr>
          <a:xfrm>
            <a:off x="8501100" y="3669288"/>
            <a:ext cx="1285800" cy="2646000"/>
          </a:xfrm>
          <a:prstGeom prst="downArrow">
            <a:avLst>
              <a:gd name="adj1" fmla="val 50000"/>
              <a:gd name="adj2" fmla="val 75728"/>
            </a:avLst>
          </a:prstGeom>
          <a:solidFill>
            <a:schemeClr val="lt1"/>
          </a:solidFill>
          <a:ln w="19050" cap="flat" cmpd="sng">
            <a:solidFill>
              <a:srgbClr val="02167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52"/>
        <p:cNvGrpSpPr/>
        <p:nvPr/>
      </p:nvGrpSpPr>
      <p:grpSpPr>
        <a:xfrm>
          <a:off x="0" y="0"/>
          <a:ext cx="0" cy="0"/>
          <a:chOff x="0" y="0"/>
          <a:chExt cx="0" cy="0"/>
        </a:xfrm>
      </p:grpSpPr>
      <p:sp>
        <p:nvSpPr>
          <p:cNvPr id="353" name="Google Shape;353;p14"/>
          <p:cNvSpPr txBox="1"/>
          <p:nvPr/>
        </p:nvSpPr>
        <p:spPr>
          <a:xfrm>
            <a:off x="1173450" y="6645698"/>
            <a:ext cx="15941100" cy="2205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7166"/>
              <a:buFont typeface="Arial"/>
              <a:buNone/>
            </a:pPr>
            <a:r>
              <a:rPr lang="en-US" sz="7166" b="0" i="0" u="none" strike="noStrike" cap="none" dirty="0">
                <a:solidFill>
                  <a:srgbClr val="FFFFFF"/>
                </a:solidFill>
                <a:latin typeface="Lato Light"/>
                <a:ea typeface="Lato Light"/>
                <a:cs typeface="Lato Light"/>
                <a:sym typeface="Lato Light"/>
              </a:rPr>
              <a:t>Match transplant candidates with organ donors based on a number of factors....</a:t>
            </a:r>
            <a:endParaRPr sz="1400" b="0" i="0" u="none" strike="noStrike" cap="none" dirty="0">
              <a:solidFill>
                <a:srgbClr val="000000"/>
              </a:solidFill>
              <a:latin typeface="Lato Light"/>
              <a:ea typeface="Lato Light"/>
              <a:cs typeface="Lato Light"/>
              <a:sym typeface="Lato Light"/>
            </a:endParaRPr>
          </a:p>
        </p:txBody>
      </p:sp>
      <p:sp>
        <p:nvSpPr>
          <p:cNvPr id="354" name="Google Shape;354;p14"/>
          <p:cNvSpPr txBox="1"/>
          <p:nvPr/>
        </p:nvSpPr>
        <p:spPr>
          <a:xfrm>
            <a:off x="1507200" y="2890044"/>
            <a:ext cx="15273600" cy="3109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0102"/>
              <a:buFont typeface="Arial"/>
              <a:buNone/>
            </a:pPr>
            <a:r>
              <a:rPr lang="en-US" sz="10102" b="0" i="0" u="none" strike="noStrike" cap="none" dirty="0">
                <a:solidFill>
                  <a:srgbClr val="FFFFFF"/>
                </a:solidFill>
                <a:latin typeface="Lato"/>
                <a:ea typeface="Lato"/>
                <a:cs typeface="Lato"/>
                <a:sym typeface="Lato"/>
              </a:rPr>
              <a:t>UNOS = United Network for Organ Sharing</a:t>
            </a:r>
            <a:endParaRPr sz="1400" b="0" i="0" u="none" strike="noStrike" cap="none" dirty="0">
              <a:solidFill>
                <a:srgbClr val="000000"/>
              </a:solidFill>
              <a:latin typeface="Lato"/>
              <a:ea typeface="Lato"/>
              <a:cs typeface="Lato"/>
              <a:sym typeface="Lato"/>
            </a:endParaRPr>
          </a:p>
        </p:txBody>
      </p:sp>
      <p:sp>
        <p:nvSpPr>
          <p:cNvPr id="355" name="Google Shape;355;p14"/>
          <p:cNvSpPr txBox="1"/>
          <p:nvPr/>
        </p:nvSpPr>
        <p:spPr>
          <a:xfrm>
            <a:off x="252675" y="397625"/>
            <a:ext cx="7502400" cy="1398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4541"/>
              <a:buFont typeface="Arial"/>
              <a:buNone/>
            </a:pPr>
            <a:r>
              <a:rPr lang="en-US" sz="4541" b="0" i="0" u="none" strike="noStrike" cap="none">
                <a:solidFill>
                  <a:srgbClr val="FFFFFF"/>
                </a:solidFill>
                <a:latin typeface="Lato Light"/>
                <a:ea typeface="Lato Light"/>
                <a:cs typeface="Lato Light"/>
                <a:sym typeface="Lato Light"/>
              </a:rPr>
              <a:t>National Transplant Waitlist</a:t>
            </a:r>
            <a:endParaRPr sz="100" b="0" i="0" u="none" strike="noStrike" cap="none">
              <a:solidFill>
                <a:srgbClr val="000000"/>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4541"/>
              <a:buFont typeface="Arial"/>
              <a:buNone/>
            </a:pPr>
            <a:r>
              <a:rPr lang="en-US" sz="4541" b="0" i="0" u="none" strike="noStrike" cap="none">
                <a:solidFill>
                  <a:srgbClr val="FFFFFF"/>
                </a:solidFill>
                <a:latin typeface="Lato Light"/>
                <a:ea typeface="Lato Light"/>
                <a:cs typeface="Lato Light"/>
                <a:sym typeface="Lato Light"/>
              </a:rPr>
              <a:t>(UNOS)</a:t>
            </a:r>
            <a:endParaRPr sz="1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63"/>
        <p:cNvGrpSpPr/>
        <p:nvPr/>
      </p:nvGrpSpPr>
      <p:grpSpPr>
        <a:xfrm>
          <a:off x="0" y="0"/>
          <a:ext cx="0" cy="0"/>
          <a:chOff x="0" y="0"/>
          <a:chExt cx="0" cy="0"/>
        </a:xfrm>
      </p:grpSpPr>
      <p:sp>
        <p:nvSpPr>
          <p:cNvPr id="364" name="Google Shape;364;p15"/>
          <p:cNvSpPr txBox="1"/>
          <p:nvPr/>
        </p:nvSpPr>
        <p:spPr>
          <a:xfrm>
            <a:off x="482440" y="2747983"/>
            <a:ext cx="9353400" cy="6876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7772"/>
              <a:buFont typeface="Arial"/>
              <a:buNone/>
            </a:pPr>
            <a:r>
              <a:rPr lang="en-US" sz="7772" b="0" i="0" u="none" strike="noStrike" cap="none" dirty="0">
                <a:solidFill>
                  <a:srgbClr val="FFFFFF"/>
                </a:solidFill>
                <a:latin typeface="Lato Light"/>
                <a:ea typeface="Lato Light"/>
                <a:cs typeface="Lato Light"/>
                <a:sym typeface="Lato Light"/>
              </a:rPr>
              <a:t>Factors Considered:</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Blood type</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Body size</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How sick the patient is</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Tissue type</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Length of time on waitlist</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How close they are to the donor (location)</a:t>
            </a:r>
            <a:endParaRPr sz="1400" b="0" i="0" u="none" strike="noStrike" cap="none" dirty="0">
              <a:solidFill>
                <a:srgbClr val="000000"/>
              </a:solidFill>
              <a:latin typeface="Lato Light"/>
              <a:ea typeface="Lato Light"/>
              <a:cs typeface="Lato Light"/>
              <a:sym typeface="Lato Light"/>
            </a:endParaRPr>
          </a:p>
        </p:txBody>
      </p:sp>
      <p:sp>
        <p:nvSpPr>
          <p:cNvPr id="365" name="Google Shape;365;p15" descr="Thumbs up."/>
          <p:cNvSpPr/>
          <p:nvPr/>
        </p:nvSpPr>
        <p:spPr>
          <a:xfrm rot="1157809">
            <a:off x="1794469" y="1717168"/>
            <a:ext cx="968799" cy="959111"/>
          </a:xfrm>
          <a:custGeom>
            <a:avLst/>
            <a:gdLst/>
            <a:ahLst/>
            <a:cxnLst/>
            <a:rect l="l" t="t" r="r" b="b"/>
            <a:pathLst>
              <a:path w="970155" h="960454" extrusionOk="0">
                <a:moveTo>
                  <a:pt x="0" y="0"/>
                </a:moveTo>
                <a:lnTo>
                  <a:pt x="970155" y="0"/>
                </a:lnTo>
                <a:lnTo>
                  <a:pt x="970155" y="960454"/>
                </a:lnTo>
                <a:lnTo>
                  <a:pt x="0" y="960454"/>
                </a:lnTo>
                <a:lnTo>
                  <a:pt x="0" y="0"/>
                </a:lnTo>
                <a:close/>
              </a:path>
            </a:pathLst>
          </a:custGeom>
          <a:blipFill rotWithShape="1">
            <a:blip r:embed="rId3">
              <a:alphaModFix/>
            </a:blip>
            <a:stretch>
              <a:fillRect/>
            </a:stretch>
          </a:blipFill>
          <a:ln>
            <a:noFill/>
          </a:ln>
        </p:spPr>
        <p:txBody>
          <a:bodyPr/>
          <a:lstStyle/>
          <a:p>
            <a:endParaRPr lang="en-US"/>
          </a:p>
        </p:txBody>
      </p:sp>
      <p:sp>
        <p:nvSpPr>
          <p:cNvPr id="366" name="Google Shape;366;p15"/>
          <p:cNvSpPr txBox="1"/>
          <p:nvPr/>
        </p:nvSpPr>
        <p:spPr>
          <a:xfrm>
            <a:off x="10061947" y="2747983"/>
            <a:ext cx="7488300" cy="5253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7772"/>
              <a:buFont typeface="Arial"/>
              <a:buNone/>
            </a:pPr>
            <a:r>
              <a:rPr lang="en-US" sz="7772" b="0" i="0" u="none" strike="noStrike" cap="none" dirty="0">
                <a:solidFill>
                  <a:srgbClr val="FFFFFF"/>
                </a:solidFill>
                <a:latin typeface="Lato Light"/>
                <a:ea typeface="Lato Light"/>
                <a:cs typeface="Lato Light"/>
                <a:sym typeface="Lato Light"/>
              </a:rPr>
              <a:t>NOT Considered:</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Race/ethnicity</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Gender identity</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Income</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Celebrity</a:t>
            </a:r>
            <a:endParaRPr sz="1400" b="0" i="0" u="none" strike="noStrike" cap="none" dirty="0">
              <a:solidFill>
                <a:srgbClr val="000000"/>
              </a:solidFill>
              <a:latin typeface="Lato Light"/>
              <a:ea typeface="Lato Light"/>
              <a:cs typeface="Lato Light"/>
              <a:sym typeface="Lato Light"/>
            </a:endParaRPr>
          </a:p>
          <a:p>
            <a:pPr marL="1138351" marR="0" lvl="1" indent="-569175" algn="l" rtl="0">
              <a:lnSpc>
                <a:spcPct val="100000"/>
              </a:lnSpc>
              <a:spcBef>
                <a:spcPts val="0"/>
              </a:spcBef>
              <a:spcAft>
                <a:spcPts val="0"/>
              </a:spcAft>
              <a:buClr>
                <a:srgbClr val="FFFFFF"/>
              </a:buClr>
              <a:buSzPts val="5272"/>
              <a:buFont typeface="Lato Light"/>
              <a:buChar char="•"/>
            </a:pPr>
            <a:r>
              <a:rPr lang="en-US" sz="5272" b="0" i="0" u="none" strike="noStrike" cap="none" dirty="0">
                <a:solidFill>
                  <a:srgbClr val="FFFFFF"/>
                </a:solidFill>
                <a:latin typeface="Lato Light"/>
                <a:ea typeface="Lato Light"/>
                <a:cs typeface="Lato Light"/>
                <a:sym typeface="Lato Light"/>
              </a:rPr>
              <a:t>Social status</a:t>
            </a:r>
            <a:endParaRPr sz="1400" b="0" i="0" u="none" strike="noStrike" cap="none" dirty="0">
              <a:solidFill>
                <a:srgbClr val="000000"/>
              </a:solidFill>
              <a:latin typeface="Lato Light"/>
              <a:ea typeface="Lato Light"/>
              <a:cs typeface="Lato Light"/>
              <a:sym typeface="Lato Light"/>
            </a:endParaRPr>
          </a:p>
        </p:txBody>
      </p:sp>
      <p:sp>
        <p:nvSpPr>
          <p:cNvPr id="367" name="Google Shape;367;p15" descr="Thumbs down."/>
          <p:cNvSpPr/>
          <p:nvPr/>
        </p:nvSpPr>
        <p:spPr>
          <a:xfrm rot="1154972">
            <a:off x="15240421" y="1717133"/>
            <a:ext cx="971088" cy="965019"/>
          </a:xfrm>
          <a:custGeom>
            <a:avLst/>
            <a:gdLst/>
            <a:ahLst/>
            <a:cxnLst/>
            <a:rect l="l" t="t" r="r" b="b"/>
            <a:pathLst>
              <a:path w="970155" h="964092" extrusionOk="0">
                <a:moveTo>
                  <a:pt x="0" y="0"/>
                </a:moveTo>
                <a:lnTo>
                  <a:pt x="970155" y="0"/>
                </a:lnTo>
                <a:lnTo>
                  <a:pt x="970155" y="964092"/>
                </a:lnTo>
                <a:lnTo>
                  <a:pt x="0" y="964092"/>
                </a:lnTo>
                <a:lnTo>
                  <a:pt x="0" y="0"/>
                </a:lnTo>
                <a:close/>
              </a:path>
            </a:pathLst>
          </a:custGeom>
          <a:blipFill rotWithShape="1">
            <a:blip r:embed="rId4">
              <a:alphaModFix/>
            </a:blip>
            <a:stretch>
              <a:fillRect/>
            </a:stretch>
          </a:blipFill>
          <a:ln>
            <a:noFill/>
          </a:ln>
        </p:spPr>
        <p:txBody>
          <a:bodyPr/>
          <a:lstStyle/>
          <a:p>
            <a:endParaRPr lang="en-US"/>
          </a:p>
        </p:txBody>
      </p:sp>
      <p:sp>
        <p:nvSpPr>
          <p:cNvPr id="368" name="Google Shape;368;p15"/>
          <p:cNvSpPr txBox="1"/>
          <p:nvPr/>
        </p:nvSpPr>
        <p:spPr>
          <a:xfrm>
            <a:off x="2898147" y="343625"/>
            <a:ext cx="12491700" cy="11652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Clr>
                <a:srgbClr val="000000"/>
              </a:buClr>
              <a:buSzPts val="7569"/>
              <a:buFont typeface="Arial"/>
              <a:buNone/>
            </a:pPr>
            <a:r>
              <a:rPr lang="en-US" sz="7569" b="0" i="0" u="none" strike="noStrike" cap="none">
                <a:solidFill>
                  <a:srgbClr val="FFFFFF"/>
                </a:solidFill>
                <a:latin typeface="Lato"/>
                <a:ea typeface="Lato"/>
                <a:cs typeface="Lato"/>
                <a:sym typeface="Lato"/>
              </a:rPr>
              <a:t>National Transplant Waitlist</a:t>
            </a:r>
            <a:endParaRPr sz="1400" b="0" i="0" u="none" strike="noStrike" cap="none">
              <a:solidFill>
                <a:srgbClr val="000000"/>
              </a:solidFill>
              <a:latin typeface="Lato"/>
              <a:ea typeface="Lato"/>
              <a:cs typeface="Lato"/>
              <a:sym typeface="Lato"/>
            </a:endParaRPr>
          </a:p>
        </p:txBody>
      </p:sp>
      <p:sp>
        <p:nvSpPr>
          <p:cNvPr id="369" name="Google Shape;369;p15"/>
          <p:cNvSpPr txBox="1"/>
          <p:nvPr/>
        </p:nvSpPr>
        <p:spPr>
          <a:xfrm>
            <a:off x="4846055" y="1508825"/>
            <a:ext cx="8595900" cy="6879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4470"/>
              <a:buFont typeface="Arial"/>
              <a:buNone/>
            </a:pPr>
            <a:r>
              <a:rPr lang="en-US" sz="4470" b="0" i="0" u="none" strike="noStrike" cap="none">
                <a:solidFill>
                  <a:srgbClr val="FFFFFF"/>
                </a:solidFill>
                <a:latin typeface="Lato Light"/>
                <a:ea typeface="Lato Light"/>
                <a:cs typeface="Lato Light"/>
                <a:sym typeface="Lato Light"/>
              </a:rPr>
              <a:t>Matching Donors and Recipients</a:t>
            </a:r>
            <a:endParaRPr sz="1400" b="0" i="0" u="none" strike="noStrike" cap="none">
              <a:solidFill>
                <a:srgbClr val="000000"/>
              </a:solidFill>
              <a:latin typeface="Lato Light"/>
              <a:ea typeface="Lato Light"/>
              <a:cs typeface="Lato Light"/>
              <a:sym typeface="Lato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77"/>
        <p:cNvGrpSpPr/>
        <p:nvPr/>
      </p:nvGrpSpPr>
      <p:grpSpPr>
        <a:xfrm>
          <a:off x="0" y="0"/>
          <a:ext cx="0" cy="0"/>
          <a:chOff x="0" y="0"/>
          <a:chExt cx="0" cy="0"/>
        </a:xfrm>
      </p:grpSpPr>
      <p:sp>
        <p:nvSpPr>
          <p:cNvPr id="378" name="Google Shape;378;p16"/>
          <p:cNvSpPr txBox="1"/>
          <p:nvPr/>
        </p:nvSpPr>
        <p:spPr>
          <a:xfrm>
            <a:off x="6685202" y="3741310"/>
            <a:ext cx="10417200" cy="4996500"/>
          </a:xfrm>
          <a:prstGeom prst="rect">
            <a:avLst/>
          </a:prstGeom>
          <a:noFill/>
          <a:ln>
            <a:noFill/>
          </a:ln>
        </p:spPr>
        <p:txBody>
          <a:bodyPr spcFirstLastPara="1" wrap="square" lIns="0" tIns="0" rIns="0" bIns="0" anchor="t" anchorCtr="0">
            <a:spAutoFit/>
          </a:bodyPr>
          <a:lstStyle/>
          <a:p>
            <a:pPr marL="1038364" marR="0" lvl="1" indent="-519182" algn="l" rtl="0">
              <a:lnSpc>
                <a:spcPct val="115000"/>
              </a:lnSpc>
              <a:spcBef>
                <a:spcPts val="0"/>
              </a:spcBef>
              <a:spcAft>
                <a:spcPts val="0"/>
              </a:spcAft>
              <a:buClr>
                <a:srgbClr val="FFFFFF"/>
              </a:buClr>
              <a:buSzPts val="4809"/>
              <a:buFont typeface="Lato Light"/>
              <a:buChar char="•"/>
            </a:pPr>
            <a:r>
              <a:rPr lang="en-US" sz="4809" b="0" i="0" u="none" strike="noStrike" cap="none" dirty="0">
                <a:solidFill>
                  <a:srgbClr val="FFFFFF"/>
                </a:solidFill>
                <a:latin typeface="Lato Light"/>
                <a:ea typeface="Lato Light"/>
                <a:cs typeface="Lato Light"/>
                <a:sym typeface="Lato Light"/>
              </a:rPr>
              <a:t>Media focused on her quick kidney transplant</a:t>
            </a:r>
            <a:endParaRPr sz="1400" b="0" i="0" u="none" strike="noStrike" cap="none" dirty="0">
              <a:solidFill>
                <a:srgbClr val="000000"/>
              </a:solidFill>
              <a:latin typeface="Lato Light"/>
              <a:ea typeface="Lato Light"/>
              <a:cs typeface="Lato Light"/>
              <a:sym typeface="Lato Light"/>
            </a:endParaRPr>
          </a:p>
          <a:p>
            <a:pPr marL="1038364" marR="0" lvl="1" indent="-519182" algn="l" rtl="0">
              <a:lnSpc>
                <a:spcPct val="115000"/>
              </a:lnSpc>
              <a:spcBef>
                <a:spcPts val="0"/>
              </a:spcBef>
              <a:spcAft>
                <a:spcPts val="0"/>
              </a:spcAft>
              <a:buClr>
                <a:srgbClr val="FFFFFF"/>
              </a:buClr>
              <a:buSzPts val="4809"/>
              <a:buFont typeface="Lato Light"/>
              <a:buChar char="•"/>
            </a:pPr>
            <a:r>
              <a:rPr lang="en-US" sz="4809" b="0" i="0" u="none" strike="noStrike" cap="none" dirty="0">
                <a:solidFill>
                  <a:srgbClr val="FFFFFF"/>
                </a:solidFill>
                <a:latin typeface="Lato Light"/>
                <a:ea typeface="Lato Light"/>
                <a:cs typeface="Lato Light"/>
                <a:sym typeface="Lato Light"/>
              </a:rPr>
              <a:t>Perception that she "jumped" the waitlist</a:t>
            </a:r>
            <a:endParaRPr sz="1400" b="0" i="0" u="none" strike="noStrike" cap="none" dirty="0">
              <a:solidFill>
                <a:srgbClr val="000000"/>
              </a:solidFill>
              <a:latin typeface="Lato Light"/>
              <a:ea typeface="Lato Light"/>
              <a:cs typeface="Lato Light"/>
              <a:sym typeface="Lato Light"/>
            </a:endParaRPr>
          </a:p>
          <a:p>
            <a:pPr marL="1038364" marR="0" lvl="1" indent="-519182" algn="l" rtl="0">
              <a:lnSpc>
                <a:spcPct val="115000"/>
              </a:lnSpc>
              <a:spcBef>
                <a:spcPts val="0"/>
              </a:spcBef>
              <a:spcAft>
                <a:spcPts val="0"/>
              </a:spcAft>
              <a:buClr>
                <a:srgbClr val="FFFFFF"/>
              </a:buClr>
              <a:buSzPts val="4809"/>
              <a:buFont typeface="Lato Light"/>
              <a:buChar char="•"/>
            </a:pPr>
            <a:r>
              <a:rPr lang="en-US" sz="4809" b="0" i="0" u="none" strike="noStrike" cap="none" dirty="0">
                <a:solidFill>
                  <a:srgbClr val="FFFFFF"/>
                </a:solidFill>
                <a:latin typeface="Lato Light"/>
                <a:ea typeface="Lato Light"/>
                <a:cs typeface="Lato Light"/>
                <a:sym typeface="Lato Light"/>
              </a:rPr>
              <a:t>Reality: it was a direct donation from a </a:t>
            </a:r>
            <a:r>
              <a:rPr lang="en-US" sz="4809" b="0" i="0" u="sng" strike="noStrike" cap="none" dirty="0">
                <a:solidFill>
                  <a:srgbClr val="FFFFFF"/>
                </a:solidFill>
                <a:latin typeface="Lato Light"/>
                <a:ea typeface="Lato Light"/>
                <a:cs typeface="Lato Light"/>
                <a:sym typeface="Lato Light"/>
              </a:rPr>
              <a:t>living kidney donor</a:t>
            </a:r>
            <a:endParaRPr sz="1400" b="0" i="0" u="none" strike="noStrike" cap="none" dirty="0">
              <a:solidFill>
                <a:srgbClr val="000000"/>
              </a:solidFill>
              <a:latin typeface="Lato Light"/>
              <a:ea typeface="Lato Light"/>
              <a:cs typeface="Lato Light"/>
              <a:sym typeface="Lato Light"/>
            </a:endParaRPr>
          </a:p>
        </p:txBody>
      </p:sp>
      <p:sp>
        <p:nvSpPr>
          <p:cNvPr id="379" name="Google Shape;379;p16" descr="Celebrity Selena Gomez."/>
          <p:cNvSpPr/>
          <p:nvPr/>
        </p:nvSpPr>
        <p:spPr>
          <a:xfrm>
            <a:off x="672333" y="2586623"/>
            <a:ext cx="4830942" cy="7250944"/>
          </a:xfrm>
          <a:custGeom>
            <a:avLst/>
            <a:gdLst/>
            <a:ahLst/>
            <a:cxnLst/>
            <a:rect l="l" t="t" r="r" b="b"/>
            <a:pathLst>
              <a:path w="4830942" h="7250944" extrusionOk="0">
                <a:moveTo>
                  <a:pt x="0" y="0"/>
                </a:moveTo>
                <a:lnTo>
                  <a:pt x="4830942" y="0"/>
                </a:lnTo>
                <a:lnTo>
                  <a:pt x="4830942" y="7250944"/>
                </a:lnTo>
                <a:lnTo>
                  <a:pt x="0" y="7250944"/>
                </a:lnTo>
                <a:lnTo>
                  <a:pt x="0" y="0"/>
                </a:lnTo>
                <a:close/>
              </a:path>
            </a:pathLst>
          </a:custGeom>
          <a:blipFill rotWithShape="1">
            <a:blip r:embed="rId3">
              <a:alphaModFix/>
            </a:blip>
            <a:stretch>
              <a:fillRect/>
            </a:stretch>
          </a:blipFill>
          <a:ln>
            <a:noFill/>
          </a:ln>
        </p:spPr>
        <p:txBody>
          <a:bodyPr/>
          <a:lstStyle/>
          <a:p>
            <a:endParaRPr lang="en-US"/>
          </a:p>
        </p:txBody>
      </p:sp>
      <p:sp>
        <p:nvSpPr>
          <p:cNvPr id="380" name="Google Shape;380;p16"/>
          <p:cNvSpPr txBox="1"/>
          <p:nvPr/>
        </p:nvSpPr>
        <p:spPr>
          <a:xfrm>
            <a:off x="2015775" y="54692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rgbClr val="FFFFFF"/>
                </a:solidFill>
                <a:latin typeface="Lato"/>
                <a:ea typeface="Lato"/>
                <a:cs typeface="Lato"/>
                <a:sym typeface="Lato"/>
              </a:rPr>
              <a:t>Do you know Selena Gomez?</a:t>
            </a:r>
            <a:endParaRPr sz="1400" b="0" i="0" u="none" strike="noStrike" cap="none">
              <a:solidFill>
                <a:srgbClr val="000000"/>
              </a:solidFill>
              <a:latin typeface="Lato"/>
              <a:ea typeface="Lato"/>
              <a:cs typeface="Lato"/>
              <a:sym typeface="Lato"/>
            </a:endParaRPr>
          </a:p>
        </p:txBody>
      </p:sp>
      <p:sp>
        <p:nvSpPr>
          <p:cNvPr id="381" name="Google Shape;381;p16"/>
          <p:cNvSpPr txBox="1"/>
          <p:nvPr/>
        </p:nvSpPr>
        <p:spPr>
          <a:xfrm>
            <a:off x="5626548" y="2599063"/>
            <a:ext cx="12534600" cy="7695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5000"/>
              <a:buFont typeface="Arial"/>
              <a:buNone/>
            </a:pPr>
            <a:r>
              <a:rPr lang="en-US" sz="5000" b="0" i="0" u="none" strike="noStrike" cap="none">
                <a:solidFill>
                  <a:srgbClr val="FFFFFF"/>
                </a:solidFill>
                <a:latin typeface="Lato Light"/>
                <a:ea typeface="Lato Light"/>
                <a:cs typeface="Lato Light"/>
                <a:sym typeface="Lato Light"/>
              </a:rPr>
              <a:t>Selena received a kidney transplant in 2017</a:t>
            </a:r>
            <a:endParaRPr sz="6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89"/>
        <p:cNvGrpSpPr/>
        <p:nvPr/>
      </p:nvGrpSpPr>
      <p:grpSpPr>
        <a:xfrm>
          <a:off x="0" y="0"/>
          <a:ext cx="0" cy="0"/>
          <a:chOff x="0" y="0"/>
          <a:chExt cx="0" cy="0"/>
        </a:xfrm>
      </p:grpSpPr>
      <p:sp>
        <p:nvSpPr>
          <p:cNvPr id="390" name="Google Shape;390;p17"/>
          <p:cNvSpPr txBox="1"/>
          <p:nvPr/>
        </p:nvSpPr>
        <p:spPr>
          <a:xfrm>
            <a:off x="3748800" y="3161400"/>
            <a:ext cx="10790400" cy="1982100"/>
          </a:xfrm>
          <a:prstGeom prst="rect">
            <a:avLst/>
          </a:prstGeom>
          <a:noFill/>
          <a:ln>
            <a:noFill/>
          </a:ln>
        </p:spPr>
        <p:txBody>
          <a:bodyPr spcFirstLastPara="1" wrap="square" lIns="0" tIns="0" rIns="0" bIns="0" anchor="t" anchorCtr="0">
            <a:spAutoFit/>
          </a:bodyPr>
          <a:lstStyle/>
          <a:p>
            <a:pPr marL="0" marR="0" lvl="0" indent="0" algn="ctr" rtl="0">
              <a:lnSpc>
                <a:spcPct val="139998"/>
              </a:lnSpc>
              <a:spcBef>
                <a:spcPts val="0"/>
              </a:spcBef>
              <a:spcAft>
                <a:spcPts val="0"/>
              </a:spcAft>
              <a:buClr>
                <a:srgbClr val="000000"/>
              </a:buClr>
              <a:buSzPts val="12878"/>
              <a:buFont typeface="Arial"/>
              <a:buNone/>
            </a:pPr>
            <a:r>
              <a:rPr lang="en-US" sz="12878" b="0" i="0" u="none" strike="noStrike" cap="none" dirty="0">
                <a:solidFill>
                  <a:srgbClr val="FFFFFF"/>
                </a:solidFill>
                <a:latin typeface="Lato"/>
                <a:ea typeface="Lato"/>
                <a:cs typeface="Lato"/>
                <a:sym typeface="Lato"/>
              </a:rPr>
              <a:t>Zooming Out!</a:t>
            </a:r>
            <a:endParaRPr sz="1400" b="0" i="0" u="none" strike="noStrike" cap="none" dirty="0">
              <a:solidFill>
                <a:srgbClr val="000000"/>
              </a:solidFill>
              <a:latin typeface="Lato"/>
              <a:ea typeface="Lato"/>
              <a:cs typeface="Lato"/>
              <a:sym typeface="Lato"/>
            </a:endParaRPr>
          </a:p>
        </p:txBody>
      </p:sp>
      <p:sp>
        <p:nvSpPr>
          <p:cNvPr id="391" name="Google Shape;391;p17"/>
          <p:cNvSpPr txBox="1"/>
          <p:nvPr/>
        </p:nvSpPr>
        <p:spPr>
          <a:xfrm>
            <a:off x="3043962" y="5631025"/>
            <a:ext cx="12200100" cy="593100"/>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3853"/>
              <a:buFont typeface="Arial"/>
              <a:buNone/>
            </a:pPr>
            <a:r>
              <a:rPr lang="en-US" sz="3853" b="0" i="0" u="none" strike="noStrike" cap="none" dirty="0">
                <a:solidFill>
                  <a:srgbClr val="FFFFFF"/>
                </a:solidFill>
                <a:latin typeface="Lato Light"/>
                <a:ea typeface="Lato Light"/>
                <a:cs typeface="Lato Light"/>
                <a:sym typeface="Lato Light"/>
              </a:rPr>
              <a:t>Big Picture: How many people does this affect?</a:t>
            </a:r>
            <a:endParaRPr sz="900" b="0" i="0" u="none" strike="noStrike" cap="none" dirty="0">
              <a:solidFill>
                <a:srgbClr val="000000"/>
              </a:solidFill>
              <a:latin typeface="Lato Light"/>
              <a:ea typeface="Lato Light"/>
              <a:cs typeface="Lato Light"/>
              <a:sym typeface="Lato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104"/>
        <p:cNvGrpSpPr/>
        <p:nvPr/>
      </p:nvGrpSpPr>
      <p:grpSpPr>
        <a:xfrm>
          <a:off x="0" y="0"/>
          <a:ext cx="0" cy="0"/>
          <a:chOff x="0" y="0"/>
          <a:chExt cx="0" cy="0"/>
        </a:xfrm>
      </p:grpSpPr>
      <p:grpSp>
        <p:nvGrpSpPr>
          <p:cNvPr id="105" name="Google Shape;105;p6"/>
          <p:cNvGrpSpPr/>
          <p:nvPr/>
        </p:nvGrpSpPr>
        <p:grpSpPr>
          <a:xfrm>
            <a:off x="2931552" y="438305"/>
            <a:ext cx="12560255" cy="1774677"/>
            <a:chOff x="-179733" y="-308329"/>
            <a:chExt cx="16747006" cy="2366236"/>
          </a:xfrm>
        </p:grpSpPr>
        <p:grpSp>
          <p:nvGrpSpPr>
            <p:cNvPr id="106" name="Google Shape;106;p6"/>
            <p:cNvGrpSpPr/>
            <p:nvPr/>
          </p:nvGrpSpPr>
          <p:grpSpPr>
            <a:xfrm>
              <a:off x="-179733" y="-192881"/>
              <a:ext cx="16747006" cy="2250788"/>
              <a:chOff x="-35503" y="-38100"/>
              <a:chExt cx="3308051" cy="444600"/>
            </a:xfrm>
          </p:grpSpPr>
          <p:sp>
            <p:nvSpPr>
              <p:cNvPr id="107" name="Google Shape;107;p6"/>
              <p:cNvSpPr/>
              <p:nvPr/>
            </p:nvSpPr>
            <p:spPr>
              <a:xfrm>
                <a:off x="0" y="0"/>
                <a:ext cx="3272548" cy="406400"/>
              </a:xfrm>
              <a:custGeom>
                <a:avLst/>
                <a:gdLst/>
                <a:ahLst/>
                <a:cxnLst/>
                <a:rect l="l" t="t" r="r" b="b"/>
                <a:pathLst>
                  <a:path w="3272548" h="406400" extrusionOk="0">
                    <a:moveTo>
                      <a:pt x="31777" y="0"/>
                    </a:moveTo>
                    <a:lnTo>
                      <a:pt x="3240771" y="0"/>
                    </a:lnTo>
                    <a:cubicBezTo>
                      <a:pt x="3258321" y="0"/>
                      <a:pt x="3272548" y="14227"/>
                      <a:pt x="3272548" y="31777"/>
                    </a:cubicBezTo>
                    <a:lnTo>
                      <a:pt x="3272548" y="374623"/>
                    </a:lnTo>
                    <a:cubicBezTo>
                      <a:pt x="3272548" y="392173"/>
                      <a:pt x="3258321" y="406400"/>
                      <a:pt x="3240771" y="406400"/>
                    </a:cubicBezTo>
                    <a:lnTo>
                      <a:pt x="31777" y="406400"/>
                    </a:lnTo>
                    <a:cubicBezTo>
                      <a:pt x="14227" y="406400"/>
                      <a:pt x="0" y="392173"/>
                      <a:pt x="0" y="374623"/>
                    </a:cubicBezTo>
                    <a:lnTo>
                      <a:pt x="0" y="31777"/>
                    </a:lnTo>
                    <a:cubicBezTo>
                      <a:pt x="0" y="14227"/>
                      <a:pt x="14227" y="0"/>
                      <a:pt x="31777"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6"/>
              <p:cNvSpPr txBox="1"/>
              <p:nvPr/>
            </p:nvSpPr>
            <p:spPr>
              <a:xfrm>
                <a:off x="-35503" y="-38100"/>
                <a:ext cx="3272400" cy="444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9" name="Google Shape;109;p6"/>
            <p:cNvSpPr txBox="1"/>
            <p:nvPr/>
          </p:nvSpPr>
          <p:spPr>
            <a:xfrm>
              <a:off x="746928" y="-308329"/>
              <a:ext cx="14713199" cy="1847100"/>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9000"/>
                <a:buFont typeface="Arial"/>
                <a:buNone/>
              </a:pPr>
              <a:r>
                <a:rPr lang="en-US" sz="9000" b="0" i="0" u="none" strike="noStrike" cap="none" dirty="0">
                  <a:solidFill>
                    <a:srgbClr val="1F2380"/>
                  </a:solidFill>
                  <a:latin typeface="Lato"/>
                  <a:ea typeface="Lato"/>
                  <a:cs typeface="Lato"/>
                  <a:sym typeface="Lato"/>
                </a:rPr>
                <a:t>Content Warning</a:t>
              </a:r>
              <a:endParaRPr sz="1400" b="0" i="0" u="none" strike="noStrike" cap="none" dirty="0">
                <a:solidFill>
                  <a:srgbClr val="000000"/>
                </a:solidFill>
                <a:latin typeface="Lato"/>
                <a:ea typeface="Lato"/>
                <a:cs typeface="Lato"/>
                <a:sym typeface="Lato"/>
              </a:endParaRPr>
            </a:p>
          </p:txBody>
        </p:sp>
      </p:grpSp>
      <p:grpSp>
        <p:nvGrpSpPr>
          <p:cNvPr id="110" name="Google Shape;110;p6"/>
          <p:cNvGrpSpPr/>
          <p:nvPr/>
        </p:nvGrpSpPr>
        <p:grpSpPr>
          <a:xfrm>
            <a:off x="3017002" y="3398036"/>
            <a:ext cx="6126998" cy="6112278"/>
            <a:chOff x="0" y="-38100"/>
            <a:chExt cx="1613695" cy="1609818"/>
          </a:xfrm>
        </p:grpSpPr>
        <p:sp>
          <p:nvSpPr>
            <p:cNvPr id="111" name="Google Shape;111;p6"/>
            <p:cNvSpPr/>
            <p:nvPr/>
          </p:nvSpPr>
          <p:spPr>
            <a:xfrm>
              <a:off x="0" y="0"/>
              <a:ext cx="1613695" cy="1571718"/>
            </a:xfrm>
            <a:custGeom>
              <a:avLst/>
              <a:gdLst/>
              <a:ahLst/>
              <a:cxnLst/>
              <a:rect l="l" t="t" r="r" b="b"/>
              <a:pathLst>
                <a:path w="1613695" h="1571718" extrusionOk="0">
                  <a:moveTo>
                    <a:pt x="64442" y="0"/>
                  </a:moveTo>
                  <a:lnTo>
                    <a:pt x="1549253" y="0"/>
                  </a:lnTo>
                  <a:cubicBezTo>
                    <a:pt x="1584843" y="0"/>
                    <a:pt x="1613695" y="28852"/>
                    <a:pt x="1613695" y="64442"/>
                  </a:cubicBezTo>
                  <a:lnTo>
                    <a:pt x="1613695" y="1507276"/>
                  </a:lnTo>
                  <a:cubicBezTo>
                    <a:pt x="1613695" y="1524367"/>
                    <a:pt x="1606905" y="1540758"/>
                    <a:pt x="1594820" y="1552843"/>
                  </a:cubicBezTo>
                  <a:cubicBezTo>
                    <a:pt x="1582735" y="1564929"/>
                    <a:pt x="1566344" y="1571718"/>
                    <a:pt x="1549253" y="1571718"/>
                  </a:cubicBezTo>
                  <a:lnTo>
                    <a:pt x="64442" y="1571718"/>
                  </a:lnTo>
                  <a:cubicBezTo>
                    <a:pt x="47351" y="1571718"/>
                    <a:pt x="30960" y="1564929"/>
                    <a:pt x="18875" y="1552843"/>
                  </a:cubicBezTo>
                  <a:cubicBezTo>
                    <a:pt x="6789" y="1540758"/>
                    <a:pt x="0" y="1524367"/>
                    <a:pt x="0" y="1507276"/>
                  </a:cubicBezTo>
                  <a:lnTo>
                    <a:pt x="0" y="64442"/>
                  </a:lnTo>
                  <a:cubicBezTo>
                    <a:pt x="0" y="47351"/>
                    <a:pt x="6789" y="30960"/>
                    <a:pt x="18875" y="18875"/>
                  </a:cubicBezTo>
                  <a:cubicBezTo>
                    <a:pt x="30960" y="6789"/>
                    <a:pt x="47351" y="0"/>
                    <a:pt x="64442"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6"/>
            <p:cNvSpPr txBox="1"/>
            <p:nvPr/>
          </p:nvSpPr>
          <p:spPr>
            <a:xfrm>
              <a:off x="0" y="-38100"/>
              <a:ext cx="1613695" cy="1609818"/>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3" name="Google Shape;113;p6"/>
          <p:cNvSpPr txBox="1"/>
          <p:nvPr/>
        </p:nvSpPr>
        <p:spPr>
          <a:xfrm>
            <a:off x="3386794" y="3622028"/>
            <a:ext cx="5387400" cy="5664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4600"/>
              <a:buFont typeface="Arial"/>
              <a:buNone/>
            </a:pPr>
            <a:r>
              <a:rPr lang="en-US" sz="4600" b="0" i="0" u="none" strike="noStrike" cap="none">
                <a:solidFill>
                  <a:srgbClr val="1F2380"/>
                </a:solidFill>
                <a:latin typeface="Lato"/>
                <a:ea typeface="Lato"/>
                <a:cs typeface="Lato"/>
                <a:sym typeface="Lato"/>
              </a:rPr>
              <a:t>May Prompt:</a:t>
            </a:r>
            <a:endParaRPr sz="4600" b="0" i="0" u="none" strike="noStrike" cap="none">
              <a:solidFill>
                <a:srgbClr val="1F2380"/>
              </a:solidFill>
              <a:latin typeface="Lato"/>
              <a:ea typeface="Lato"/>
              <a:cs typeface="Lato"/>
              <a:sym typeface="Lato"/>
            </a:endParaRPr>
          </a:p>
          <a:p>
            <a:pPr marL="457200" marR="0" lvl="0" indent="-457200" algn="l" rtl="0">
              <a:lnSpc>
                <a:spcPct val="100000"/>
              </a:lnSpc>
              <a:spcBef>
                <a:spcPts val="0"/>
              </a:spcBef>
              <a:spcAft>
                <a:spcPts val="0"/>
              </a:spcAft>
              <a:buClr>
                <a:srgbClr val="1F2380"/>
              </a:buClr>
              <a:buSzPts val="4600"/>
              <a:buFont typeface="Lato Light"/>
              <a:buChar char="●"/>
            </a:pPr>
            <a:r>
              <a:rPr lang="en-US" sz="4600" b="0" i="0" u="none" strike="noStrike" cap="none">
                <a:solidFill>
                  <a:srgbClr val="1F2380"/>
                </a:solidFill>
                <a:latin typeface="Lato Light"/>
                <a:ea typeface="Lato Light"/>
                <a:cs typeface="Lato Light"/>
                <a:sym typeface="Lato Light"/>
              </a:rPr>
              <a:t>Grief</a:t>
            </a:r>
            <a:endParaRPr sz="4600" b="0" i="0" u="none" strike="noStrike" cap="none">
              <a:solidFill>
                <a:srgbClr val="1F2380"/>
              </a:solidFill>
              <a:latin typeface="Lato Light"/>
              <a:ea typeface="Lato Light"/>
              <a:cs typeface="Lato Light"/>
              <a:sym typeface="Lato Light"/>
            </a:endParaRPr>
          </a:p>
          <a:p>
            <a:pPr marL="457200" marR="0" lvl="0" indent="-457200" algn="l" rtl="0">
              <a:lnSpc>
                <a:spcPct val="100000"/>
              </a:lnSpc>
              <a:spcBef>
                <a:spcPts val="0"/>
              </a:spcBef>
              <a:spcAft>
                <a:spcPts val="0"/>
              </a:spcAft>
              <a:buClr>
                <a:srgbClr val="1F2380"/>
              </a:buClr>
              <a:buSzPts val="4600"/>
              <a:buFont typeface="Lato Light"/>
              <a:buChar char="●"/>
            </a:pPr>
            <a:r>
              <a:rPr lang="en-US" sz="4600" b="0" i="0" u="none" strike="noStrike" cap="none">
                <a:solidFill>
                  <a:srgbClr val="1F2380"/>
                </a:solidFill>
                <a:latin typeface="Lato Light"/>
                <a:ea typeface="Lato Light"/>
                <a:cs typeface="Lato Light"/>
                <a:sym typeface="Lato Light"/>
              </a:rPr>
              <a:t>Memories of medical trauma/</a:t>
            </a:r>
            <a:br>
              <a:rPr lang="en-US" sz="4600" b="0" i="0" u="none" strike="noStrike" cap="none">
                <a:solidFill>
                  <a:srgbClr val="1F2380"/>
                </a:solidFill>
                <a:latin typeface="Lato Light"/>
                <a:ea typeface="Lato Light"/>
                <a:cs typeface="Lato Light"/>
                <a:sym typeface="Lato Light"/>
              </a:rPr>
            </a:br>
            <a:r>
              <a:rPr lang="en-US" sz="4600" b="0" i="0" u="none" strike="noStrike" cap="none">
                <a:solidFill>
                  <a:srgbClr val="1F2380"/>
                </a:solidFill>
                <a:latin typeface="Lato Light"/>
                <a:ea typeface="Lato Light"/>
                <a:cs typeface="Lato Light"/>
                <a:sym typeface="Lato Light"/>
              </a:rPr>
              <a:t>mistrust</a:t>
            </a:r>
            <a:endParaRPr sz="4600" b="0" i="0" u="none" strike="noStrike" cap="none">
              <a:solidFill>
                <a:srgbClr val="1F2380"/>
              </a:solidFill>
              <a:latin typeface="Lato Light"/>
              <a:ea typeface="Lato Light"/>
              <a:cs typeface="Lato Light"/>
              <a:sym typeface="Lato Light"/>
            </a:endParaRPr>
          </a:p>
          <a:p>
            <a:pPr marL="457200" marR="0" lvl="0" indent="-457200" algn="l" rtl="0">
              <a:lnSpc>
                <a:spcPct val="100000"/>
              </a:lnSpc>
              <a:spcBef>
                <a:spcPts val="0"/>
              </a:spcBef>
              <a:spcAft>
                <a:spcPts val="0"/>
              </a:spcAft>
              <a:buClr>
                <a:srgbClr val="1F2380"/>
              </a:buClr>
              <a:buSzPts val="4600"/>
              <a:buFont typeface="Lato Light"/>
              <a:buChar char="●"/>
            </a:pPr>
            <a:r>
              <a:rPr lang="en-US" sz="4600" b="0" i="0" u="none" strike="noStrike" cap="none">
                <a:solidFill>
                  <a:srgbClr val="1F2380"/>
                </a:solidFill>
                <a:latin typeface="Lato Light"/>
                <a:ea typeface="Lato Light"/>
                <a:cs typeface="Lato Light"/>
                <a:sym typeface="Lato Light"/>
              </a:rPr>
              <a:t>Fear</a:t>
            </a:r>
            <a:endParaRPr sz="4600" b="0" i="0" u="none" strike="noStrike" cap="none">
              <a:solidFill>
                <a:srgbClr val="1F2380"/>
              </a:solidFill>
              <a:latin typeface="Lato Light"/>
              <a:ea typeface="Lato Light"/>
              <a:cs typeface="Lato Light"/>
              <a:sym typeface="Lato Light"/>
            </a:endParaRPr>
          </a:p>
          <a:p>
            <a:pPr marL="457200" marR="0" lvl="0" indent="-457200" algn="l" rtl="0">
              <a:lnSpc>
                <a:spcPct val="100000"/>
              </a:lnSpc>
              <a:spcBef>
                <a:spcPts val="0"/>
              </a:spcBef>
              <a:spcAft>
                <a:spcPts val="0"/>
              </a:spcAft>
              <a:buClr>
                <a:srgbClr val="1F2380"/>
              </a:buClr>
              <a:buSzPts val="4600"/>
              <a:buFont typeface="Lato Light"/>
              <a:buChar char="●"/>
            </a:pPr>
            <a:r>
              <a:rPr lang="en-US" sz="4600" b="0" i="0" u="none" strike="noStrike" cap="none">
                <a:solidFill>
                  <a:srgbClr val="1F2380"/>
                </a:solidFill>
                <a:latin typeface="Lato Light"/>
                <a:ea typeface="Lato Light"/>
                <a:cs typeface="Lato Light"/>
                <a:sym typeface="Lato Light"/>
              </a:rPr>
              <a:t>Disgust</a:t>
            </a:r>
            <a:endParaRPr sz="4600" b="0" i="0" u="none" strike="noStrike" cap="none">
              <a:solidFill>
                <a:srgbClr val="1F2380"/>
              </a:solidFill>
              <a:latin typeface="Lato Light"/>
              <a:ea typeface="Lato Light"/>
              <a:cs typeface="Lato Light"/>
              <a:sym typeface="Lato Light"/>
            </a:endParaRPr>
          </a:p>
          <a:p>
            <a:pPr marL="457200" marR="0" lvl="0" indent="-457200" algn="l" rtl="0">
              <a:lnSpc>
                <a:spcPct val="100000"/>
              </a:lnSpc>
              <a:spcBef>
                <a:spcPts val="0"/>
              </a:spcBef>
              <a:spcAft>
                <a:spcPts val="0"/>
              </a:spcAft>
              <a:buClr>
                <a:srgbClr val="1F2380"/>
              </a:buClr>
              <a:buSzPts val="4600"/>
              <a:buFont typeface="Lato Light"/>
              <a:buChar char="●"/>
            </a:pPr>
            <a:r>
              <a:rPr lang="en-US" sz="4600" b="0" i="0" u="none" strike="noStrike" cap="none">
                <a:solidFill>
                  <a:srgbClr val="1F2380"/>
                </a:solidFill>
                <a:latin typeface="Lato Light"/>
                <a:ea typeface="Lato Light"/>
                <a:cs typeface="Lato Light"/>
                <a:sym typeface="Lato Light"/>
              </a:rPr>
              <a:t>Any Emotion!</a:t>
            </a:r>
            <a:endParaRPr sz="4600" b="0" i="0" u="none" strike="noStrike" cap="none">
              <a:solidFill>
                <a:srgbClr val="1F2380"/>
              </a:solidFill>
              <a:latin typeface="Lato Light"/>
              <a:ea typeface="Lato Light"/>
              <a:cs typeface="Lato Light"/>
              <a:sym typeface="Lato Light"/>
            </a:endParaRPr>
          </a:p>
        </p:txBody>
      </p:sp>
      <p:grpSp>
        <p:nvGrpSpPr>
          <p:cNvPr id="114" name="Google Shape;114;p6"/>
          <p:cNvGrpSpPr/>
          <p:nvPr/>
        </p:nvGrpSpPr>
        <p:grpSpPr>
          <a:xfrm>
            <a:off x="9358344" y="3385734"/>
            <a:ext cx="6380227" cy="6112240"/>
            <a:chOff x="0" y="-38100"/>
            <a:chExt cx="1613695" cy="1316357"/>
          </a:xfrm>
        </p:grpSpPr>
        <p:sp>
          <p:nvSpPr>
            <p:cNvPr id="115" name="Google Shape;115;p6"/>
            <p:cNvSpPr/>
            <p:nvPr/>
          </p:nvSpPr>
          <p:spPr>
            <a:xfrm>
              <a:off x="0" y="0"/>
              <a:ext cx="1613695" cy="1278257"/>
            </a:xfrm>
            <a:custGeom>
              <a:avLst/>
              <a:gdLst/>
              <a:ahLst/>
              <a:cxnLst/>
              <a:rect l="l" t="t" r="r" b="b"/>
              <a:pathLst>
                <a:path w="1613695" h="1278257" extrusionOk="0">
                  <a:moveTo>
                    <a:pt x="64442" y="0"/>
                  </a:moveTo>
                  <a:lnTo>
                    <a:pt x="1549253" y="0"/>
                  </a:lnTo>
                  <a:cubicBezTo>
                    <a:pt x="1584843" y="0"/>
                    <a:pt x="1613695" y="28852"/>
                    <a:pt x="1613695" y="64442"/>
                  </a:cubicBezTo>
                  <a:lnTo>
                    <a:pt x="1613695" y="1213815"/>
                  </a:lnTo>
                  <a:cubicBezTo>
                    <a:pt x="1613695" y="1230906"/>
                    <a:pt x="1606905" y="1247297"/>
                    <a:pt x="1594820" y="1259383"/>
                  </a:cubicBezTo>
                  <a:cubicBezTo>
                    <a:pt x="1582735" y="1271468"/>
                    <a:pt x="1566344" y="1278257"/>
                    <a:pt x="1549253" y="1278257"/>
                  </a:cubicBezTo>
                  <a:lnTo>
                    <a:pt x="64442" y="1278257"/>
                  </a:lnTo>
                  <a:cubicBezTo>
                    <a:pt x="47351" y="1278257"/>
                    <a:pt x="30960" y="1271468"/>
                    <a:pt x="18875" y="1259383"/>
                  </a:cubicBezTo>
                  <a:cubicBezTo>
                    <a:pt x="6789" y="1247297"/>
                    <a:pt x="0" y="1230906"/>
                    <a:pt x="0" y="1213815"/>
                  </a:cubicBezTo>
                  <a:lnTo>
                    <a:pt x="0" y="64442"/>
                  </a:lnTo>
                  <a:cubicBezTo>
                    <a:pt x="0" y="47351"/>
                    <a:pt x="6789" y="30960"/>
                    <a:pt x="18875" y="18875"/>
                  </a:cubicBezTo>
                  <a:cubicBezTo>
                    <a:pt x="30960" y="6789"/>
                    <a:pt x="47351" y="0"/>
                    <a:pt x="64442"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6"/>
            <p:cNvSpPr txBox="1"/>
            <p:nvPr/>
          </p:nvSpPr>
          <p:spPr>
            <a:xfrm>
              <a:off x="0" y="-38100"/>
              <a:ext cx="1613695" cy="131635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7" name="Google Shape;117;p6"/>
          <p:cNvSpPr txBox="1"/>
          <p:nvPr/>
        </p:nvSpPr>
        <p:spPr>
          <a:xfrm>
            <a:off x="9728150" y="4072375"/>
            <a:ext cx="6127200" cy="49872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Clr>
                <a:srgbClr val="000000"/>
              </a:buClr>
              <a:buSzPts val="4800"/>
              <a:buFont typeface="Arial"/>
              <a:buNone/>
            </a:pPr>
            <a:r>
              <a:rPr lang="en-US" sz="4800" b="0" i="0" u="none" strike="noStrike" cap="none">
                <a:solidFill>
                  <a:srgbClr val="1F2380"/>
                </a:solidFill>
                <a:latin typeface="Lato"/>
                <a:ea typeface="Lato"/>
                <a:cs typeface="Lato"/>
                <a:sym typeface="Lato"/>
              </a:rPr>
              <a:t>We Encourage:</a:t>
            </a:r>
            <a:endParaRPr sz="4800" b="0" i="0" u="none" strike="noStrike" cap="none">
              <a:solidFill>
                <a:srgbClr val="1F2380"/>
              </a:solidFill>
              <a:latin typeface="Lato"/>
              <a:ea typeface="Lato"/>
              <a:cs typeface="Lato"/>
              <a:sym typeface="Lato"/>
            </a:endParaRPr>
          </a:p>
          <a:p>
            <a:pPr marL="457200" marR="0" lvl="0" indent="-457200" algn="l" rtl="0">
              <a:lnSpc>
                <a:spcPct val="115000"/>
              </a:lnSpc>
              <a:spcBef>
                <a:spcPts val="0"/>
              </a:spcBef>
              <a:spcAft>
                <a:spcPts val="0"/>
              </a:spcAft>
              <a:buClr>
                <a:srgbClr val="1F2380"/>
              </a:buClr>
              <a:buSzPts val="4800"/>
              <a:buFont typeface="Lato Light"/>
              <a:buChar char="●"/>
            </a:pPr>
            <a:r>
              <a:rPr lang="en-US" sz="4800" b="0" i="0" u="none" strike="noStrike" cap="none">
                <a:solidFill>
                  <a:srgbClr val="1F2380"/>
                </a:solidFill>
                <a:latin typeface="Lato Light"/>
                <a:ea typeface="Lato Light"/>
                <a:cs typeface="Lato Light"/>
                <a:sym typeface="Lato Light"/>
              </a:rPr>
              <a:t>Car</a:t>
            </a:r>
            <a:r>
              <a:rPr lang="en-US" sz="4800">
                <a:solidFill>
                  <a:srgbClr val="1F2380"/>
                </a:solidFill>
                <a:latin typeface="Lato Light"/>
                <a:ea typeface="Lato Light"/>
                <a:cs typeface="Lato Light"/>
                <a:sym typeface="Lato Light"/>
              </a:rPr>
              <a:t>e</a:t>
            </a:r>
            <a:r>
              <a:rPr lang="en-US" sz="4800" b="0" i="0" u="none" strike="noStrike" cap="none">
                <a:solidFill>
                  <a:srgbClr val="1F2380"/>
                </a:solidFill>
                <a:latin typeface="Lato Light"/>
                <a:ea typeface="Lato Light"/>
                <a:cs typeface="Lato Light"/>
                <a:sym typeface="Lato Light"/>
              </a:rPr>
              <a:t> for self/others</a:t>
            </a:r>
            <a:endParaRPr sz="4800" b="0" i="0" u="none" strike="noStrike" cap="none">
              <a:solidFill>
                <a:srgbClr val="1F2380"/>
              </a:solidFill>
              <a:latin typeface="Lato Light"/>
              <a:ea typeface="Lato Light"/>
              <a:cs typeface="Lato Light"/>
              <a:sym typeface="Lato Light"/>
            </a:endParaRPr>
          </a:p>
          <a:p>
            <a:pPr marL="457200" marR="0" lvl="0" indent="-457200" algn="l" rtl="0">
              <a:lnSpc>
                <a:spcPct val="115000"/>
              </a:lnSpc>
              <a:spcBef>
                <a:spcPts val="0"/>
              </a:spcBef>
              <a:spcAft>
                <a:spcPts val="0"/>
              </a:spcAft>
              <a:buClr>
                <a:srgbClr val="1F2380"/>
              </a:buClr>
              <a:buSzPts val="4800"/>
              <a:buFont typeface="Lato Light"/>
              <a:buChar char="●"/>
            </a:pPr>
            <a:r>
              <a:rPr lang="en-US" sz="4800" b="0" i="0" u="none" strike="noStrike" cap="none">
                <a:solidFill>
                  <a:srgbClr val="1F2380"/>
                </a:solidFill>
                <a:latin typeface="Lato Light"/>
                <a:ea typeface="Lato Light"/>
                <a:cs typeface="Lato Light"/>
                <a:sym typeface="Lato Light"/>
              </a:rPr>
              <a:t>Respect of feelings and opinions</a:t>
            </a:r>
            <a:endParaRPr sz="4800" b="0" i="0" u="none" strike="noStrike" cap="none">
              <a:solidFill>
                <a:srgbClr val="1F2380"/>
              </a:solidFill>
              <a:latin typeface="Lato Light"/>
              <a:ea typeface="Lato Light"/>
              <a:cs typeface="Lato Light"/>
              <a:sym typeface="Lato Light"/>
            </a:endParaRPr>
          </a:p>
          <a:p>
            <a:pPr marL="457200" marR="0" lvl="0" indent="-457200" algn="l" rtl="0">
              <a:lnSpc>
                <a:spcPct val="115000"/>
              </a:lnSpc>
              <a:spcBef>
                <a:spcPts val="0"/>
              </a:spcBef>
              <a:spcAft>
                <a:spcPts val="0"/>
              </a:spcAft>
              <a:buClr>
                <a:srgbClr val="1F2380"/>
              </a:buClr>
              <a:buSzPts val="4800"/>
              <a:buFont typeface="Lato Light"/>
              <a:buChar char="●"/>
            </a:pPr>
            <a:r>
              <a:rPr lang="en-US" sz="4800" b="0" i="0" u="none" strike="noStrike" cap="none">
                <a:solidFill>
                  <a:srgbClr val="1F2380"/>
                </a:solidFill>
                <a:latin typeface="Lato Light"/>
                <a:ea typeface="Lato Light"/>
                <a:cs typeface="Lato Light"/>
                <a:sym typeface="Lato Light"/>
              </a:rPr>
              <a:t>Reach out for support</a:t>
            </a:r>
            <a:endParaRPr sz="4800" b="0" i="0" u="none" strike="noStrike" cap="none">
              <a:solidFill>
                <a:srgbClr val="1F2380"/>
              </a:solidFill>
              <a:latin typeface="Lato Light"/>
              <a:ea typeface="Lato Light"/>
              <a:cs typeface="Lato Light"/>
              <a:sym typeface="Lato Light"/>
            </a:endParaRPr>
          </a:p>
        </p:txBody>
      </p:sp>
      <p:sp>
        <p:nvSpPr>
          <p:cNvPr id="118" name="Google Shape;118;p6"/>
          <p:cNvSpPr txBox="1"/>
          <p:nvPr/>
        </p:nvSpPr>
        <p:spPr>
          <a:xfrm>
            <a:off x="379348" y="2322133"/>
            <a:ext cx="17529300" cy="800400"/>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Clr>
                <a:srgbClr val="000000"/>
              </a:buClr>
              <a:buSzPts val="5199"/>
              <a:buFont typeface="Arial"/>
              <a:buNone/>
            </a:pPr>
            <a:r>
              <a:rPr lang="en-US" sz="5199" b="0" i="0" u="none" strike="noStrike" cap="none" dirty="0">
                <a:solidFill>
                  <a:srgbClr val="2B2F75"/>
                </a:solidFill>
                <a:latin typeface="Lato Light"/>
                <a:ea typeface="Lato Light"/>
                <a:cs typeface="Lato Light"/>
                <a:sym typeface="Lato Light"/>
              </a:rPr>
              <a:t>Sensitive Topics (death, medical procedures and images)</a:t>
            </a:r>
            <a:endParaRPr sz="1200" b="0" i="0" u="none" strike="noStrike" cap="none" dirty="0">
              <a:solidFill>
                <a:srgbClr val="000000"/>
              </a:solidFill>
              <a:latin typeface="Lato Light"/>
              <a:ea typeface="Lato Light"/>
              <a:cs typeface="Lato Light"/>
              <a:sym typeface="Lato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399"/>
        <p:cNvGrpSpPr/>
        <p:nvPr/>
      </p:nvGrpSpPr>
      <p:grpSpPr>
        <a:xfrm>
          <a:off x="0" y="0"/>
          <a:ext cx="0" cy="0"/>
          <a:chOff x="0" y="0"/>
          <a:chExt cx="0" cy="0"/>
        </a:xfrm>
      </p:grpSpPr>
      <p:sp>
        <p:nvSpPr>
          <p:cNvPr id="400" name="Google Shape;400;g3d8ba2eadfb_0_69"/>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01" name="Google Shape;401;g3d8ba2eadfb_0_69"/>
          <p:cNvSpPr txBox="1"/>
          <p:nvPr/>
        </p:nvSpPr>
        <p:spPr>
          <a:xfrm>
            <a:off x="3264900" y="4250150"/>
            <a:ext cx="11484300" cy="1801500"/>
          </a:xfrm>
          <a:prstGeom prst="rect">
            <a:avLst/>
          </a:prstGeom>
          <a:noFill/>
          <a:ln>
            <a:noFill/>
          </a:ln>
        </p:spPr>
        <p:txBody>
          <a:bodyPr spcFirstLastPara="1" wrap="square" lIns="0" tIns="0" rIns="0" bIns="0" anchor="t" anchorCtr="0">
            <a:spAutoFit/>
          </a:bodyPr>
          <a:lstStyle/>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914400" marR="0" lvl="0" indent="0" algn="l" rtl="0">
              <a:lnSpc>
                <a:spcPct val="140012"/>
              </a:lnSpc>
              <a:spcBef>
                <a:spcPts val="0"/>
              </a:spcBef>
              <a:spcAft>
                <a:spcPts val="0"/>
              </a:spcAft>
              <a:buClr>
                <a:srgbClr val="000000"/>
              </a:buClr>
              <a:buSzPts val="4876"/>
              <a:buFont typeface="Arial"/>
              <a:buNone/>
            </a:pPr>
            <a:r>
              <a:rPr lang="en-US" sz="4876" b="0" i="0" u="none" strike="noStrike" cap="none">
                <a:solidFill>
                  <a:srgbClr val="FFFFFF"/>
                </a:solidFill>
                <a:latin typeface="Lato Light"/>
                <a:ea typeface="Lato Light"/>
                <a:cs typeface="Lato Light"/>
                <a:sym typeface="Lato Light"/>
              </a:rPr>
              <a:t>  </a:t>
            </a:r>
            <a:endParaRPr sz="1400" b="0" i="0" u="none" strike="noStrike" cap="none">
              <a:solidFill>
                <a:srgbClr val="000000"/>
              </a:solidFill>
              <a:latin typeface="Lato Light"/>
              <a:ea typeface="Lato Light"/>
              <a:cs typeface="Lato Light"/>
              <a:sym typeface="Lato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09"/>
        <p:cNvGrpSpPr/>
        <p:nvPr/>
      </p:nvGrpSpPr>
      <p:grpSpPr>
        <a:xfrm>
          <a:off x="0" y="0"/>
          <a:ext cx="0" cy="0"/>
          <a:chOff x="0" y="0"/>
          <a:chExt cx="0" cy="0"/>
        </a:xfrm>
      </p:grpSpPr>
      <p:sp>
        <p:nvSpPr>
          <p:cNvPr id="410" name="Google Shape;410;g3d8ba2eadfb_0_80"/>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11" name="Google Shape;411;g3d8ba2eadfb_0_80"/>
          <p:cNvSpPr txBox="1"/>
          <p:nvPr/>
        </p:nvSpPr>
        <p:spPr>
          <a:xfrm>
            <a:off x="3264900" y="4250150"/>
            <a:ext cx="11484300" cy="1801500"/>
          </a:xfrm>
          <a:prstGeom prst="rect">
            <a:avLst/>
          </a:prstGeom>
          <a:noFill/>
          <a:ln>
            <a:noFill/>
          </a:ln>
        </p:spPr>
        <p:txBody>
          <a:bodyPr spcFirstLastPara="1" wrap="square" lIns="0" tIns="0" rIns="0" bIns="0" anchor="t" anchorCtr="0">
            <a:spAutoFit/>
          </a:bodyPr>
          <a:lstStyle/>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914400" marR="0" lvl="0" indent="0" algn="l" rtl="0">
              <a:lnSpc>
                <a:spcPct val="140012"/>
              </a:lnSpc>
              <a:spcBef>
                <a:spcPts val="0"/>
              </a:spcBef>
              <a:spcAft>
                <a:spcPts val="0"/>
              </a:spcAft>
              <a:buClr>
                <a:srgbClr val="000000"/>
              </a:buClr>
              <a:buSzPts val="4876"/>
              <a:buFont typeface="Arial"/>
              <a:buNone/>
            </a:pPr>
            <a:r>
              <a:rPr lang="en-US" sz="4876" b="0" i="0" u="none" strike="noStrike" cap="none">
                <a:solidFill>
                  <a:srgbClr val="FFFFFF"/>
                </a:solidFill>
                <a:latin typeface="Lato Light"/>
                <a:ea typeface="Lato Light"/>
                <a:cs typeface="Lato Light"/>
                <a:sym typeface="Lato Light"/>
              </a:rPr>
              <a:t>  </a:t>
            </a:r>
            <a:endParaRPr sz="1400" b="0" i="0" u="none" strike="noStrike" cap="none">
              <a:solidFill>
                <a:srgbClr val="000000"/>
              </a:solidFill>
              <a:latin typeface="Lato Light"/>
              <a:ea typeface="Lato Light"/>
              <a:cs typeface="Lato Light"/>
              <a:sym typeface="Lato Light"/>
            </a:endParaRPr>
          </a:p>
        </p:txBody>
      </p:sp>
      <p:sp>
        <p:nvSpPr>
          <p:cNvPr id="412" name="Google Shape;412;g3d8ba2eadfb_0_80"/>
          <p:cNvSpPr txBox="1"/>
          <p:nvPr/>
        </p:nvSpPr>
        <p:spPr>
          <a:xfrm>
            <a:off x="11855400" y="4332746"/>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109,000+</a:t>
            </a:r>
            <a:endParaRPr sz="4850" b="1" i="0" u="none" strike="noStrike" cap="none" dirty="0">
              <a:solidFill>
                <a:schemeClr val="lt1"/>
              </a:solidFill>
              <a:latin typeface="Lato"/>
              <a:ea typeface="Lato"/>
              <a:cs typeface="Lato"/>
              <a:sym typeface="Lato"/>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20"/>
        <p:cNvGrpSpPr/>
        <p:nvPr/>
      </p:nvGrpSpPr>
      <p:grpSpPr>
        <a:xfrm>
          <a:off x="0" y="0"/>
          <a:ext cx="0" cy="0"/>
          <a:chOff x="0" y="0"/>
          <a:chExt cx="0" cy="0"/>
        </a:xfrm>
      </p:grpSpPr>
      <p:sp>
        <p:nvSpPr>
          <p:cNvPr id="421" name="Google Shape;421;p20"/>
          <p:cNvSpPr txBox="1"/>
          <p:nvPr/>
        </p:nvSpPr>
        <p:spPr>
          <a:xfrm>
            <a:off x="6688825" y="3491733"/>
            <a:ext cx="4838400" cy="1884900"/>
          </a:xfrm>
          <a:prstGeom prst="rect">
            <a:avLst/>
          </a:prstGeom>
          <a:noFill/>
          <a:ln>
            <a:noFill/>
          </a:ln>
        </p:spPr>
        <p:txBody>
          <a:bodyPr spcFirstLastPara="1" wrap="square" lIns="0" tIns="0" rIns="0" bIns="0" anchor="t" anchorCtr="0">
            <a:spAutoFit/>
          </a:bodyPr>
          <a:lstStyle/>
          <a:p>
            <a:pPr marL="0" marR="0" lvl="0" indent="0" algn="ctr" rtl="0">
              <a:lnSpc>
                <a:spcPct val="112014"/>
              </a:lnSpc>
              <a:spcBef>
                <a:spcPts val="0"/>
              </a:spcBef>
              <a:spcAft>
                <a:spcPts val="0"/>
              </a:spcAft>
              <a:buClr>
                <a:srgbClr val="000000"/>
              </a:buClr>
              <a:buSzPts val="5776"/>
              <a:buFont typeface="Arial"/>
              <a:buNone/>
            </a:pPr>
            <a:r>
              <a:rPr lang="en-US" sz="5776" b="0" i="0" u="none" strike="noStrike" cap="none" dirty="0">
                <a:solidFill>
                  <a:srgbClr val="FFFFFF"/>
                </a:solidFill>
                <a:latin typeface="Lato"/>
                <a:ea typeface="Lato"/>
                <a:cs typeface="Lato"/>
                <a:sym typeface="Lato"/>
              </a:rPr>
              <a:t>Has anybody been to: </a:t>
            </a:r>
            <a:endParaRPr sz="900" b="0" i="0" u="none" strike="noStrike" cap="none" dirty="0">
              <a:solidFill>
                <a:srgbClr val="000000"/>
              </a:solidFill>
              <a:latin typeface="Lato"/>
              <a:ea typeface="Lato"/>
              <a:cs typeface="Lato"/>
              <a:sym typeface="Lato"/>
            </a:endParaRPr>
          </a:p>
        </p:txBody>
      </p:sp>
      <p:sp>
        <p:nvSpPr>
          <p:cNvPr id="422" name="Google Shape;422;p20" descr="Autzen Stadium filled with crowd members."/>
          <p:cNvSpPr/>
          <p:nvPr/>
        </p:nvSpPr>
        <p:spPr>
          <a:xfrm>
            <a:off x="6309030" y="6914118"/>
            <a:ext cx="5511224" cy="2610942"/>
          </a:xfrm>
          <a:custGeom>
            <a:avLst/>
            <a:gdLst/>
            <a:ahLst/>
            <a:cxnLst/>
            <a:rect l="l" t="t" r="r" b="b"/>
            <a:pathLst>
              <a:path w="7348299" h="3481256" extrusionOk="0">
                <a:moveTo>
                  <a:pt x="0" y="0"/>
                </a:moveTo>
                <a:lnTo>
                  <a:pt x="7348299" y="0"/>
                </a:lnTo>
                <a:lnTo>
                  <a:pt x="7348299" y="3481256"/>
                </a:lnTo>
                <a:lnTo>
                  <a:pt x="0" y="3481256"/>
                </a:lnTo>
                <a:lnTo>
                  <a:pt x="0" y="0"/>
                </a:lnTo>
                <a:close/>
              </a:path>
            </a:pathLst>
          </a:custGeom>
          <a:blipFill rotWithShape="1">
            <a:blip r:embed="rId3">
              <a:alphaModFix/>
            </a:blip>
            <a:stretch>
              <a:fillRect/>
            </a:stretch>
          </a:blipFill>
          <a:ln>
            <a:noFill/>
          </a:ln>
        </p:spPr>
        <p:txBody>
          <a:bodyPr/>
          <a:lstStyle/>
          <a:p>
            <a:endParaRPr lang="en-US"/>
          </a:p>
        </p:txBody>
      </p:sp>
      <p:sp>
        <p:nvSpPr>
          <p:cNvPr id="423" name="Google Shape;423;p20"/>
          <p:cNvSpPr txBox="1"/>
          <p:nvPr/>
        </p:nvSpPr>
        <p:spPr>
          <a:xfrm>
            <a:off x="11820250" y="7811725"/>
            <a:ext cx="5157600" cy="8157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Autzen Stadium</a:t>
            </a:r>
            <a:endParaRPr sz="1400" b="0" i="0" u="none" strike="noStrike" cap="none">
              <a:solidFill>
                <a:srgbClr val="000000"/>
              </a:solidFill>
              <a:latin typeface="Lato Light"/>
              <a:ea typeface="Lato Light"/>
              <a:cs typeface="Lato Light"/>
              <a:sym typeface="Lato Light"/>
            </a:endParaRPr>
          </a:p>
        </p:txBody>
      </p:sp>
      <p:sp>
        <p:nvSpPr>
          <p:cNvPr id="424" name="Google Shape;424;p20" descr="Reser Stadium filled with crowd members."/>
          <p:cNvSpPr/>
          <p:nvPr/>
        </p:nvSpPr>
        <p:spPr>
          <a:xfrm>
            <a:off x="1216613" y="3308077"/>
            <a:ext cx="5307764" cy="2647247"/>
          </a:xfrm>
          <a:custGeom>
            <a:avLst/>
            <a:gdLst/>
            <a:ahLst/>
            <a:cxnLst/>
            <a:rect l="l" t="t" r="r" b="b"/>
            <a:pathLst>
              <a:path w="7077019" h="3529663" extrusionOk="0">
                <a:moveTo>
                  <a:pt x="0" y="0"/>
                </a:moveTo>
                <a:lnTo>
                  <a:pt x="7077019" y="0"/>
                </a:lnTo>
                <a:lnTo>
                  <a:pt x="7077019" y="3529663"/>
                </a:lnTo>
                <a:lnTo>
                  <a:pt x="0" y="3529663"/>
                </a:lnTo>
                <a:lnTo>
                  <a:pt x="0" y="0"/>
                </a:lnTo>
                <a:close/>
              </a:path>
            </a:pathLst>
          </a:custGeom>
          <a:blipFill rotWithShape="1">
            <a:blip r:embed="rId4">
              <a:alphaModFix/>
            </a:blip>
            <a:stretch>
              <a:fillRect/>
            </a:stretch>
          </a:blipFill>
          <a:ln>
            <a:noFill/>
          </a:ln>
        </p:spPr>
        <p:txBody>
          <a:bodyPr/>
          <a:lstStyle/>
          <a:p>
            <a:endParaRPr lang="en-US"/>
          </a:p>
        </p:txBody>
      </p:sp>
      <p:sp>
        <p:nvSpPr>
          <p:cNvPr id="425" name="Google Shape;425;p20"/>
          <p:cNvSpPr txBox="1"/>
          <p:nvPr/>
        </p:nvSpPr>
        <p:spPr>
          <a:xfrm>
            <a:off x="1476650" y="6017436"/>
            <a:ext cx="4787700" cy="8157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Reser Stadium</a:t>
            </a:r>
            <a:endParaRPr sz="1400" b="0" i="0" u="none" strike="noStrike" cap="none">
              <a:solidFill>
                <a:srgbClr val="000000"/>
              </a:solidFill>
              <a:latin typeface="Lato Light"/>
              <a:ea typeface="Lato Light"/>
              <a:cs typeface="Lato Light"/>
              <a:sym typeface="Lato Light"/>
            </a:endParaRPr>
          </a:p>
        </p:txBody>
      </p:sp>
      <p:sp>
        <p:nvSpPr>
          <p:cNvPr id="426" name="Google Shape;426;p20" descr="Moda Center filled with crowd members. There is a basketball game."/>
          <p:cNvSpPr/>
          <p:nvPr/>
        </p:nvSpPr>
        <p:spPr>
          <a:xfrm>
            <a:off x="11839109" y="3490560"/>
            <a:ext cx="4163866" cy="3122899"/>
          </a:xfrm>
          <a:custGeom>
            <a:avLst/>
            <a:gdLst/>
            <a:ahLst/>
            <a:cxnLst/>
            <a:rect l="l" t="t" r="r" b="b"/>
            <a:pathLst>
              <a:path w="5551821" h="4163865" extrusionOk="0">
                <a:moveTo>
                  <a:pt x="0" y="0"/>
                </a:moveTo>
                <a:lnTo>
                  <a:pt x="5551820" y="0"/>
                </a:lnTo>
                <a:lnTo>
                  <a:pt x="5551820" y="4163866"/>
                </a:lnTo>
                <a:lnTo>
                  <a:pt x="0" y="4163866"/>
                </a:lnTo>
                <a:lnTo>
                  <a:pt x="0" y="0"/>
                </a:lnTo>
                <a:close/>
              </a:path>
            </a:pathLst>
          </a:custGeom>
          <a:blipFill rotWithShape="1">
            <a:blip r:embed="rId5">
              <a:alphaModFix/>
            </a:blip>
            <a:stretch>
              <a:fillRect/>
            </a:stretch>
          </a:blipFill>
          <a:ln>
            <a:noFill/>
          </a:ln>
        </p:spPr>
        <p:txBody>
          <a:bodyPr/>
          <a:lstStyle/>
          <a:p>
            <a:endParaRPr lang="en-US"/>
          </a:p>
        </p:txBody>
      </p:sp>
      <p:sp>
        <p:nvSpPr>
          <p:cNvPr id="427" name="Google Shape;427;p20"/>
          <p:cNvSpPr txBox="1"/>
          <p:nvPr/>
        </p:nvSpPr>
        <p:spPr>
          <a:xfrm>
            <a:off x="11527241" y="2548457"/>
            <a:ext cx="4787550" cy="815625"/>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Moda Center</a:t>
            </a:r>
            <a:endParaRPr sz="1400" b="0" i="0" u="none" strike="noStrike" cap="none">
              <a:solidFill>
                <a:srgbClr val="000000"/>
              </a:solidFill>
              <a:latin typeface="Lato Light"/>
              <a:ea typeface="Lato Light"/>
              <a:cs typeface="Lato Light"/>
              <a:sym typeface="Lato Light"/>
            </a:endParaRPr>
          </a:p>
        </p:txBody>
      </p:sp>
      <p:pic>
        <p:nvPicPr>
          <p:cNvPr id="428" name="Google Shape;428;p20" descr="Animated basketball bouncing up and down."/>
          <p:cNvPicPr preferRelativeResize="0"/>
          <p:nvPr/>
        </p:nvPicPr>
        <p:blipFill rotWithShape="1">
          <a:blip r:embed="rId6">
            <a:alphaModFix/>
          </a:blip>
          <a:srcRect/>
          <a:stretch/>
        </p:blipFill>
        <p:spPr>
          <a:xfrm>
            <a:off x="10745292" y="4225788"/>
            <a:ext cx="1348635" cy="2814543"/>
          </a:xfrm>
          <a:prstGeom prst="rect">
            <a:avLst/>
          </a:prstGeom>
          <a:noFill/>
          <a:ln>
            <a:noFill/>
          </a:ln>
        </p:spPr>
      </p:pic>
      <p:pic>
        <p:nvPicPr>
          <p:cNvPr id="429" name="Google Shape;429;p20" descr="Animated football, swiveling slightly from left to right."/>
          <p:cNvPicPr preferRelativeResize="0"/>
          <p:nvPr/>
        </p:nvPicPr>
        <p:blipFill rotWithShape="1">
          <a:blip r:embed="rId7">
            <a:alphaModFix/>
          </a:blip>
          <a:srcRect/>
          <a:stretch/>
        </p:blipFill>
        <p:spPr>
          <a:xfrm>
            <a:off x="5760016" y="6321731"/>
            <a:ext cx="2131400" cy="1460008"/>
          </a:xfrm>
          <a:prstGeom prst="rect">
            <a:avLst/>
          </a:prstGeom>
          <a:noFill/>
          <a:ln>
            <a:noFill/>
          </a:ln>
        </p:spPr>
      </p:pic>
      <p:sp>
        <p:nvSpPr>
          <p:cNvPr id="430" name="Google Shape;430;p20"/>
          <p:cNvSpPr txBox="1"/>
          <p:nvPr/>
        </p:nvSpPr>
        <p:spPr>
          <a:xfrm>
            <a:off x="4914925" y="497010"/>
            <a:ext cx="8386200" cy="18993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Clr>
                <a:srgbClr val="000000"/>
              </a:buClr>
              <a:buSzPts val="12340"/>
              <a:buFont typeface="Arial"/>
              <a:buNone/>
            </a:pPr>
            <a:r>
              <a:rPr lang="en-US" sz="12340" b="0" i="0" u="none" strike="noStrike" cap="none" dirty="0">
                <a:solidFill>
                  <a:srgbClr val="FFFFFF"/>
                </a:solidFill>
                <a:latin typeface="Lato"/>
                <a:ea typeface="Lato"/>
                <a:cs typeface="Lato"/>
                <a:sym typeface="Lato"/>
              </a:rPr>
              <a:t>109,000+</a:t>
            </a:r>
            <a:endParaRPr sz="1400" b="0" i="0" u="none" strike="noStrike" cap="none" dirty="0">
              <a:solidFill>
                <a:srgbClr val="000000"/>
              </a:solidFill>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38"/>
        <p:cNvGrpSpPr/>
        <p:nvPr/>
      </p:nvGrpSpPr>
      <p:grpSpPr>
        <a:xfrm>
          <a:off x="0" y="0"/>
          <a:ext cx="0" cy="0"/>
          <a:chOff x="0" y="0"/>
          <a:chExt cx="0" cy="0"/>
        </a:xfrm>
      </p:grpSpPr>
      <p:sp>
        <p:nvSpPr>
          <p:cNvPr id="439" name="Google Shape;439;g3d8ba2eadfb_0_44"/>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40" name="Google Shape;440;g3d8ba2eadfb_0_44"/>
          <p:cNvSpPr txBox="1"/>
          <p:nvPr/>
        </p:nvSpPr>
        <p:spPr>
          <a:xfrm>
            <a:off x="3264900" y="4250150"/>
            <a:ext cx="11484300" cy="1801500"/>
          </a:xfrm>
          <a:prstGeom prst="rect">
            <a:avLst/>
          </a:prstGeom>
          <a:noFill/>
          <a:ln>
            <a:noFill/>
          </a:ln>
        </p:spPr>
        <p:txBody>
          <a:bodyPr spcFirstLastPara="1" wrap="square" lIns="0" tIns="0" rIns="0" bIns="0" anchor="t" anchorCtr="0">
            <a:spAutoFit/>
          </a:bodyPr>
          <a:lstStyle/>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dying each day waiting:   </a:t>
            </a:r>
            <a:endParaRPr sz="1400" b="0" i="0" u="none" strike="noStrike" cap="none">
              <a:solidFill>
                <a:srgbClr val="000000"/>
              </a:solidFill>
              <a:latin typeface="Lato Light"/>
              <a:ea typeface="Lato Light"/>
              <a:cs typeface="Lato Light"/>
              <a:sym typeface="Lato Light"/>
            </a:endParaRPr>
          </a:p>
        </p:txBody>
      </p:sp>
      <p:sp>
        <p:nvSpPr>
          <p:cNvPr id="441" name="Google Shape;441;g3d8ba2eadfb_0_44"/>
          <p:cNvSpPr txBox="1"/>
          <p:nvPr/>
        </p:nvSpPr>
        <p:spPr>
          <a:xfrm>
            <a:off x="11855400" y="4332746"/>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109,000+</a:t>
            </a:r>
            <a:endParaRPr sz="4850" b="1" i="0" u="none" strike="noStrike" cap="none" dirty="0">
              <a:solidFill>
                <a:schemeClr val="lt1"/>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49"/>
        <p:cNvGrpSpPr/>
        <p:nvPr/>
      </p:nvGrpSpPr>
      <p:grpSpPr>
        <a:xfrm>
          <a:off x="0" y="0"/>
          <a:ext cx="0" cy="0"/>
          <a:chOff x="0" y="0"/>
          <a:chExt cx="0" cy="0"/>
        </a:xfrm>
      </p:grpSpPr>
      <p:sp>
        <p:nvSpPr>
          <p:cNvPr id="450" name="Google Shape;450;g3d8ba2eadfb_0_57"/>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51" name="Google Shape;451;g3d8ba2eadfb_0_57"/>
          <p:cNvSpPr txBox="1"/>
          <p:nvPr/>
        </p:nvSpPr>
        <p:spPr>
          <a:xfrm>
            <a:off x="3264900" y="4250150"/>
            <a:ext cx="11484300" cy="1801500"/>
          </a:xfrm>
          <a:prstGeom prst="rect">
            <a:avLst/>
          </a:prstGeom>
          <a:noFill/>
          <a:ln>
            <a:noFill/>
          </a:ln>
        </p:spPr>
        <p:txBody>
          <a:bodyPr spcFirstLastPara="1" wrap="square" lIns="0" tIns="0" rIns="0" bIns="0" anchor="t" anchorCtr="0">
            <a:spAutoFit/>
          </a:bodyPr>
          <a:lstStyle/>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dying each day while waiting:   </a:t>
            </a:r>
            <a:endParaRPr sz="1400" b="0" i="0" u="none" strike="noStrike" cap="none">
              <a:solidFill>
                <a:srgbClr val="000000"/>
              </a:solidFill>
              <a:latin typeface="Lato Light"/>
              <a:ea typeface="Lato Light"/>
              <a:cs typeface="Lato Light"/>
              <a:sym typeface="Lato Light"/>
            </a:endParaRPr>
          </a:p>
        </p:txBody>
      </p:sp>
      <p:sp>
        <p:nvSpPr>
          <p:cNvPr id="452" name="Google Shape;452;g3d8ba2eadfb_0_57"/>
          <p:cNvSpPr txBox="1"/>
          <p:nvPr/>
        </p:nvSpPr>
        <p:spPr>
          <a:xfrm>
            <a:off x="14177067" y="5432016"/>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13</a:t>
            </a:r>
            <a:endParaRPr sz="4850" b="1" i="0" u="none" strike="noStrike" cap="none" dirty="0">
              <a:solidFill>
                <a:schemeClr val="lt1"/>
              </a:solidFill>
              <a:latin typeface="Lato"/>
              <a:ea typeface="Lato"/>
              <a:cs typeface="Lato"/>
              <a:sym typeface="Lato"/>
            </a:endParaRPr>
          </a:p>
        </p:txBody>
      </p:sp>
      <p:sp>
        <p:nvSpPr>
          <p:cNvPr id="453" name="Google Shape;453;g3d8ba2eadfb_0_57"/>
          <p:cNvSpPr txBox="1"/>
          <p:nvPr/>
        </p:nvSpPr>
        <p:spPr>
          <a:xfrm>
            <a:off x="11800987" y="4345689"/>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109,000+</a:t>
            </a:r>
            <a:endParaRPr sz="4850" b="1" i="0" u="none" strike="noStrike" cap="none" dirty="0">
              <a:solidFill>
                <a:schemeClr val="lt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61"/>
        <p:cNvGrpSpPr/>
        <p:nvPr/>
      </p:nvGrpSpPr>
      <p:grpSpPr>
        <a:xfrm>
          <a:off x="0" y="0"/>
          <a:ext cx="0" cy="0"/>
          <a:chOff x="0" y="0"/>
          <a:chExt cx="0" cy="0"/>
        </a:xfrm>
      </p:grpSpPr>
      <p:sp>
        <p:nvSpPr>
          <p:cNvPr id="462" name="Google Shape;462;g3f8133015bb_0_15"/>
          <p:cNvSpPr txBox="1"/>
          <p:nvPr/>
        </p:nvSpPr>
        <p:spPr>
          <a:xfrm>
            <a:off x="3308997" y="1154150"/>
            <a:ext cx="11670000" cy="1782000"/>
          </a:xfrm>
          <a:prstGeom prst="rect">
            <a:avLst/>
          </a:prstGeom>
          <a:noFill/>
          <a:ln>
            <a:noFill/>
          </a:ln>
        </p:spPr>
        <p:txBody>
          <a:bodyPr spcFirstLastPara="1" wrap="square" lIns="0" tIns="0" rIns="0" bIns="0" anchor="t" anchorCtr="0">
            <a:spAutoFit/>
          </a:bodyPr>
          <a:lstStyle/>
          <a:p>
            <a:pPr marL="0" marR="0" lvl="0" indent="0" algn="ctr" rtl="0">
              <a:lnSpc>
                <a:spcPct val="140001"/>
              </a:lnSpc>
              <a:spcBef>
                <a:spcPts val="0"/>
              </a:spcBef>
              <a:spcAft>
                <a:spcPts val="0"/>
              </a:spcAft>
              <a:buClr>
                <a:srgbClr val="000000"/>
              </a:buClr>
              <a:buSzPts val="11577"/>
              <a:buFont typeface="Arial"/>
              <a:buNone/>
            </a:pPr>
            <a:r>
              <a:rPr lang="en-US" sz="11577" b="0" i="0" u="none" strike="noStrike" cap="none" dirty="0">
                <a:solidFill>
                  <a:srgbClr val="FFFFFF"/>
                </a:solidFill>
                <a:latin typeface="Lato"/>
                <a:ea typeface="Lato"/>
                <a:cs typeface="Lato"/>
                <a:sym typeface="Lato"/>
              </a:rPr>
              <a:t>13 people per day</a:t>
            </a:r>
            <a:endParaRPr sz="1400" b="0" i="0" u="none" strike="noStrike" cap="none" dirty="0">
              <a:solidFill>
                <a:srgbClr val="000000"/>
              </a:solidFill>
              <a:latin typeface="Lato"/>
              <a:ea typeface="Lato"/>
              <a:cs typeface="Lato"/>
              <a:sym typeface="Lato"/>
            </a:endParaRPr>
          </a:p>
        </p:txBody>
      </p:sp>
      <p:sp>
        <p:nvSpPr>
          <p:cNvPr id="463" name="Google Shape;463;g3f8133015bb_0_15"/>
          <p:cNvSpPr txBox="1"/>
          <p:nvPr/>
        </p:nvSpPr>
        <p:spPr>
          <a:xfrm>
            <a:off x="2895897" y="3594100"/>
            <a:ext cx="12496200" cy="2004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6512"/>
              <a:buFont typeface="Arial"/>
              <a:buNone/>
            </a:pPr>
            <a:r>
              <a:rPr lang="en-US" sz="6513" b="0" i="0" u="none" strike="noStrike" cap="none" dirty="0">
                <a:solidFill>
                  <a:srgbClr val="FFFFFF"/>
                </a:solidFill>
                <a:latin typeface="Lato Light"/>
                <a:ea typeface="Lato Light"/>
                <a:cs typeface="Lato Light"/>
                <a:sym typeface="Lato Light"/>
              </a:rPr>
              <a:t>die </a:t>
            </a:r>
            <a:r>
              <a:rPr lang="en-US" sz="6513" dirty="0">
                <a:solidFill>
                  <a:srgbClr val="FFFFFF"/>
                </a:solidFill>
                <a:latin typeface="Lato Light"/>
                <a:ea typeface="Lato Light"/>
                <a:cs typeface="Lato Light"/>
                <a:sym typeface="Lato Light"/>
              </a:rPr>
              <a:t>in the US</a:t>
            </a:r>
            <a:r>
              <a:rPr lang="en-US" sz="6513" b="0" i="0" u="none" strike="noStrike" cap="none" dirty="0">
                <a:solidFill>
                  <a:srgbClr val="FFFFFF"/>
                </a:solidFill>
                <a:latin typeface="Lato Light"/>
                <a:ea typeface="Lato Light"/>
                <a:cs typeface="Lato Light"/>
                <a:sym typeface="Lato Light"/>
              </a:rPr>
              <a:t> because they run out of time waiting for a transplant.</a:t>
            </a:r>
            <a:endParaRPr sz="1400" b="0" i="0" u="none" strike="noStrike" cap="none" dirty="0">
              <a:solidFill>
                <a:srgbClr val="000000"/>
              </a:solidFill>
              <a:latin typeface="Lato Light"/>
              <a:ea typeface="Lato Light"/>
              <a:cs typeface="Lato Light"/>
              <a:sym typeface="Lato Light"/>
            </a:endParaRPr>
          </a:p>
        </p:txBody>
      </p:sp>
      <p:pic>
        <p:nvPicPr>
          <p:cNvPr id="464" name="Google Shape;464;g3f8133015bb_0_15" title="Untitled design (1).jpg"/>
          <p:cNvPicPr preferRelativeResize="0"/>
          <p:nvPr/>
        </p:nvPicPr>
        <p:blipFill rotWithShape="1">
          <a:blip r:embed="rId3">
            <a:alphaModFix/>
          </a:blip>
          <a:srcRect/>
          <a:stretch/>
        </p:blipFill>
        <p:spPr>
          <a:xfrm>
            <a:off x="6438250" y="6256950"/>
            <a:ext cx="5112701" cy="287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72"/>
        <p:cNvGrpSpPr/>
        <p:nvPr/>
      </p:nvGrpSpPr>
      <p:grpSpPr>
        <a:xfrm>
          <a:off x="0" y="0"/>
          <a:ext cx="0" cy="0"/>
          <a:chOff x="0" y="0"/>
          <a:chExt cx="0" cy="0"/>
        </a:xfrm>
      </p:grpSpPr>
      <p:sp>
        <p:nvSpPr>
          <p:cNvPr id="473" name="Google Shape;473;p25"/>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74" name="Google Shape;474;p25"/>
          <p:cNvSpPr txBox="1"/>
          <p:nvPr/>
        </p:nvSpPr>
        <p:spPr>
          <a:xfrm>
            <a:off x="3264900" y="4250150"/>
            <a:ext cx="11484300" cy="2852100"/>
          </a:xfrm>
          <a:prstGeom prst="rect">
            <a:avLst/>
          </a:prstGeom>
          <a:noFill/>
          <a:ln>
            <a:noFill/>
          </a:ln>
        </p:spPr>
        <p:txBody>
          <a:bodyPr spcFirstLastPara="1" wrap="square" lIns="0" tIns="0" rIns="0" bIns="0" anchor="t" anchorCtr="0">
            <a:spAutoFit/>
          </a:bodyPr>
          <a:lstStyle/>
          <a:p>
            <a:pPr marL="1052931" marR="0" lvl="1" indent="-526465"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1052931" marR="0" lvl="1" indent="-526465"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dying each day waiting:  </a:t>
            </a:r>
            <a:endParaRPr sz="1400" b="0" i="0" u="none" strike="noStrike" cap="none">
              <a:solidFill>
                <a:srgbClr val="000000"/>
              </a:solidFill>
              <a:latin typeface="Lato Light"/>
              <a:ea typeface="Lato Light"/>
              <a:cs typeface="Lato Light"/>
              <a:sym typeface="Lato Light"/>
            </a:endParaRPr>
          </a:p>
          <a:p>
            <a:pPr marL="1052931" marR="0" lvl="1" indent="-526465"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A new person is added to the waitlist:  </a:t>
            </a:r>
            <a:endParaRPr sz="1400" b="0" i="0" u="none" strike="noStrike" cap="none">
              <a:solidFill>
                <a:srgbClr val="000000"/>
              </a:solidFill>
              <a:latin typeface="Lato Light"/>
              <a:ea typeface="Lato Light"/>
              <a:cs typeface="Lato Light"/>
              <a:sym typeface="Lato Light"/>
            </a:endParaRPr>
          </a:p>
        </p:txBody>
      </p:sp>
      <p:sp>
        <p:nvSpPr>
          <p:cNvPr id="475" name="Google Shape;475;p25"/>
          <p:cNvSpPr txBox="1"/>
          <p:nvPr/>
        </p:nvSpPr>
        <p:spPr>
          <a:xfrm>
            <a:off x="12580637" y="5427271"/>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13 per day</a:t>
            </a:r>
            <a:endParaRPr sz="4850" b="1" i="0" u="none" strike="noStrike" cap="none" dirty="0">
              <a:solidFill>
                <a:schemeClr val="lt1"/>
              </a:solidFill>
              <a:latin typeface="Lato"/>
              <a:ea typeface="Lato"/>
              <a:cs typeface="Lato"/>
              <a:sym typeface="Lato"/>
            </a:endParaRPr>
          </a:p>
        </p:txBody>
      </p:sp>
      <p:sp>
        <p:nvSpPr>
          <p:cNvPr id="476" name="Google Shape;476;p25"/>
          <p:cNvSpPr txBox="1"/>
          <p:nvPr/>
        </p:nvSpPr>
        <p:spPr>
          <a:xfrm>
            <a:off x="11855400" y="4332746"/>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10</a:t>
            </a:r>
            <a:r>
              <a:rPr lang="en-US" sz="4850" b="1" dirty="0">
                <a:solidFill>
                  <a:schemeClr val="lt1"/>
                </a:solidFill>
                <a:latin typeface="Lato"/>
                <a:ea typeface="Lato"/>
                <a:cs typeface="Lato"/>
                <a:sym typeface="Lato"/>
              </a:rPr>
              <a:t>9</a:t>
            </a:r>
            <a:r>
              <a:rPr lang="en-US" sz="4850" b="1" i="0" u="none" strike="noStrike" cap="none" dirty="0">
                <a:solidFill>
                  <a:schemeClr val="lt1"/>
                </a:solidFill>
                <a:latin typeface="Lato"/>
                <a:ea typeface="Lato"/>
                <a:cs typeface="Lato"/>
                <a:sym typeface="Lato"/>
              </a:rPr>
              <a:t>,000+</a:t>
            </a:r>
            <a:endParaRPr sz="4850" b="1" i="0" u="none" strike="noStrike" cap="none" dirty="0">
              <a:solidFill>
                <a:schemeClr val="l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84"/>
        <p:cNvGrpSpPr/>
        <p:nvPr/>
      </p:nvGrpSpPr>
      <p:grpSpPr>
        <a:xfrm>
          <a:off x="0" y="0"/>
          <a:ext cx="0" cy="0"/>
          <a:chOff x="0" y="0"/>
          <a:chExt cx="0" cy="0"/>
        </a:xfrm>
      </p:grpSpPr>
      <p:sp>
        <p:nvSpPr>
          <p:cNvPr id="485" name="Google Shape;485;g3d8ba2eadfb_0_31"/>
          <p:cNvSpPr txBox="1"/>
          <p:nvPr/>
        </p:nvSpPr>
        <p:spPr>
          <a:xfrm>
            <a:off x="3106650" y="2464725"/>
            <a:ext cx="12074700" cy="1443600"/>
          </a:xfrm>
          <a:prstGeom prst="rect">
            <a:avLst/>
          </a:prstGeom>
          <a:noFill/>
          <a:ln>
            <a:noFill/>
          </a:ln>
        </p:spPr>
        <p:txBody>
          <a:bodyPr spcFirstLastPara="1" wrap="square" lIns="0" tIns="0" rIns="0" bIns="0" anchor="t" anchorCtr="0">
            <a:spAutoFit/>
          </a:bodyPr>
          <a:lstStyle/>
          <a:p>
            <a:pPr marL="0" marR="0" lvl="0" indent="0" algn="ctr" rtl="0">
              <a:lnSpc>
                <a:spcPct val="139997"/>
              </a:lnSpc>
              <a:spcBef>
                <a:spcPts val="0"/>
              </a:spcBef>
              <a:spcAft>
                <a:spcPts val="0"/>
              </a:spcAft>
              <a:buClr>
                <a:srgbClr val="000000"/>
              </a:buClr>
              <a:buSzPts val="9378"/>
              <a:buFont typeface="Arial"/>
              <a:buNone/>
            </a:pPr>
            <a:r>
              <a:rPr lang="en-US" sz="9378" b="0" i="0" u="none" strike="noStrike" cap="none">
                <a:solidFill>
                  <a:srgbClr val="FFFFFF"/>
                </a:solidFill>
                <a:latin typeface="Lato"/>
                <a:ea typeface="Lato"/>
                <a:cs typeface="Lato"/>
                <a:sym typeface="Lato"/>
              </a:rPr>
              <a:t>Lives Affected</a:t>
            </a:r>
            <a:endParaRPr sz="1400" b="0" i="0" u="none" strike="noStrike" cap="none">
              <a:solidFill>
                <a:srgbClr val="000000"/>
              </a:solidFill>
              <a:latin typeface="Lato"/>
              <a:ea typeface="Lato"/>
              <a:cs typeface="Lato"/>
              <a:sym typeface="Lato"/>
            </a:endParaRPr>
          </a:p>
        </p:txBody>
      </p:sp>
      <p:sp>
        <p:nvSpPr>
          <p:cNvPr id="486" name="Google Shape;486;g3d8ba2eadfb_0_31"/>
          <p:cNvSpPr txBox="1"/>
          <p:nvPr/>
        </p:nvSpPr>
        <p:spPr>
          <a:xfrm>
            <a:off x="3264900" y="4250150"/>
            <a:ext cx="11484300" cy="2852100"/>
          </a:xfrm>
          <a:prstGeom prst="rect">
            <a:avLst/>
          </a:prstGeom>
          <a:noFill/>
          <a:ln>
            <a:noFill/>
          </a:ln>
        </p:spPr>
        <p:txBody>
          <a:bodyPr spcFirstLastPara="1" wrap="square" lIns="0" tIns="0" rIns="0" bIns="0" anchor="t" anchorCtr="0">
            <a:spAutoFit/>
          </a:bodyPr>
          <a:lstStyle/>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currently on waitlist: </a:t>
            </a:r>
            <a:endParaRPr sz="1400" b="0" i="0" u="none" strike="noStrike" cap="none">
              <a:solidFill>
                <a:srgbClr val="000000"/>
              </a:solidFill>
              <a:latin typeface="Lato Light"/>
              <a:ea typeface="Lato Light"/>
              <a:cs typeface="Lato Light"/>
              <a:sym typeface="Lato Light"/>
            </a:endParaRPr>
          </a:p>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People dying each day waiting:  </a:t>
            </a:r>
            <a:endParaRPr sz="1400" b="0" i="0" u="none" strike="noStrike" cap="none">
              <a:solidFill>
                <a:srgbClr val="000000"/>
              </a:solidFill>
              <a:latin typeface="Lato Light"/>
              <a:ea typeface="Lato Light"/>
              <a:cs typeface="Lato Light"/>
              <a:sym typeface="Lato Light"/>
            </a:endParaRPr>
          </a:p>
          <a:p>
            <a:pPr marL="1052932" marR="0" lvl="1" indent="-526466" algn="l" rtl="0">
              <a:lnSpc>
                <a:spcPct val="140012"/>
              </a:lnSpc>
              <a:spcBef>
                <a:spcPts val="0"/>
              </a:spcBef>
              <a:spcAft>
                <a:spcPts val="0"/>
              </a:spcAft>
              <a:buClr>
                <a:srgbClr val="FFFFFF"/>
              </a:buClr>
              <a:buSzPts val="4876"/>
              <a:buFont typeface="Lato Light"/>
              <a:buChar char="•"/>
            </a:pPr>
            <a:r>
              <a:rPr lang="en-US" sz="4876" b="0" i="0" u="none" strike="noStrike" cap="none">
                <a:solidFill>
                  <a:srgbClr val="FFFFFF"/>
                </a:solidFill>
                <a:latin typeface="Lato Light"/>
                <a:ea typeface="Lato Light"/>
                <a:cs typeface="Lato Light"/>
                <a:sym typeface="Lato Light"/>
              </a:rPr>
              <a:t>A new person is added to the waitlist:  </a:t>
            </a:r>
            <a:endParaRPr sz="1400" b="0" i="0" u="none" strike="noStrike" cap="none">
              <a:solidFill>
                <a:srgbClr val="000000"/>
              </a:solidFill>
              <a:latin typeface="Lato Light"/>
              <a:ea typeface="Lato Light"/>
              <a:cs typeface="Lato Light"/>
              <a:sym typeface="Lato Light"/>
            </a:endParaRPr>
          </a:p>
        </p:txBody>
      </p:sp>
      <p:sp>
        <p:nvSpPr>
          <p:cNvPr id="487" name="Google Shape;487;g3d8ba2eadfb_0_31"/>
          <p:cNvSpPr txBox="1"/>
          <p:nvPr/>
        </p:nvSpPr>
        <p:spPr>
          <a:xfrm>
            <a:off x="11855400" y="4344918"/>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109,000+</a:t>
            </a:r>
            <a:endParaRPr sz="4850" b="1" i="0" u="none" strike="noStrike" cap="none" dirty="0">
              <a:solidFill>
                <a:schemeClr val="lt1"/>
              </a:solidFill>
              <a:latin typeface="Lato"/>
              <a:ea typeface="Lato"/>
              <a:cs typeface="Lato"/>
              <a:sym typeface="Lato"/>
            </a:endParaRPr>
          </a:p>
        </p:txBody>
      </p:sp>
      <p:sp>
        <p:nvSpPr>
          <p:cNvPr id="488" name="Google Shape;488;g3d8ba2eadfb_0_31"/>
          <p:cNvSpPr txBox="1"/>
          <p:nvPr/>
        </p:nvSpPr>
        <p:spPr>
          <a:xfrm>
            <a:off x="12545468" y="5421858"/>
            <a:ext cx="31677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13 per day</a:t>
            </a:r>
            <a:endParaRPr sz="4850" b="1" i="0" u="none" strike="noStrike" cap="none" dirty="0">
              <a:solidFill>
                <a:schemeClr val="lt1"/>
              </a:solidFill>
              <a:latin typeface="Lato"/>
              <a:ea typeface="Lato"/>
              <a:cs typeface="Lato"/>
              <a:sym typeface="Lato"/>
            </a:endParaRPr>
          </a:p>
        </p:txBody>
      </p:sp>
      <p:sp>
        <p:nvSpPr>
          <p:cNvPr id="489" name="Google Shape;489;g3d8ba2eadfb_0_31"/>
          <p:cNvSpPr txBox="1"/>
          <p:nvPr/>
        </p:nvSpPr>
        <p:spPr>
          <a:xfrm>
            <a:off x="6842363" y="7445925"/>
            <a:ext cx="6344100" cy="75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50"/>
              <a:buFont typeface="Arial"/>
              <a:buNone/>
            </a:pPr>
            <a:r>
              <a:rPr lang="en-US" sz="4850" b="1" i="0" u="none" strike="noStrike" cap="none" dirty="0">
                <a:solidFill>
                  <a:schemeClr val="lt1"/>
                </a:solidFill>
                <a:latin typeface="Lato"/>
                <a:ea typeface="Lato"/>
                <a:cs typeface="Lato"/>
                <a:sym typeface="Lato"/>
              </a:rPr>
              <a:t>Every 8 minutes</a:t>
            </a:r>
            <a:endParaRPr sz="4850" b="1" i="0" u="none" strike="noStrike" cap="none" dirty="0">
              <a:solidFill>
                <a:schemeClr val="lt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497"/>
        <p:cNvGrpSpPr/>
        <p:nvPr/>
      </p:nvGrpSpPr>
      <p:grpSpPr>
        <a:xfrm>
          <a:off x="0" y="0"/>
          <a:ext cx="0" cy="0"/>
          <a:chOff x="0" y="0"/>
          <a:chExt cx="0" cy="0"/>
        </a:xfrm>
      </p:grpSpPr>
      <p:sp>
        <p:nvSpPr>
          <p:cNvPr id="498" name="Google Shape;498;p26"/>
          <p:cNvSpPr txBox="1"/>
          <p:nvPr/>
        </p:nvSpPr>
        <p:spPr>
          <a:xfrm>
            <a:off x="2956650" y="3831615"/>
            <a:ext cx="12858900" cy="3085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682"/>
              <a:buFont typeface="Arial"/>
              <a:buNone/>
            </a:pPr>
            <a:r>
              <a:rPr lang="en-US" sz="6682" b="0" i="0" u="none" strike="noStrike" cap="none">
                <a:solidFill>
                  <a:srgbClr val="FFFFFF"/>
                </a:solidFill>
                <a:latin typeface="Lato Light"/>
                <a:ea typeface="Lato Light"/>
                <a:cs typeface="Lato Light"/>
                <a:sym typeface="Lato Light"/>
              </a:rPr>
              <a:t>How many will be added during this class period? How many by the end of the day today?</a:t>
            </a:r>
            <a:endParaRPr sz="1400" b="0" i="0" u="none" strike="noStrike" cap="none">
              <a:solidFill>
                <a:srgbClr val="000000"/>
              </a:solidFill>
              <a:latin typeface="Lato Light"/>
              <a:ea typeface="Lato Light"/>
              <a:cs typeface="Lato Light"/>
              <a:sym typeface="Lato Light"/>
            </a:endParaRPr>
          </a:p>
        </p:txBody>
      </p:sp>
      <p:sp>
        <p:nvSpPr>
          <p:cNvPr id="499" name="Google Shape;499;p26" descr="Analog clock."/>
          <p:cNvSpPr/>
          <p:nvPr/>
        </p:nvSpPr>
        <p:spPr>
          <a:xfrm>
            <a:off x="8247940" y="7418215"/>
            <a:ext cx="2182153" cy="2003613"/>
          </a:xfrm>
          <a:custGeom>
            <a:avLst/>
            <a:gdLst/>
            <a:ahLst/>
            <a:cxnLst/>
            <a:rect l="l" t="t" r="r" b="b"/>
            <a:pathLst>
              <a:path w="2182153" h="2003613" extrusionOk="0">
                <a:moveTo>
                  <a:pt x="0" y="0"/>
                </a:moveTo>
                <a:lnTo>
                  <a:pt x="2182153" y="0"/>
                </a:lnTo>
                <a:lnTo>
                  <a:pt x="2182153" y="2003614"/>
                </a:lnTo>
                <a:lnTo>
                  <a:pt x="0" y="2003614"/>
                </a:lnTo>
                <a:lnTo>
                  <a:pt x="0" y="0"/>
                </a:lnTo>
                <a:close/>
              </a:path>
            </a:pathLst>
          </a:custGeom>
          <a:blipFill rotWithShape="1">
            <a:blip r:embed="rId3">
              <a:alphaModFix/>
            </a:blip>
            <a:stretch>
              <a:fillRect/>
            </a:stretch>
          </a:blipFill>
          <a:ln>
            <a:noFill/>
          </a:ln>
        </p:spPr>
        <p:txBody>
          <a:bodyPr/>
          <a:lstStyle/>
          <a:p>
            <a:endParaRPr lang="en-US"/>
          </a:p>
        </p:txBody>
      </p:sp>
      <p:sp>
        <p:nvSpPr>
          <p:cNvPr id="500" name="Google Shape;500;p26"/>
          <p:cNvSpPr txBox="1"/>
          <p:nvPr/>
        </p:nvSpPr>
        <p:spPr>
          <a:xfrm>
            <a:off x="3984750" y="1547446"/>
            <a:ext cx="10318500" cy="16002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Clr>
                <a:srgbClr val="000000"/>
              </a:buClr>
              <a:buSzPts val="10396"/>
              <a:buFont typeface="Arial"/>
              <a:buNone/>
            </a:pPr>
            <a:r>
              <a:rPr lang="en-US" sz="10396" b="0" i="0" u="none" strike="noStrike" cap="none" dirty="0">
                <a:solidFill>
                  <a:srgbClr val="FFFFFF"/>
                </a:solidFill>
                <a:latin typeface="Lato"/>
                <a:ea typeface="Lato"/>
                <a:cs typeface="Lato"/>
                <a:sym typeface="Lato"/>
              </a:rPr>
              <a:t>Every 8 minutes</a:t>
            </a:r>
            <a:endParaRPr sz="1400" b="0" i="0" u="none" strike="noStrike" cap="none" dirty="0">
              <a:solidFill>
                <a:srgbClr val="000000"/>
              </a:solidFill>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08"/>
        <p:cNvGrpSpPr/>
        <p:nvPr/>
      </p:nvGrpSpPr>
      <p:grpSpPr>
        <a:xfrm>
          <a:off x="0" y="0"/>
          <a:ext cx="0" cy="0"/>
          <a:chOff x="0" y="0"/>
          <a:chExt cx="0" cy="0"/>
        </a:xfrm>
      </p:grpSpPr>
      <p:sp>
        <p:nvSpPr>
          <p:cNvPr id="509" name="Google Shape;509;p27"/>
          <p:cNvSpPr txBox="1"/>
          <p:nvPr/>
        </p:nvSpPr>
        <p:spPr>
          <a:xfrm>
            <a:off x="3075300" y="2526500"/>
            <a:ext cx="12137400" cy="4165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9021"/>
              <a:buFont typeface="Arial"/>
              <a:buNone/>
            </a:pPr>
            <a:r>
              <a:rPr lang="en-US" sz="9021" b="0" i="0" u="none" strike="noStrike" cap="none">
                <a:solidFill>
                  <a:srgbClr val="FFFFFF"/>
                </a:solidFill>
                <a:latin typeface="Lato"/>
                <a:ea typeface="Lato"/>
                <a:cs typeface="Lato"/>
                <a:sym typeface="Lato"/>
              </a:rPr>
              <a:t>This affects so many people, and you have the power to help!</a:t>
            </a:r>
            <a:endParaRPr sz="1400" b="0" i="0" u="none" strike="noStrike" cap="none">
              <a:solidFill>
                <a:srgbClr val="000000"/>
              </a:solidFill>
              <a:latin typeface="Lato"/>
              <a:ea typeface="Lato"/>
              <a:cs typeface="Lato"/>
              <a:sym typeface="Lato"/>
            </a:endParaRPr>
          </a:p>
        </p:txBody>
      </p:sp>
      <p:sp>
        <p:nvSpPr>
          <p:cNvPr id="510" name="Google Shape;510;p27" descr="Hand pointing the index finger toward the viewer."/>
          <p:cNvSpPr/>
          <p:nvPr/>
        </p:nvSpPr>
        <p:spPr>
          <a:xfrm>
            <a:off x="8325732" y="7064449"/>
            <a:ext cx="2026570" cy="2193851"/>
          </a:xfrm>
          <a:custGeom>
            <a:avLst/>
            <a:gdLst/>
            <a:ahLst/>
            <a:cxnLst/>
            <a:rect l="l" t="t" r="r" b="b"/>
            <a:pathLst>
              <a:path w="2026570" h="2193851" extrusionOk="0">
                <a:moveTo>
                  <a:pt x="0" y="0"/>
                </a:moveTo>
                <a:lnTo>
                  <a:pt x="2026570" y="0"/>
                </a:lnTo>
                <a:lnTo>
                  <a:pt x="2026570" y="2193851"/>
                </a:lnTo>
                <a:lnTo>
                  <a:pt x="0" y="2193851"/>
                </a:lnTo>
                <a:lnTo>
                  <a:pt x="0" y="0"/>
                </a:lnTo>
                <a:close/>
              </a:path>
            </a:pathLst>
          </a:custGeom>
          <a:blipFill rotWithShape="1">
            <a:blip r:embed="rId3">
              <a:alphaModFix/>
            </a:blip>
            <a:stretch>
              <a:fillRect/>
            </a:stretch>
          </a:blipFill>
          <a:ln>
            <a:noFill/>
          </a:ln>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grpSp>
        <p:nvGrpSpPr>
          <p:cNvPr id="127" name="Google Shape;127;p5"/>
          <p:cNvGrpSpPr/>
          <p:nvPr/>
        </p:nvGrpSpPr>
        <p:grpSpPr>
          <a:xfrm>
            <a:off x="5277328" y="1275773"/>
            <a:ext cx="7733260" cy="7735992"/>
            <a:chOff x="0" y="767"/>
            <a:chExt cx="10311013" cy="10314656"/>
          </a:xfrm>
        </p:grpSpPr>
        <p:sp>
          <p:nvSpPr>
            <p:cNvPr id="128" name="Google Shape;128;p5"/>
            <p:cNvSpPr/>
            <p:nvPr/>
          </p:nvSpPr>
          <p:spPr>
            <a:xfrm>
              <a:off x="0" y="767"/>
              <a:ext cx="10311013" cy="10314656"/>
            </a:xfrm>
            <a:custGeom>
              <a:avLst/>
              <a:gdLst/>
              <a:ahLst/>
              <a:cxnLst/>
              <a:rect l="l" t="t" r="r" b="b"/>
              <a:pathLst>
                <a:path w="6832726" h="6835140" extrusionOk="0">
                  <a:moveTo>
                    <a:pt x="3408807" y="6835140"/>
                  </a:moveTo>
                  <a:cubicBezTo>
                    <a:pt x="3385947" y="6835140"/>
                    <a:pt x="3370707" y="6812280"/>
                    <a:pt x="3370707" y="6797040"/>
                  </a:cubicBezTo>
                  <a:cubicBezTo>
                    <a:pt x="3370707" y="6774180"/>
                    <a:pt x="3385947" y="6758940"/>
                    <a:pt x="3408807" y="6758940"/>
                  </a:cubicBezTo>
                  <a:cubicBezTo>
                    <a:pt x="3424047" y="6758940"/>
                    <a:pt x="3446907" y="6774180"/>
                    <a:pt x="3446907" y="6797040"/>
                  </a:cubicBezTo>
                  <a:cubicBezTo>
                    <a:pt x="3446907" y="6812280"/>
                    <a:pt x="3424047" y="6835140"/>
                    <a:pt x="3408807" y="6835140"/>
                  </a:cubicBezTo>
                  <a:close/>
                  <a:moveTo>
                    <a:pt x="3584194" y="6789420"/>
                  </a:moveTo>
                  <a:cubicBezTo>
                    <a:pt x="3584194" y="6766560"/>
                    <a:pt x="3599434" y="6751320"/>
                    <a:pt x="3614674" y="6751320"/>
                  </a:cubicBezTo>
                  <a:cubicBezTo>
                    <a:pt x="3637534" y="6751320"/>
                    <a:pt x="3660394" y="6766560"/>
                    <a:pt x="3660394" y="6789420"/>
                  </a:cubicBezTo>
                  <a:cubicBezTo>
                    <a:pt x="3660394" y="6804660"/>
                    <a:pt x="3645154" y="6827520"/>
                    <a:pt x="3622294" y="6827520"/>
                  </a:cubicBezTo>
                  <a:cubicBezTo>
                    <a:pt x="3599434" y="6827520"/>
                    <a:pt x="3584194" y="6812280"/>
                    <a:pt x="3584194" y="6789420"/>
                  </a:cubicBezTo>
                  <a:close/>
                  <a:moveTo>
                    <a:pt x="3187700" y="6827520"/>
                  </a:moveTo>
                  <a:cubicBezTo>
                    <a:pt x="3172460" y="6827520"/>
                    <a:pt x="3149600" y="6804660"/>
                    <a:pt x="3157220" y="6781800"/>
                  </a:cubicBezTo>
                  <a:cubicBezTo>
                    <a:pt x="3157220" y="6766560"/>
                    <a:pt x="3172460" y="6751320"/>
                    <a:pt x="3195320" y="6751320"/>
                  </a:cubicBezTo>
                  <a:cubicBezTo>
                    <a:pt x="3218180" y="6751320"/>
                    <a:pt x="3233420" y="6766560"/>
                    <a:pt x="3233420" y="6789420"/>
                  </a:cubicBezTo>
                  <a:cubicBezTo>
                    <a:pt x="3225800" y="6812280"/>
                    <a:pt x="3210560" y="6827520"/>
                    <a:pt x="3195320" y="6827520"/>
                  </a:cubicBezTo>
                  <a:cubicBezTo>
                    <a:pt x="3195320" y="6827520"/>
                    <a:pt x="3187700" y="6827520"/>
                    <a:pt x="3187700" y="6827520"/>
                  </a:cubicBezTo>
                  <a:close/>
                  <a:moveTo>
                    <a:pt x="3797808" y="6774053"/>
                  </a:moveTo>
                  <a:cubicBezTo>
                    <a:pt x="3790188" y="6751193"/>
                    <a:pt x="3805428" y="6735953"/>
                    <a:pt x="3828288" y="6728333"/>
                  </a:cubicBezTo>
                  <a:cubicBezTo>
                    <a:pt x="3851148" y="6728333"/>
                    <a:pt x="3866388" y="6743573"/>
                    <a:pt x="3874008" y="6766433"/>
                  </a:cubicBezTo>
                  <a:cubicBezTo>
                    <a:pt x="3874008" y="6781673"/>
                    <a:pt x="3858768" y="6804533"/>
                    <a:pt x="3835908" y="6804533"/>
                  </a:cubicBezTo>
                  <a:cubicBezTo>
                    <a:pt x="3813048" y="6804533"/>
                    <a:pt x="3797808" y="6789293"/>
                    <a:pt x="3797808" y="6774053"/>
                  </a:cubicBezTo>
                  <a:close/>
                  <a:moveTo>
                    <a:pt x="2974213" y="6804533"/>
                  </a:moveTo>
                  <a:cubicBezTo>
                    <a:pt x="2951353" y="6804533"/>
                    <a:pt x="2936113" y="6781673"/>
                    <a:pt x="2943733" y="6758813"/>
                  </a:cubicBezTo>
                  <a:cubicBezTo>
                    <a:pt x="2943733" y="6743573"/>
                    <a:pt x="2966593" y="6728333"/>
                    <a:pt x="2981833" y="6728333"/>
                  </a:cubicBezTo>
                  <a:cubicBezTo>
                    <a:pt x="3004693" y="6728333"/>
                    <a:pt x="3019933" y="6751193"/>
                    <a:pt x="3019933" y="6774053"/>
                  </a:cubicBezTo>
                  <a:cubicBezTo>
                    <a:pt x="3012313" y="6789293"/>
                    <a:pt x="2997073" y="6804533"/>
                    <a:pt x="2981833" y="6804533"/>
                  </a:cubicBezTo>
                  <a:cubicBezTo>
                    <a:pt x="2974213" y="6804533"/>
                    <a:pt x="2974213" y="6804533"/>
                    <a:pt x="2974213" y="6804533"/>
                  </a:cubicBezTo>
                  <a:close/>
                  <a:moveTo>
                    <a:pt x="4011295" y="6743446"/>
                  </a:moveTo>
                  <a:cubicBezTo>
                    <a:pt x="4003675" y="6720586"/>
                    <a:pt x="4018915" y="6705346"/>
                    <a:pt x="4041775" y="6697726"/>
                  </a:cubicBezTo>
                  <a:cubicBezTo>
                    <a:pt x="4057015" y="6697726"/>
                    <a:pt x="4079875" y="6705346"/>
                    <a:pt x="4079875" y="6728206"/>
                  </a:cubicBezTo>
                  <a:cubicBezTo>
                    <a:pt x="4087495" y="6751066"/>
                    <a:pt x="4072255" y="6766306"/>
                    <a:pt x="4049395" y="6773926"/>
                  </a:cubicBezTo>
                  <a:cubicBezTo>
                    <a:pt x="4049395" y="6773926"/>
                    <a:pt x="4049395" y="6773926"/>
                    <a:pt x="4041775" y="6773926"/>
                  </a:cubicBezTo>
                  <a:cubicBezTo>
                    <a:pt x="4026535" y="6773926"/>
                    <a:pt x="4011295" y="6758686"/>
                    <a:pt x="4011295" y="6743446"/>
                  </a:cubicBezTo>
                  <a:close/>
                  <a:moveTo>
                    <a:pt x="2760599" y="6766306"/>
                  </a:moveTo>
                  <a:cubicBezTo>
                    <a:pt x="2737739" y="6766306"/>
                    <a:pt x="2730119" y="6743446"/>
                    <a:pt x="2730119" y="6728206"/>
                  </a:cubicBezTo>
                  <a:cubicBezTo>
                    <a:pt x="2737739" y="6705346"/>
                    <a:pt x="2752979" y="6690106"/>
                    <a:pt x="2775839" y="6697726"/>
                  </a:cubicBezTo>
                  <a:cubicBezTo>
                    <a:pt x="2798699" y="6697726"/>
                    <a:pt x="2806319" y="6720586"/>
                    <a:pt x="2806319" y="6735826"/>
                  </a:cubicBezTo>
                  <a:cubicBezTo>
                    <a:pt x="2798699" y="6758686"/>
                    <a:pt x="2783459" y="6773926"/>
                    <a:pt x="2768219" y="6773926"/>
                  </a:cubicBezTo>
                  <a:cubicBezTo>
                    <a:pt x="2768219" y="6773926"/>
                    <a:pt x="2760599" y="6773926"/>
                    <a:pt x="2760599" y="6766306"/>
                  </a:cubicBezTo>
                  <a:close/>
                  <a:moveTo>
                    <a:pt x="4217162" y="6697599"/>
                  </a:moveTo>
                  <a:cubicBezTo>
                    <a:pt x="4209542" y="6682359"/>
                    <a:pt x="4224782" y="6659499"/>
                    <a:pt x="4247642" y="6651879"/>
                  </a:cubicBezTo>
                  <a:cubicBezTo>
                    <a:pt x="4262882" y="6644259"/>
                    <a:pt x="4285742" y="6659499"/>
                    <a:pt x="4293362" y="6682359"/>
                  </a:cubicBezTo>
                  <a:cubicBezTo>
                    <a:pt x="4293362" y="6697599"/>
                    <a:pt x="4285742" y="6720459"/>
                    <a:pt x="4262882" y="6728079"/>
                  </a:cubicBezTo>
                  <a:cubicBezTo>
                    <a:pt x="4262882" y="6728079"/>
                    <a:pt x="4255262" y="6728079"/>
                    <a:pt x="4255262" y="6728079"/>
                  </a:cubicBezTo>
                  <a:cubicBezTo>
                    <a:pt x="4240022" y="6728079"/>
                    <a:pt x="4224782" y="6712839"/>
                    <a:pt x="4217162" y="6697599"/>
                  </a:cubicBezTo>
                  <a:close/>
                  <a:moveTo>
                    <a:pt x="2547112" y="6720459"/>
                  </a:moveTo>
                  <a:cubicBezTo>
                    <a:pt x="2531872" y="6712839"/>
                    <a:pt x="2516632" y="6697599"/>
                    <a:pt x="2524252" y="6674739"/>
                  </a:cubicBezTo>
                  <a:cubicBezTo>
                    <a:pt x="2524252" y="6651879"/>
                    <a:pt x="2547112" y="6644259"/>
                    <a:pt x="2569972" y="6644259"/>
                  </a:cubicBezTo>
                  <a:cubicBezTo>
                    <a:pt x="2585212" y="6651879"/>
                    <a:pt x="2600452" y="6674739"/>
                    <a:pt x="2592832" y="6697726"/>
                  </a:cubicBezTo>
                  <a:cubicBezTo>
                    <a:pt x="2592832" y="6712966"/>
                    <a:pt x="2577592" y="6720586"/>
                    <a:pt x="2562352" y="6720586"/>
                  </a:cubicBezTo>
                  <a:cubicBezTo>
                    <a:pt x="2554732" y="6720586"/>
                    <a:pt x="2554732" y="6720586"/>
                    <a:pt x="2547112" y="6720586"/>
                  </a:cubicBezTo>
                  <a:close/>
                  <a:moveTo>
                    <a:pt x="4423029" y="6644259"/>
                  </a:moveTo>
                  <a:cubicBezTo>
                    <a:pt x="4415409" y="6621399"/>
                    <a:pt x="4430649" y="6598539"/>
                    <a:pt x="4445889" y="6590792"/>
                  </a:cubicBezTo>
                  <a:cubicBezTo>
                    <a:pt x="4468749" y="6590792"/>
                    <a:pt x="4491609" y="6598412"/>
                    <a:pt x="4499229" y="6621272"/>
                  </a:cubicBezTo>
                  <a:cubicBezTo>
                    <a:pt x="4499229" y="6636512"/>
                    <a:pt x="4491609" y="6659372"/>
                    <a:pt x="4468749" y="6666992"/>
                  </a:cubicBezTo>
                  <a:cubicBezTo>
                    <a:pt x="4468749" y="6666992"/>
                    <a:pt x="4461129" y="6666992"/>
                    <a:pt x="4461129" y="6666992"/>
                  </a:cubicBezTo>
                  <a:cubicBezTo>
                    <a:pt x="4445889" y="6666992"/>
                    <a:pt x="4430649" y="6659372"/>
                    <a:pt x="4423029" y="6644132"/>
                  </a:cubicBezTo>
                  <a:close/>
                  <a:moveTo>
                    <a:pt x="2341118" y="6659372"/>
                  </a:moveTo>
                  <a:cubicBezTo>
                    <a:pt x="2318258" y="6651752"/>
                    <a:pt x="2310638" y="6628892"/>
                    <a:pt x="2318258" y="6613652"/>
                  </a:cubicBezTo>
                  <a:cubicBezTo>
                    <a:pt x="2325878" y="6590792"/>
                    <a:pt x="2348738" y="6583172"/>
                    <a:pt x="2363978" y="6590792"/>
                  </a:cubicBezTo>
                  <a:cubicBezTo>
                    <a:pt x="2386838" y="6590792"/>
                    <a:pt x="2394458" y="6613652"/>
                    <a:pt x="2386838" y="6636512"/>
                  </a:cubicBezTo>
                  <a:cubicBezTo>
                    <a:pt x="2386838" y="6651752"/>
                    <a:pt x="2371598" y="6659372"/>
                    <a:pt x="2356358" y="6659372"/>
                  </a:cubicBezTo>
                  <a:cubicBezTo>
                    <a:pt x="2348738" y="6659372"/>
                    <a:pt x="2348738" y="6659372"/>
                    <a:pt x="2341118" y="6659372"/>
                  </a:cubicBezTo>
                  <a:close/>
                  <a:moveTo>
                    <a:pt x="4628896" y="6567805"/>
                  </a:moveTo>
                  <a:cubicBezTo>
                    <a:pt x="4621276" y="6552565"/>
                    <a:pt x="4628896" y="6529705"/>
                    <a:pt x="4644136" y="6522085"/>
                  </a:cubicBezTo>
                  <a:cubicBezTo>
                    <a:pt x="4666996" y="6514465"/>
                    <a:pt x="4689856" y="6522085"/>
                    <a:pt x="4697476" y="6544945"/>
                  </a:cubicBezTo>
                  <a:cubicBezTo>
                    <a:pt x="4705096" y="6560185"/>
                    <a:pt x="4697476" y="6583045"/>
                    <a:pt x="4674616" y="6590665"/>
                  </a:cubicBezTo>
                  <a:cubicBezTo>
                    <a:pt x="4674616" y="6590665"/>
                    <a:pt x="4666996" y="6598285"/>
                    <a:pt x="4659376" y="6598285"/>
                  </a:cubicBezTo>
                  <a:cubicBezTo>
                    <a:pt x="4644136" y="6598285"/>
                    <a:pt x="4628896" y="6583045"/>
                    <a:pt x="4628896" y="6567805"/>
                  </a:cubicBezTo>
                  <a:close/>
                  <a:moveTo>
                    <a:pt x="2135251" y="6583045"/>
                  </a:moveTo>
                  <a:cubicBezTo>
                    <a:pt x="2120011" y="6575425"/>
                    <a:pt x="2112391" y="6552565"/>
                    <a:pt x="2120011" y="6537325"/>
                  </a:cubicBezTo>
                  <a:cubicBezTo>
                    <a:pt x="2127631" y="6514465"/>
                    <a:pt x="2150491" y="6506845"/>
                    <a:pt x="2165731" y="6514465"/>
                  </a:cubicBezTo>
                  <a:cubicBezTo>
                    <a:pt x="2188591" y="6522085"/>
                    <a:pt x="2196211" y="6544945"/>
                    <a:pt x="2188591" y="6560185"/>
                  </a:cubicBezTo>
                  <a:cubicBezTo>
                    <a:pt x="2180971" y="6575425"/>
                    <a:pt x="2165731" y="6590665"/>
                    <a:pt x="2150491" y="6590665"/>
                  </a:cubicBezTo>
                  <a:cubicBezTo>
                    <a:pt x="2150491" y="6590665"/>
                    <a:pt x="2142871" y="6590665"/>
                    <a:pt x="2135251" y="6583045"/>
                  </a:cubicBezTo>
                  <a:close/>
                  <a:moveTo>
                    <a:pt x="4827143" y="6491478"/>
                  </a:moveTo>
                  <a:cubicBezTo>
                    <a:pt x="4811903" y="6468618"/>
                    <a:pt x="4819523" y="6445758"/>
                    <a:pt x="4842383" y="6438011"/>
                  </a:cubicBezTo>
                  <a:cubicBezTo>
                    <a:pt x="4857623" y="6430391"/>
                    <a:pt x="4880483" y="6438011"/>
                    <a:pt x="4895723" y="6453251"/>
                  </a:cubicBezTo>
                  <a:cubicBezTo>
                    <a:pt x="4903343" y="6476111"/>
                    <a:pt x="4895723" y="6498971"/>
                    <a:pt x="4872863" y="6506718"/>
                  </a:cubicBezTo>
                  <a:cubicBezTo>
                    <a:pt x="4872863" y="6506718"/>
                    <a:pt x="4865243" y="6506718"/>
                    <a:pt x="4857623" y="6506718"/>
                  </a:cubicBezTo>
                  <a:cubicBezTo>
                    <a:pt x="4842383" y="6506718"/>
                    <a:pt x="4827143" y="6499098"/>
                    <a:pt x="4827143" y="6491478"/>
                  </a:cubicBezTo>
                  <a:close/>
                  <a:moveTo>
                    <a:pt x="1936877" y="6499098"/>
                  </a:moveTo>
                  <a:cubicBezTo>
                    <a:pt x="1921637" y="6491478"/>
                    <a:pt x="1914017" y="6468618"/>
                    <a:pt x="1921637" y="6445631"/>
                  </a:cubicBezTo>
                  <a:cubicBezTo>
                    <a:pt x="1929257" y="6430391"/>
                    <a:pt x="1952117" y="6422771"/>
                    <a:pt x="1974977" y="6430391"/>
                  </a:cubicBezTo>
                  <a:cubicBezTo>
                    <a:pt x="1990217" y="6438011"/>
                    <a:pt x="1997837" y="6460871"/>
                    <a:pt x="1990217" y="6476111"/>
                  </a:cubicBezTo>
                  <a:cubicBezTo>
                    <a:pt x="1982597" y="6491351"/>
                    <a:pt x="1967357" y="6498971"/>
                    <a:pt x="1959737" y="6498971"/>
                  </a:cubicBezTo>
                  <a:cubicBezTo>
                    <a:pt x="1952117" y="6498971"/>
                    <a:pt x="1944497" y="6498971"/>
                    <a:pt x="1936877" y="6498971"/>
                  </a:cubicBezTo>
                  <a:close/>
                  <a:moveTo>
                    <a:pt x="5017770" y="6392164"/>
                  </a:moveTo>
                  <a:cubicBezTo>
                    <a:pt x="5002530" y="6376924"/>
                    <a:pt x="5010150" y="6354064"/>
                    <a:pt x="5033010" y="6338697"/>
                  </a:cubicBezTo>
                  <a:cubicBezTo>
                    <a:pt x="5048250" y="6331077"/>
                    <a:pt x="5071110" y="6338697"/>
                    <a:pt x="5078730" y="6353937"/>
                  </a:cubicBezTo>
                  <a:cubicBezTo>
                    <a:pt x="5093970" y="6376797"/>
                    <a:pt x="5086350" y="6399657"/>
                    <a:pt x="5063490" y="6407404"/>
                  </a:cubicBezTo>
                  <a:cubicBezTo>
                    <a:pt x="5063490" y="6407404"/>
                    <a:pt x="5055870" y="6415024"/>
                    <a:pt x="5048250" y="6415024"/>
                  </a:cubicBezTo>
                  <a:cubicBezTo>
                    <a:pt x="5033010" y="6415024"/>
                    <a:pt x="5025390" y="6407404"/>
                    <a:pt x="5017770" y="6392164"/>
                  </a:cubicBezTo>
                  <a:close/>
                  <a:moveTo>
                    <a:pt x="1746250" y="6399784"/>
                  </a:moveTo>
                  <a:cubicBezTo>
                    <a:pt x="1731010" y="6384544"/>
                    <a:pt x="1723390" y="6361684"/>
                    <a:pt x="1731010" y="6346317"/>
                  </a:cubicBezTo>
                  <a:cubicBezTo>
                    <a:pt x="1746250" y="6323457"/>
                    <a:pt x="1769110" y="6323457"/>
                    <a:pt x="1784350" y="6331077"/>
                  </a:cubicBezTo>
                  <a:cubicBezTo>
                    <a:pt x="1807210" y="6338697"/>
                    <a:pt x="1807210" y="6361557"/>
                    <a:pt x="1799590" y="6384544"/>
                  </a:cubicBezTo>
                  <a:cubicBezTo>
                    <a:pt x="1791970" y="6392164"/>
                    <a:pt x="1776730" y="6399784"/>
                    <a:pt x="1769110" y="6399784"/>
                  </a:cubicBezTo>
                  <a:cubicBezTo>
                    <a:pt x="1761490" y="6399784"/>
                    <a:pt x="1753870" y="6399784"/>
                    <a:pt x="1746250" y="6399784"/>
                  </a:cubicBezTo>
                  <a:close/>
                  <a:moveTo>
                    <a:pt x="5200777" y="6285357"/>
                  </a:moveTo>
                  <a:cubicBezTo>
                    <a:pt x="5185537" y="6270117"/>
                    <a:pt x="5193157" y="6247257"/>
                    <a:pt x="5208397" y="6231890"/>
                  </a:cubicBezTo>
                  <a:cubicBezTo>
                    <a:pt x="5231257" y="6224270"/>
                    <a:pt x="5254117" y="6224270"/>
                    <a:pt x="5261737" y="6247130"/>
                  </a:cubicBezTo>
                  <a:cubicBezTo>
                    <a:pt x="5276977" y="6262370"/>
                    <a:pt x="5269357" y="6285230"/>
                    <a:pt x="5254117" y="6292850"/>
                  </a:cubicBezTo>
                  <a:cubicBezTo>
                    <a:pt x="5246497" y="6300470"/>
                    <a:pt x="5238877" y="6300470"/>
                    <a:pt x="5231257" y="6300470"/>
                  </a:cubicBezTo>
                  <a:cubicBezTo>
                    <a:pt x="5223637" y="6300470"/>
                    <a:pt x="5208397" y="6292850"/>
                    <a:pt x="5200777" y="6285230"/>
                  </a:cubicBezTo>
                  <a:close/>
                  <a:moveTo>
                    <a:pt x="1563243" y="6285230"/>
                  </a:moveTo>
                  <a:cubicBezTo>
                    <a:pt x="1548003" y="6269990"/>
                    <a:pt x="1540383" y="6247130"/>
                    <a:pt x="1548003" y="6231763"/>
                  </a:cubicBezTo>
                  <a:cubicBezTo>
                    <a:pt x="1563243" y="6216523"/>
                    <a:pt x="1586103" y="6208903"/>
                    <a:pt x="1601343" y="6224143"/>
                  </a:cubicBezTo>
                  <a:cubicBezTo>
                    <a:pt x="1624203" y="6231763"/>
                    <a:pt x="1624203" y="6254623"/>
                    <a:pt x="1616583" y="6277610"/>
                  </a:cubicBezTo>
                  <a:cubicBezTo>
                    <a:pt x="1608963" y="6285230"/>
                    <a:pt x="1593723" y="6292850"/>
                    <a:pt x="1586103" y="6292850"/>
                  </a:cubicBezTo>
                  <a:cubicBezTo>
                    <a:pt x="1578483" y="6292850"/>
                    <a:pt x="1570863" y="6292850"/>
                    <a:pt x="1563243" y="6285230"/>
                  </a:cubicBezTo>
                  <a:close/>
                  <a:moveTo>
                    <a:pt x="5376164" y="6163183"/>
                  </a:moveTo>
                  <a:cubicBezTo>
                    <a:pt x="5368544" y="6147943"/>
                    <a:pt x="5368544" y="6125083"/>
                    <a:pt x="5383784" y="6109716"/>
                  </a:cubicBezTo>
                  <a:cubicBezTo>
                    <a:pt x="5406644" y="6102096"/>
                    <a:pt x="5429504" y="6102096"/>
                    <a:pt x="5437124" y="6117336"/>
                  </a:cubicBezTo>
                  <a:cubicBezTo>
                    <a:pt x="5452364" y="6140196"/>
                    <a:pt x="5452364" y="6163056"/>
                    <a:pt x="5429504" y="6170803"/>
                  </a:cubicBezTo>
                  <a:cubicBezTo>
                    <a:pt x="5421884" y="6178423"/>
                    <a:pt x="5414264" y="6178423"/>
                    <a:pt x="5406644" y="6178423"/>
                  </a:cubicBezTo>
                  <a:cubicBezTo>
                    <a:pt x="5399024" y="6178423"/>
                    <a:pt x="5383784" y="6178423"/>
                    <a:pt x="5376164" y="6163183"/>
                  </a:cubicBezTo>
                  <a:close/>
                  <a:moveTo>
                    <a:pt x="1387856" y="6163183"/>
                  </a:moveTo>
                  <a:cubicBezTo>
                    <a:pt x="1364996" y="6147943"/>
                    <a:pt x="1364996" y="6125083"/>
                    <a:pt x="1380236" y="6109716"/>
                  </a:cubicBezTo>
                  <a:cubicBezTo>
                    <a:pt x="1387856" y="6094476"/>
                    <a:pt x="1410716" y="6086856"/>
                    <a:pt x="1425956" y="6102096"/>
                  </a:cubicBezTo>
                  <a:cubicBezTo>
                    <a:pt x="1448816" y="6109716"/>
                    <a:pt x="1448816" y="6140196"/>
                    <a:pt x="1441196" y="6155563"/>
                  </a:cubicBezTo>
                  <a:cubicBezTo>
                    <a:pt x="1433576" y="6163183"/>
                    <a:pt x="1418336" y="6170803"/>
                    <a:pt x="1410716" y="6170803"/>
                  </a:cubicBezTo>
                  <a:cubicBezTo>
                    <a:pt x="1395476" y="6170803"/>
                    <a:pt x="1387856" y="6163183"/>
                    <a:pt x="1387856" y="6163183"/>
                  </a:cubicBezTo>
                  <a:close/>
                  <a:moveTo>
                    <a:pt x="5551551" y="6033516"/>
                  </a:moveTo>
                  <a:cubicBezTo>
                    <a:pt x="5536311" y="6018276"/>
                    <a:pt x="5536311" y="5995416"/>
                    <a:pt x="5551551" y="5980049"/>
                  </a:cubicBezTo>
                  <a:cubicBezTo>
                    <a:pt x="5566791" y="5964809"/>
                    <a:pt x="5597271" y="5972429"/>
                    <a:pt x="5604891" y="5987669"/>
                  </a:cubicBezTo>
                  <a:cubicBezTo>
                    <a:pt x="5620131" y="6002909"/>
                    <a:pt x="5620131" y="6025769"/>
                    <a:pt x="5604891" y="6041136"/>
                  </a:cubicBezTo>
                  <a:cubicBezTo>
                    <a:pt x="5597271" y="6048756"/>
                    <a:pt x="5589651" y="6048756"/>
                    <a:pt x="5574411" y="6048756"/>
                  </a:cubicBezTo>
                  <a:cubicBezTo>
                    <a:pt x="5566791" y="6048756"/>
                    <a:pt x="5559171" y="6041136"/>
                    <a:pt x="5551551" y="6033516"/>
                  </a:cubicBezTo>
                  <a:close/>
                  <a:moveTo>
                    <a:pt x="1212469" y="6025896"/>
                  </a:moveTo>
                  <a:cubicBezTo>
                    <a:pt x="1197229" y="6010656"/>
                    <a:pt x="1197229" y="5987796"/>
                    <a:pt x="1212469" y="5972429"/>
                  </a:cubicBezTo>
                  <a:cubicBezTo>
                    <a:pt x="1220089" y="5957189"/>
                    <a:pt x="1250569" y="5957189"/>
                    <a:pt x="1265809" y="5972429"/>
                  </a:cubicBezTo>
                  <a:cubicBezTo>
                    <a:pt x="1281049" y="5980049"/>
                    <a:pt x="1281049" y="6002909"/>
                    <a:pt x="1265809" y="6025896"/>
                  </a:cubicBezTo>
                  <a:cubicBezTo>
                    <a:pt x="1258189" y="6033516"/>
                    <a:pt x="1250569" y="6033516"/>
                    <a:pt x="1235329" y="6033516"/>
                  </a:cubicBezTo>
                  <a:cubicBezTo>
                    <a:pt x="1227709" y="6033516"/>
                    <a:pt x="1220089" y="6033516"/>
                    <a:pt x="1212469" y="6025896"/>
                  </a:cubicBezTo>
                  <a:close/>
                  <a:moveTo>
                    <a:pt x="5711698" y="5896229"/>
                  </a:moveTo>
                  <a:cubicBezTo>
                    <a:pt x="5696458" y="5880989"/>
                    <a:pt x="5696458" y="5858129"/>
                    <a:pt x="5711698" y="5842762"/>
                  </a:cubicBezTo>
                  <a:cubicBezTo>
                    <a:pt x="5726938" y="5827522"/>
                    <a:pt x="5749798" y="5827522"/>
                    <a:pt x="5765038" y="5842762"/>
                  </a:cubicBezTo>
                  <a:cubicBezTo>
                    <a:pt x="5780278" y="5858002"/>
                    <a:pt x="5780278" y="5880862"/>
                    <a:pt x="5765038" y="5896229"/>
                  </a:cubicBezTo>
                  <a:cubicBezTo>
                    <a:pt x="5757418" y="5903849"/>
                    <a:pt x="5749798" y="5903849"/>
                    <a:pt x="5734558" y="5903849"/>
                  </a:cubicBezTo>
                  <a:cubicBezTo>
                    <a:pt x="5726938" y="5903849"/>
                    <a:pt x="5719318" y="5903849"/>
                    <a:pt x="5711698" y="5896229"/>
                  </a:cubicBezTo>
                  <a:close/>
                  <a:moveTo>
                    <a:pt x="1052322" y="5880989"/>
                  </a:moveTo>
                  <a:cubicBezTo>
                    <a:pt x="1037082" y="5865749"/>
                    <a:pt x="1037082" y="5842889"/>
                    <a:pt x="1052322" y="5827522"/>
                  </a:cubicBezTo>
                  <a:cubicBezTo>
                    <a:pt x="1067562" y="5812282"/>
                    <a:pt x="1090422" y="5812282"/>
                    <a:pt x="1105662" y="5827522"/>
                  </a:cubicBezTo>
                  <a:cubicBezTo>
                    <a:pt x="1120902" y="5842762"/>
                    <a:pt x="1120902" y="5865622"/>
                    <a:pt x="1105662" y="5880989"/>
                  </a:cubicBezTo>
                  <a:cubicBezTo>
                    <a:pt x="1098042" y="5888609"/>
                    <a:pt x="1090422" y="5896229"/>
                    <a:pt x="1082802" y="5896229"/>
                  </a:cubicBezTo>
                  <a:cubicBezTo>
                    <a:pt x="1067562" y="5896229"/>
                    <a:pt x="1059942" y="5888609"/>
                    <a:pt x="1052322" y="5880989"/>
                  </a:cubicBezTo>
                  <a:close/>
                  <a:moveTo>
                    <a:pt x="5864225" y="5743702"/>
                  </a:moveTo>
                  <a:cubicBezTo>
                    <a:pt x="5848985" y="5728462"/>
                    <a:pt x="5848985" y="5705602"/>
                    <a:pt x="5864225" y="5690235"/>
                  </a:cubicBezTo>
                  <a:cubicBezTo>
                    <a:pt x="5871845" y="5674995"/>
                    <a:pt x="5902325" y="5674995"/>
                    <a:pt x="5917565" y="5690235"/>
                  </a:cubicBezTo>
                  <a:cubicBezTo>
                    <a:pt x="5932805" y="5705475"/>
                    <a:pt x="5932805" y="5728335"/>
                    <a:pt x="5917565" y="5743702"/>
                  </a:cubicBezTo>
                  <a:cubicBezTo>
                    <a:pt x="5909945" y="5751322"/>
                    <a:pt x="5902325" y="5751322"/>
                    <a:pt x="5887085" y="5751322"/>
                  </a:cubicBezTo>
                  <a:cubicBezTo>
                    <a:pt x="5879465" y="5751322"/>
                    <a:pt x="5871845" y="5751322"/>
                    <a:pt x="5864225" y="5743702"/>
                  </a:cubicBezTo>
                  <a:close/>
                  <a:moveTo>
                    <a:pt x="899795" y="5728462"/>
                  </a:moveTo>
                  <a:cubicBezTo>
                    <a:pt x="884555" y="5713222"/>
                    <a:pt x="892175" y="5690362"/>
                    <a:pt x="907415" y="5674995"/>
                  </a:cubicBezTo>
                  <a:cubicBezTo>
                    <a:pt x="922655" y="5659755"/>
                    <a:pt x="945515" y="5659755"/>
                    <a:pt x="960755" y="5674995"/>
                  </a:cubicBezTo>
                  <a:cubicBezTo>
                    <a:pt x="975995" y="5690235"/>
                    <a:pt x="968375" y="5713095"/>
                    <a:pt x="953135" y="5728462"/>
                  </a:cubicBezTo>
                  <a:cubicBezTo>
                    <a:pt x="945515" y="5736082"/>
                    <a:pt x="937895" y="5736082"/>
                    <a:pt x="930275" y="5736082"/>
                  </a:cubicBezTo>
                  <a:cubicBezTo>
                    <a:pt x="922655" y="5736082"/>
                    <a:pt x="907415" y="5736082"/>
                    <a:pt x="899795" y="5728462"/>
                  </a:cubicBezTo>
                  <a:close/>
                  <a:moveTo>
                    <a:pt x="6009132" y="5583555"/>
                  </a:moveTo>
                  <a:cubicBezTo>
                    <a:pt x="5986272" y="5568315"/>
                    <a:pt x="5986272" y="5545455"/>
                    <a:pt x="6001512" y="5530088"/>
                  </a:cubicBezTo>
                  <a:cubicBezTo>
                    <a:pt x="6016752" y="5514848"/>
                    <a:pt x="6039612" y="5514848"/>
                    <a:pt x="6054852" y="5522468"/>
                  </a:cubicBezTo>
                  <a:cubicBezTo>
                    <a:pt x="6070092" y="5537708"/>
                    <a:pt x="6070092" y="5560568"/>
                    <a:pt x="6062472" y="5575935"/>
                  </a:cubicBezTo>
                  <a:cubicBezTo>
                    <a:pt x="6054852" y="5591175"/>
                    <a:pt x="6039612" y="5591175"/>
                    <a:pt x="6031992" y="5591175"/>
                  </a:cubicBezTo>
                  <a:cubicBezTo>
                    <a:pt x="6024372" y="5591175"/>
                    <a:pt x="6009132" y="5591175"/>
                    <a:pt x="6009132" y="5583555"/>
                  </a:cubicBezTo>
                  <a:close/>
                  <a:moveTo>
                    <a:pt x="762508" y="5560695"/>
                  </a:moveTo>
                  <a:cubicBezTo>
                    <a:pt x="747268" y="5545455"/>
                    <a:pt x="747268" y="5522595"/>
                    <a:pt x="762508" y="5507228"/>
                  </a:cubicBezTo>
                  <a:cubicBezTo>
                    <a:pt x="785368" y="5499608"/>
                    <a:pt x="808228" y="5499608"/>
                    <a:pt x="823468" y="5514848"/>
                  </a:cubicBezTo>
                  <a:cubicBezTo>
                    <a:pt x="831088" y="5530088"/>
                    <a:pt x="831088" y="5552948"/>
                    <a:pt x="815848" y="5568315"/>
                  </a:cubicBezTo>
                  <a:cubicBezTo>
                    <a:pt x="808228" y="5575935"/>
                    <a:pt x="800608" y="5575935"/>
                    <a:pt x="792988" y="5575935"/>
                  </a:cubicBezTo>
                  <a:cubicBezTo>
                    <a:pt x="777748" y="5575935"/>
                    <a:pt x="770128" y="5575935"/>
                    <a:pt x="762508" y="5560695"/>
                  </a:cubicBezTo>
                  <a:close/>
                  <a:moveTo>
                    <a:pt x="6138799" y="5415788"/>
                  </a:moveTo>
                  <a:cubicBezTo>
                    <a:pt x="6123559" y="5400548"/>
                    <a:pt x="6115939" y="5377688"/>
                    <a:pt x="6131179" y="5362321"/>
                  </a:cubicBezTo>
                  <a:cubicBezTo>
                    <a:pt x="6138799" y="5347081"/>
                    <a:pt x="6161659" y="5339461"/>
                    <a:pt x="6184519" y="5354701"/>
                  </a:cubicBezTo>
                  <a:cubicBezTo>
                    <a:pt x="6199759" y="5369941"/>
                    <a:pt x="6199759" y="5392801"/>
                    <a:pt x="6192139" y="5408168"/>
                  </a:cubicBezTo>
                  <a:cubicBezTo>
                    <a:pt x="6184519" y="5415788"/>
                    <a:pt x="6169279" y="5423408"/>
                    <a:pt x="6161659" y="5423408"/>
                  </a:cubicBezTo>
                  <a:cubicBezTo>
                    <a:pt x="6154039" y="5423408"/>
                    <a:pt x="6146419" y="5423408"/>
                    <a:pt x="6138799" y="5415788"/>
                  </a:cubicBezTo>
                  <a:close/>
                  <a:moveTo>
                    <a:pt x="632841" y="5392928"/>
                  </a:moveTo>
                  <a:cubicBezTo>
                    <a:pt x="617601" y="5370068"/>
                    <a:pt x="625221" y="5347208"/>
                    <a:pt x="640461" y="5339461"/>
                  </a:cubicBezTo>
                  <a:cubicBezTo>
                    <a:pt x="655701" y="5324221"/>
                    <a:pt x="678561" y="5331841"/>
                    <a:pt x="693801" y="5347081"/>
                  </a:cubicBezTo>
                  <a:cubicBezTo>
                    <a:pt x="701421" y="5362321"/>
                    <a:pt x="701421" y="5385181"/>
                    <a:pt x="686181" y="5400548"/>
                  </a:cubicBezTo>
                  <a:cubicBezTo>
                    <a:pt x="678561" y="5408168"/>
                    <a:pt x="670941" y="5408168"/>
                    <a:pt x="663321" y="5408168"/>
                  </a:cubicBezTo>
                  <a:cubicBezTo>
                    <a:pt x="648081" y="5408168"/>
                    <a:pt x="640461" y="5400548"/>
                    <a:pt x="632841" y="5392928"/>
                  </a:cubicBezTo>
                  <a:close/>
                  <a:moveTo>
                    <a:pt x="6260719" y="5240401"/>
                  </a:moveTo>
                  <a:cubicBezTo>
                    <a:pt x="6237859" y="5225161"/>
                    <a:pt x="6237859" y="5202301"/>
                    <a:pt x="6245479" y="5186934"/>
                  </a:cubicBezTo>
                  <a:cubicBezTo>
                    <a:pt x="6260719" y="5171694"/>
                    <a:pt x="6283579" y="5164074"/>
                    <a:pt x="6298819" y="5171694"/>
                  </a:cubicBezTo>
                  <a:cubicBezTo>
                    <a:pt x="6314059" y="5186934"/>
                    <a:pt x="6321679" y="5209794"/>
                    <a:pt x="6314059" y="5225161"/>
                  </a:cubicBezTo>
                  <a:cubicBezTo>
                    <a:pt x="6306439" y="5240401"/>
                    <a:pt x="6291199" y="5248021"/>
                    <a:pt x="6275959" y="5248021"/>
                  </a:cubicBezTo>
                  <a:cubicBezTo>
                    <a:pt x="6275959" y="5248021"/>
                    <a:pt x="6268339" y="5240401"/>
                    <a:pt x="6260719" y="5240401"/>
                  </a:cubicBezTo>
                  <a:close/>
                  <a:moveTo>
                    <a:pt x="510794" y="5209921"/>
                  </a:moveTo>
                  <a:cubicBezTo>
                    <a:pt x="495554" y="5194681"/>
                    <a:pt x="503174" y="5171821"/>
                    <a:pt x="526034" y="5156454"/>
                  </a:cubicBezTo>
                  <a:cubicBezTo>
                    <a:pt x="541274" y="5148834"/>
                    <a:pt x="564134" y="5148834"/>
                    <a:pt x="571754" y="5171694"/>
                  </a:cubicBezTo>
                  <a:cubicBezTo>
                    <a:pt x="586994" y="5186934"/>
                    <a:pt x="579374" y="5209794"/>
                    <a:pt x="564134" y="5225161"/>
                  </a:cubicBezTo>
                  <a:cubicBezTo>
                    <a:pt x="556514" y="5225161"/>
                    <a:pt x="548894" y="5225161"/>
                    <a:pt x="541274" y="5225161"/>
                  </a:cubicBezTo>
                  <a:cubicBezTo>
                    <a:pt x="526034" y="5225161"/>
                    <a:pt x="518414" y="5225161"/>
                    <a:pt x="510794" y="5209921"/>
                  </a:cubicBezTo>
                  <a:close/>
                  <a:moveTo>
                    <a:pt x="6367526" y="5057394"/>
                  </a:moveTo>
                  <a:cubicBezTo>
                    <a:pt x="6352286" y="5042154"/>
                    <a:pt x="6344666" y="5019294"/>
                    <a:pt x="6352286" y="5003927"/>
                  </a:cubicBezTo>
                  <a:cubicBezTo>
                    <a:pt x="6367526" y="4988687"/>
                    <a:pt x="6390386" y="4981067"/>
                    <a:pt x="6405626" y="4988687"/>
                  </a:cubicBezTo>
                  <a:cubicBezTo>
                    <a:pt x="6420866" y="4996307"/>
                    <a:pt x="6428486" y="5019167"/>
                    <a:pt x="6420866" y="5042154"/>
                  </a:cubicBezTo>
                  <a:cubicBezTo>
                    <a:pt x="6413246" y="5049774"/>
                    <a:pt x="6398006" y="5057394"/>
                    <a:pt x="6390386" y="5057394"/>
                  </a:cubicBezTo>
                  <a:cubicBezTo>
                    <a:pt x="6382766" y="5057394"/>
                    <a:pt x="6375146" y="5057394"/>
                    <a:pt x="6367526" y="5057394"/>
                  </a:cubicBezTo>
                  <a:close/>
                  <a:moveTo>
                    <a:pt x="404114" y="5019294"/>
                  </a:moveTo>
                  <a:cubicBezTo>
                    <a:pt x="388874" y="5004054"/>
                    <a:pt x="396494" y="4981194"/>
                    <a:pt x="419354" y="4973574"/>
                  </a:cubicBezTo>
                  <a:cubicBezTo>
                    <a:pt x="434594" y="4958334"/>
                    <a:pt x="457454" y="4965954"/>
                    <a:pt x="472694" y="4988814"/>
                  </a:cubicBezTo>
                  <a:cubicBezTo>
                    <a:pt x="480314" y="5004054"/>
                    <a:pt x="472694" y="5026914"/>
                    <a:pt x="449834" y="5034534"/>
                  </a:cubicBezTo>
                  <a:cubicBezTo>
                    <a:pt x="449834" y="5042154"/>
                    <a:pt x="442214" y="5042154"/>
                    <a:pt x="434594" y="5042154"/>
                  </a:cubicBezTo>
                  <a:cubicBezTo>
                    <a:pt x="419354" y="5042154"/>
                    <a:pt x="411734" y="5034534"/>
                    <a:pt x="404114" y="5019294"/>
                  </a:cubicBezTo>
                  <a:close/>
                  <a:moveTo>
                    <a:pt x="6466713" y="4866767"/>
                  </a:moveTo>
                  <a:cubicBezTo>
                    <a:pt x="6451473" y="4859147"/>
                    <a:pt x="6436233" y="4836287"/>
                    <a:pt x="6451473" y="4813300"/>
                  </a:cubicBezTo>
                  <a:cubicBezTo>
                    <a:pt x="6459093" y="4798060"/>
                    <a:pt x="6481953" y="4790440"/>
                    <a:pt x="6497193" y="4798060"/>
                  </a:cubicBezTo>
                  <a:cubicBezTo>
                    <a:pt x="6520053" y="4805680"/>
                    <a:pt x="6527673" y="4828540"/>
                    <a:pt x="6520053" y="4843780"/>
                  </a:cubicBezTo>
                  <a:cubicBezTo>
                    <a:pt x="6512433" y="4859020"/>
                    <a:pt x="6497193" y="4866640"/>
                    <a:pt x="6481953" y="4866640"/>
                  </a:cubicBezTo>
                  <a:cubicBezTo>
                    <a:pt x="6474333" y="4866640"/>
                    <a:pt x="6474333" y="4866640"/>
                    <a:pt x="6466713" y="4866640"/>
                  </a:cubicBezTo>
                  <a:close/>
                  <a:moveTo>
                    <a:pt x="305054" y="4828540"/>
                  </a:moveTo>
                  <a:cubicBezTo>
                    <a:pt x="297434" y="4805680"/>
                    <a:pt x="305054" y="4782820"/>
                    <a:pt x="327914" y="4775073"/>
                  </a:cubicBezTo>
                  <a:cubicBezTo>
                    <a:pt x="343154" y="4767453"/>
                    <a:pt x="366014" y="4775073"/>
                    <a:pt x="373634" y="4797933"/>
                  </a:cubicBezTo>
                  <a:cubicBezTo>
                    <a:pt x="381254" y="4813173"/>
                    <a:pt x="373634" y="4836033"/>
                    <a:pt x="358394" y="4843653"/>
                  </a:cubicBezTo>
                  <a:cubicBezTo>
                    <a:pt x="350774" y="4851273"/>
                    <a:pt x="343154" y="4851273"/>
                    <a:pt x="343154" y="4851273"/>
                  </a:cubicBezTo>
                  <a:cubicBezTo>
                    <a:pt x="327914" y="4851273"/>
                    <a:pt x="312674" y="4843653"/>
                    <a:pt x="305054" y="4828413"/>
                  </a:cubicBezTo>
                  <a:close/>
                  <a:moveTo>
                    <a:pt x="6550660" y="4668520"/>
                  </a:moveTo>
                  <a:cubicBezTo>
                    <a:pt x="6535420" y="4660900"/>
                    <a:pt x="6520180" y="4638040"/>
                    <a:pt x="6527800" y="4622800"/>
                  </a:cubicBezTo>
                  <a:cubicBezTo>
                    <a:pt x="6535420" y="4599940"/>
                    <a:pt x="6558280" y="4592320"/>
                    <a:pt x="6581140" y="4599940"/>
                  </a:cubicBezTo>
                  <a:cubicBezTo>
                    <a:pt x="6604000" y="4607560"/>
                    <a:pt x="6611620" y="4630420"/>
                    <a:pt x="6604000" y="4645660"/>
                  </a:cubicBezTo>
                  <a:cubicBezTo>
                    <a:pt x="6596380" y="4660900"/>
                    <a:pt x="6581140" y="4668520"/>
                    <a:pt x="6565900" y="4668520"/>
                  </a:cubicBezTo>
                  <a:cubicBezTo>
                    <a:pt x="6565900" y="4668520"/>
                    <a:pt x="6558280" y="4668520"/>
                    <a:pt x="6550660" y="4668520"/>
                  </a:cubicBezTo>
                  <a:close/>
                  <a:moveTo>
                    <a:pt x="221107" y="4630420"/>
                  </a:moveTo>
                  <a:cubicBezTo>
                    <a:pt x="213487" y="4607560"/>
                    <a:pt x="228727" y="4584700"/>
                    <a:pt x="243967" y="4576953"/>
                  </a:cubicBezTo>
                  <a:cubicBezTo>
                    <a:pt x="266827" y="4569333"/>
                    <a:pt x="289687" y="4584573"/>
                    <a:pt x="297307" y="4599813"/>
                  </a:cubicBezTo>
                  <a:cubicBezTo>
                    <a:pt x="304927" y="4622673"/>
                    <a:pt x="289687" y="4645533"/>
                    <a:pt x="274447" y="4653280"/>
                  </a:cubicBezTo>
                  <a:cubicBezTo>
                    <a:pt x="266827" y="4653280"/>
                    <a:pt x="266827" y="4653280"/>
                    <a:pt x="259207" y="4653280"/>
                  </a:cubicBezTo>
                  <a:cubicBezTo>
                    <a:pt x="243967" y="4653280"/>
                    <a:pt x="228727" y="4645660"/>
                    <a:pt x="221107" y="4630420"/>
                  </a:cubicBezTo>
                  <a:close/>
                  <a:moveTo>
                    <a:pt x="6626860" y="4470146"/>
                  </a:moveTo>
                  <a:cubicBezTo>
                    <a:pt x="6604000" y="4462526"/>
                    <a:pt x="6596380" y="4439666"/>
                    <a:pt x="6604000" y="4416679"/>
                  </a:cubicBezTo>
                  <a:cubicBezTo>
                    <a:pt x="6604000" y="4401439"/>
                    <a:pt x="6626860" y="4386199"/>
                    <a:pt x="6649720" y="4393819"/>
                  </a:cubicBezTo>
                  <a:cubicBezTo>
                    <a:pt x="6672580" y="4401439"/>
                    <a:pt x="6680200" y="4424299"/>
                    <a:pt x="6672580" y="4439539"/>
                  </a:cubicBezTo>
                  <a:cubicBezTo>
                    <a:pt x="6672580" y="4454779"/>
                    <a:pt x="6657340" y="4470019"/>
                    <a:pt x="6634480" y="4470019"/>
                  </a:cubicBezTo>
                  <a:cubicBezTo>
                    <a:pt x="6634480" y="4470019"/>
                    <a:pt x="6626860" y="4470019"/>
                    <a:pt x="6626860" y="4470019"/>
                  </a:cubicBezTo>
                  <a:close/>
                  <a:moveTo>
                    <a:pt x="152527" y="4424299"/>
                  </a:moveTo>
                  <a:cubicBezTo>
                    <a:pt x="144907" y="4401439"/>
                    <a:pt x="160147" y="4378579"/>
                    <a:pt x="175387" y="4378579"/>
                  </a:cubicBezTo>
                  <a:cubicBezTo>
                    <a:pt x="198247" y="4370959"/>
                    <a:pt x="221107" y="4378579"/>
                    <a:pt x="228727" y="4401439"/>
                  </a:cubicBezTo>
                  <a:cubicBezTo>
                    <a:pt x="228727" y="4424299"/>
                    <a:pt x="221107" y="4439539"/>
                    <a:pt x="198247" y="4447159"/>
                  </a:cubicBezTo>
                  <a:cubicBezTo>
                    <a:pt x="198247" y="4447159"/>
                    <a:pt x="190627" y="4447159"/>
                    <a:pt x="190627" y="4447159"/>
                  </a:cubicBezTo>
                  <a:cubicBezTo>
                    <a:pt x="175387" y="4447159"/>
                    <a:pt x="160147" y="4439539"/>
                    <a:pt x="152527" y="4424299"/>
                  </a:cubicBezTo>
                  <a:close/>
                  <a:moveTo>
                    <a:pt x="6687947" y="4264025"/>
                  </a:moveTo>
                  <a:cubicBezTo>
                    <a:pt x="6665086" y="4256405"/>
                    <a:pt x="6649847" y="4233545"/>
                    <a:pt x="6657467" y="4218305"/>
                  </a:cubicBezTo>
                  <a:cubicBezTo>
                    <a:pt x="6665086" y="4195445"/>
                    <a:pt x="6680326" y="4180205"/>
                    <a:pt x="6703186" y="4187825"/>
                  </a:cubicBezTo>
                  <a:cubicBezTo>
                    <a:pt x="6726047" y="4195445"/>
                    <a:pt x="6733667" y="4210685"/>
                    <a:pt x="6733667" y="4233545"/>
                  </a:cubicBezTo>
                  <a:cubicBezTo>
                    <a:pt x="6726047" y="4248785"/>
                    <a:pt x="6710807" y="4264025"/>
                    <a:pt x="6695567" y="4264025"/>
                  </a:cubicBezTo>
                  <a:cubicBezTo>
                    <a:pt x="6695567" y="4264025"/>
                    <a:pt x="6687947" y="4264025"/>
                    <a:pt x="6687947" y="4264025"/>
                  </a:cubicBezTo>
                  <a:close/>
                  <a:moveTo>
                    <a:pt x="99187" y="4210812"/>
                  </a:moveTo>
                  <a:cubicBezTo>
                    <a:pt x="91567" y="4195572"/>
                    <a:pt x="106807" y="4172712"/>
                    <a:pt x="122047" y="4165092"/>
                  </a:cubicBezTo>
                  <a:cubicBezTo>
                    <a:pt x="144907" y="4165092"/>
                    <a:pt x="167767" y="4172712"/>
                    <a:pt x="167767" y="4195572"/>
                  </a:cubicBezTo>
                  <a:cubicBezTo>
                    <a:pt x="175387" y="4218432"/>
                    <a:pt x="160147" y="4241292"/>
                    <a:pt x="144907" y="4241292"/>
                  </a:cubicBezTo>
                  <a:cubicBezTo>
                    <a:pt x="137287" y="4241292"/>
                    <a:pt x="137287" y="4241292"/>
                    <a:pt x="129667" y="4241292"/>
                  </a:cubicBezTo>
                  <a:cubicBezTo>
                    <a:pt x="114427" y="4241292"/>
                    <a:pt x="99187" y="4233672"/>
                    <a:pt x="99187" y="4210812"/>
                  </a:cubicBezTo>
                  <a:close/>
                  <a:moveTo>
                    <a:pt x="6733667" y="4050538"/>
                  </a:moveTo>
                  <a:cubicBezTo>
                    <a:pt x="6710807" y="4050538"/>
                    <a:pt x="6695567" y="4027678"/>
                    <a:pt x="6703187" y="4004818"/>
                  </a:cubicBezTo>
                  <a:cubicBezTo>
                    <a:pt x="6703187" y="3989578"/>
                    <a:pt x="6726048" y="3974338"/>
                    <a:pt x="6748907" y="3974338"/>
                  </a:cubicBezTo>
                  <a:cubicBezTo>
                    <a:pt x="6764148" y="3981958"/>
                    <a:pt x="6779387" y="3997198"/>
                    <a:pt x="6779387" y="4020058"/>
                  </a:cubicBezTo>
                  <a:cubicBezTo>
                    <a:pt x="6771767" y="4042918"/>
                    <a:pt x="6756527" y="4050538"/>
                    <a:pt x="6741287" y="4050538"/>
                  </a:cubicBezTo>
                  <a:cubicBezTo>
                    <a:pt x="6741287" y="4050538"/>
                    <a:pt x="6733667" y="4050538"/>
                    <a:pt x="6733667" y="4050538"/>
                  </a:cubicBezTo>
                  <a:close/>
                  <a:moveTo>
                    <a:pt x="53340" y="4004818"/>
                  </a:moveTo>
                  <a:cubicBezTo>
                    <a:pt x="45720" y="3981958"/>
                    <a:pt x="60960" y="3959098"/>
                    <a:pt x="83820" y="3959098"/>
                  </a:cubicBezTo>
                  <a:cubicBezTo>
                    <a:pt x="106680" y="3951478"/>
                    <a:pt x="121920" y="3966718"/>
                    <a:pt x="129540" y="3989578"/>
                  </a:cubicBezTo>
                  <a:cubicBezTo>
                    <a:pt x="129540" y="4012438"/>
                    <a:pt x="114300" y="4027678"/>
                    <a:pt x="99060" y="4035298"/>
                  </a:cubicBezTo>
                  <a:cubicBezTo>
                    <a:pt x="91440" y="4035298"/>
                    <a:pt x="91440" y="4035298"/>
                    <a:pt x="91440" y="4035298"/>
                  </a:cubicBezTo>
                  <a:cubicBezTo>
                    <a:pt x="68580" y="4035298"/>
                    <a:pt x="53340" y="4020058"/>
                    <a:pt x="53340" y="4004818"/>
                  </a:cubicBezTo>
                  <a:close/>
                  <a:moveTo>
                    <a:pt x="6764147" y="3836924"/>
                  </a:moveTo>
                  <a:cubicBezTo>
                    <a:pt x="6748907" y="3836924"/>
                    <a:pt x="6733667" y="3821684"/>
                    <a:pt x="6733667" y="3798824"/>
                  </a:cubicBezTo>
                  <a:cubicBezTo>
                    <a:pt x="6733667" y="3775964"/>
                    <a:pt x="6756526" y="3760724"/>
                    <a:pt x="6771767" y="3768344"/>
                  </a:cubicBezTo>
                  <a:cubicBezTo>
                    <a:pt x="6794626" y="3768344"/>
                    <a:pt x="6809867" y="3783584"/>
                    <a:pt x="6809867" y="3806444"/>
                  </a:cubicBezTo>
                  <a:cubicBezTo>
                    <a:pt x="6809867" y="3829304"/>
                    <a:pt x="6787007" y="3844544"/>
                    <a:pt x="6771767" y="3844544"/>
                  </a:cubicBezTo>
                  <a:cubicBezTo>
                    <a:pt x="6771767" y="3844544"/>
                    <a:pt x="6764147" y="3836924"/>
                    <a:pt x="6764147" y="3836924"/>
                  </a:cubicBezTo>
                  <a:close/>
                  <a:moveTo>
                    <a:pt x="22860" y="3791204"/>
                  </a:moveTo>
                  <a:cubicBezTo>
                    <a:pt x="22860" y="3768344"/>
                    <a:pt x="38100" y="3745484"/>
                    <a:pt x="53340" y="3745484"/>
                  </a:cubicBezTo>
                  <a:cubicBezTo>
                    <a:pt x="76200" y="3745484"/>
                    <a:pt x="99060" y="3760724"/>
                    <a:pt x="99060" y="3775964"/>
                  </a:cubicBezTo>
                  <a:cubicBezTo>
                    <a:pt x="99060" y="3798824"/>
                    <a:pt x="83820" y="3821684"/>
                    <a:pt x="60960" y="3821684"/>
                  </a:cubicBezTo>
                  <a:cubicBezTo>
                    <a:pt x="38100" y="3821684"/>
                    <a:pt x="22860" y="3806444"/>
                    <a:pt x="22860" y="3791204"/>
                  </a:cubicBezTo>
                  <a:close/>
                  <a:moveTo>
                    <a:pt x="6787007" y="3623310"/>
                  </a:moveTo>
                  <a:cubicBezTo>
                    <a:pt x="6764147" y="3623310"/>
                    <a:pt x="6748907" y="3608070"/>
                    <a:pt x="6748907" y="3585210"/>
                  </a:cubicBezTo>
                  <a:cubicBezTo>
                    <a:pt x="6748907" y="3562350"/>
                    <a:pt x="6771767" y="3547110"/>
                    <a:pt x="6787007" y="3554730"/>
                  </a:cubicBezTo>
                  <a:cubicBezTo>
                    <a:pt x="6809867" y="3554730"/>
                    <a:pt x="6825107" y="3569970"/>
                    <a:pt x="6825107" y="3592830"/>
                  </a:cubicBezTo>
                  <a:cubicBezTo>
                    <a:pt x="6825107" y="3608070"/>
                    <a:pt x="6809867" y="3630930"/>
                    <a:pt x="6787007" y="3630930"/>
                  </a:cubicBezTo>
                  <a:cubicBezTo>
                    <a:pt x="6787007" y="3630930"/>
                    <a:pt x="6787007" y="3630930"/>
                    <a:pt x="6787007" y="3623310"/>
                  </a:cubicBezTo>
                  <a:close/>
                  <a:moveTo>
                    <a:pt x="7620" y="3569970"/>
                  </a:moveTo>
                  <a:cubicBezTo>
                    <a:pt x="7620" y="3547110"/>
                    <a:pt x="22860" y="3531870"/>
                    <a:pt x="45720" y="3531870"/>
                  </a:cubicBezTo>
                  <a:cubicBezTo>
                    <a:pt x="60960" y="3531870"/>
                    <a:pt x="83820" y="3547110"/>
                    <a:pt x="83820" y="3569970"/>
                  </a:cubicBezTo>
                  <a:cubicBezTo>
                    <a:pt x="83820" y="3592830"/>
                    <a:pt x="68580" y="3608070"/>
                    <a:pt x="45720" y="3608070"/>
                  </a:cubicBezTo>
                  <a:cubicBezTo>
                    <a:pt x="22860" y="3608070"/>
                    <a:pt x="7620" y="3592830"/>
                    <a:pt x="7620" y="3569970"/>
                  </a:cubicBezTo>
                  <a:close/>
                  <a:moveTo>
                    <a:pt x="6756526" y="3371596"/>
                  </a:moveTo>
                  <a:cubicBezTo>
                    <a:pt x="6756526" y="3356356"/>
                    <a:pt x="6771767" y="3333496"/>
                    <a:pt x="6794626" y="3333496"/>
                  </a:cubicBezTo>
                  <a:cubicBezTo>
                    <a:pt x="6809867" y="3333496"/>
                    <a:pt x="6832726" y="3356356"/>
                    <a:pt x="6832726" y="3371596"/>
                  </a:cubicBezTo>
                  <a:cubicBezTo>
                    <a:pt x="6832726" y="3394456"/>
                    <a:pt x="6809867" y="3409696"/>
                    <a:pt x="6794626" y="3409696"/>
                  </a:cubicBezTo>
                  <a:cubicBezTo>
                    <a:pt x="6771767" y="3409696"/>
                    <a:pt x="6756526" y="3394456"/>
                    <a:pt x="6756526" y="3371596"/>
                  </a:cubicBezTo>
                  <a:close/>
                  <a:moveTo>
                    <a:pt x="38100" y="3394456"/>
                  </a:moveTo>
                  <a:cubicBezTo>
                    <a:pt x="22860" y="3394456"/>
                    <a:pt x="0" y="3379216"/>
                    <a:pt x="0" y="3356356"/>
                  </a:cubicBezTo>
                  <a:cubicBezTo>
                    <a:pt x="0" y="3333496"/>
                    <a:pt x="22860" y="3318256"/>
                    <a:pt x="38100" y="3318256"/>
                  </a:cubicBezTo>
                  <a:cubicBezTo>
                    <a:pt x="60960" y="3318256"/>
                    <a:pt x="76200" y="3333496"/>
                    <a:pt x="76200" y="3356356"/>
                  </a:cubicBezTo>
                  <a:cubicBezTo>
                    <a:pt x="76200" y="3379216"/>
                    <a:pt x="60960" y="3394456"/>
                    <a:pt x="38100" y="3394456"/>
                  </a:cubicBezTo>
                  <a:close/>
                  <a:moveTo>
                    <a:pt x="6741287" y="3165602"/>
                  </a:moveTo>
                  <a:cubicBezTo>
                    <a:pt x="6741287" y="3142742"/>
                    <a:pt x="6756527" y="3127502"/>
                    <a:pt x="6779387" y="3119882"/>
                  </a:cubicBezTo>
                  <a:cubicBezTo>
                    <a:pt x="6802247" y="3119882"/>
                    <a:pt x="6817487" y="3135122"/>
                    <a:pt x="6817487" y="3157982"/>
                  </a:cubicBezTo>
                  <a:cubicBezTo>
                    <a:pt x="6825107" y="3180842"/>
                    <a:pt x="6809867" y="3196082"/>
                    <a:pt x="6787007" y="3196082"/>
                  </a:cubicBezTo>
                  <a:cubicBezTo>
                    <a:pt x="6787007" y="3196082"/>
                    <a:pt x="6787007" y="3196082"/>
                    <a:pt x="6779387" y="3196082"/>
                  </a:cubicBezTo>
                  <a:cubicBezTo>
                    <a:pt x="6764147" y="3196082"/>
                    <a:pt x="6748907" y="3180842"/>
                    <a:pt x="6741287" y="3165602"/>
                  </a:cubicBezTo>
                  <a:close/>
                  <a:moveTo>
                    <a:pt x="45720" y="3180842"/>
                  </a:moveTo>
                  <a:cubicBezTo>
                    <a:pt x="30480" y="3180842"/>
                    <a:pt x="15240" y="3157982"/>
                    <a:pt x="15240" y="3135122"/>
                  </a:cubicBezTo>
                  <a:cubicBezTo>
                    <a:pt x="15240" y="3119882"/>
                    <a:pt x="30480" y="3104642"/>
                    <a:pt x="53340" y="3104642"/>
                  </a:cubicBezTo>
                  <a:cubicBezTo>
                    <a:pt x="76200" y="3104642"/>
                    <a:pt x="91440" y="3119882"/>
                    <a:pt x="91440" y="3142742"/>
                  </a:cubicBezTo>
                  <a:cubicBezTo>
                    <a:pt x="91440" y="3165602"/>
                    <a:pt x="68580" y="3180842"/>
                    <a:pt x="53340" y="3180842"/>
                  </a:cubicBezTo>
                  <a:cubicBezTo>
                    <a:pt x="53340" y="3180842"/>
                    <a:pt x="45720" y="3180842"/>
                    <a:pt x="45720" y="3180842"/>
                  </a:cubicBezTo>
                  <a:close/>
                  <a:moveTo>
                    <a:pt x="6718426" y="2951988"/>
                  </a:moveTo>
                  <a:cubicBezTo>
                    <a:pt x="6718426" y="2929128"/>
                    <a:pt x="6733667" y="2913888"/>
                    <a:pt x="6756526" y="2906268"/>
                  </a:cubicBezTo>
                  <a:cubicBezTo>
                    <a:pt x="6771767" y="2906268"/>
                    <a:pt x="6794626" y="2921508"/>
                    <a:pt x="6794626" y="2944368"/>
                  </a:cubicBezTo>
                  <a:cubicBezTo>
                    <a:pt x="6802247" y="2959608"/>
                    <a:pt x="6787007" y="2982468"/>
                    <a:pt x="6764147" y="2982468"/>
                  </a:cubicBezTo>
                  <a:cubicBezTo>
                    <a:pt x="6764147" y="2982468"/>
                    <a:pt x="6764147" y="2982468"/>
                    <a:pt x="6756526" y="2982468"/>
                  </a:cubicBezTo>
                  <a:cubicBezTo>
                    <a:pt x="6741287" y="2982468"/>
                    <a:pt x="6726047" y="2974848"/>
                    <a:pt x="6718426" y="2951988"/>
                  </a:cubicBezTo>
                  <a:close/>
                  <a:moveTo>
                    <a:pt x="68580" y="2967228"/>
                  </a:moveTo>
                  <a:cubicBezTo>
                    <a:pt x="45720" y="2959608"/>
                    <a:pt x="38100" y="2944368"/>
                    <a:pt x="38100" y="2921508"/>
                  </a:cubicBezTo>
                  <a:cubicBezTo>
                    <a:pt x="38100" y="2898648"/>
                    <a:pt x="60960" y="2891028"/>
                    <a:pt x="83820" y="2891028"/>
                  </a:cubicBezTo>
                  <a:cubicBezTo>
                    <a:pt x="99060" y="2891028"/>
                    <a:pt x="114300" y="2913888"/>
                    <a:pt x="114300" y="2936748"/>
                  </a:cubicBezTo>
                  <a:cubicBezTo>
                    <a:pt x="106680" y="2951988"/>
                    <a:pt x="91440" y="2967228"/>
                    <a:pt x="76200" y="2967228"/>
                  </a:cubicBezTo>
                  <a:cubicBezTo>
                    <a:pt x="76200" y="2967228"/>
                    <a:pt x="68580" y="2967228"/>
                    <a:pt x="68580" y="2967228"/>
                  </a:cubicBezTo>
                  <a:close/>
                  <a:moveTo>
                    <a:pt x="6687820" y="2745994"/>
                  </a:moveTo>
                  <a:cubicBezTo>
                    <a:pt x="6680200" y="2723134"/>
                    <a:pt x="6695440" y="2700274"/>
                    <a:pt x="6718300" y="2700274"/>
                  </a:cubicBezTo>
                  <a:cubicBezTo>
                    <a:pt x="6733540" y="2692654"/>
                    <a:pt x="6756400" y="2707894"/>
                    <a:pt x="6764020" y="2730754"/>
                  </a:cubicBezTo>
                  <a:cubicBezTo>
                    <a:pt x="6764020" y="2745994"/>
                    <a:pt x="6748780" y="2768854"/>
                    <a:pt x="6733540" y="2776474"/>
                  </a:cubicBezTo>
                  <a:cubicBezTo>
                    <a:pt x="6725920" y="2776474"/>
                    <a:pt x="6725920" y="2776474"/>
                    <a:pt x="6725920" y="2776474"/>
                  </a:cubicBezTo>
                  <a:cubicBezTo>
                    <a:pt x="6703060" y="2776474"/>
                    <a:pt x="6687820" y="2761234"/>
                    <a:pt x="6687820" y="2745994"/>
                  </a:cubicBezTo>
                  <a:close/>
                  <a:moveTo>
                    <a:pt x="106680" y="2753614"/>
                  </a:moveTo>
                  <a:cubicBezTo>
                    <a:pt x="83820" y="2753614"/>
                    <a:pt x="68580" y="2730754"/>
                    <a:pt x="76200" y="2707894"/>
                  </a:cubicBezTo>
                  <a:cubicBezTo>
                    <a:pt x="76200" y="2685034"/>
                    <a:pt x="99060" y="2677414"/>
                    <a:pt x="121920" y="2677414"/>
                  </a:cubicBezTo>
                  <a:cubicBezTo>
                    <a:pt x="144780" y="2685034"/>
                    <a:pt x="152400" y="2707894"/>
                    <a:pt x="152400" y="2723134"/>
                  </a:cubicBezTo>
                  <a:cubicBezTo>
                    <a:pt x="144780" y="2745994"/>
                    <a:pt x="129540" y="2753614"/>
                    <a:pt x="114300" y="2753614"/>
                  </a:cubicBezTo>
                  <a:cubicBezTo>
                    <a:pt x="106680" y="2753614"/>
                    <a:pt x="106680" y="2753614"/>
                    <a:pt x="106680" y="2753614"/>
                  </a:cubicBezTo>
                  <a:close/>
                  <a:moveTo>
                    <a:pt x="6634480" y="2540000"/>
                  </a:moveTo>
                  <a:cubicBezTo>
                    <a:pt x="6634480" y="2517140"/>
                    <a:pt x="6642100" y="2494280"/>
                    <a:pt x="6664960" y="2494280"/>
                  </a:cubicBezTo>
                  <a:cubicBezTo>
                    <a:pt x="6687820" y="2486660"/>
                    <a:pt x="6703060" y="2494280"/>
                    <a:pt x="6710680" y="2517140"/>
                  </a:cubicBezTo>
                  <a:cubicBezTo>
                    <a:pt x="6718300" y="2540000"/>
                    <a:pt x="6703060" y="2562860"/>
                    <a:pt x="6687820" y="2562860"/>
                  </a:cubicBezTo>
                  <a:cubicBezTo>
                    <a:pt x="6680200" y="2562860"/>
                    <a:pt x="6680200" y="2562860"/>
                    <a:pt x="6672580" y="2562860"/>
                  </a:cubicBezTo>
                  <a:cubicBezTo>
                    <a:pt x="6657340" y="2562860"/>
                    <a:pt x="6642100" y="2555240"/>
                    <a:pt x="6634480" y="2540000"/>
                  </a:cubicBezTo>
                  <a:close/>
                  <a:moveTo>
                    <a:pt x="152527" y="2547620"/>
                  </a:moveTo>
                  <a:cubicBezTo>
                    <a:pt x="129667" y="2540000"/>
                    <a:pt x="122047" y="2517140"/>
                    <a:pt x="129667" y="2501900"/>
                  </a:cubicBezTo>
                  <a:cubicBezTo>
                    <a:pt x="129667" y="2479040"/>
                    <a:pt x="152527" y="2463800"/>
                    <a:pt x="175387" y="2471420"/>
                  </a:cubicBezTo>
                  <a:cubicBezTo>
                    <a:pt x="190627" y="2479040"/>
                    <a:pt x="205867" y="2501900"/>
                    <a:pt x="198247" y="2517140"/>
                  </a:cubicBezTo>
                  <a:cubicBezTo>
                    <a:pt x="198247" y="2532380"/>
                    <a:pt x="183007" y="2547620"/>
                    <a:pt x="167767" y="2547620"/>
                  </a:cubicBezTo>
                  <a:cubicBezTo>
                    <a:pt x="160147" y="2547620"/>
                    <a:pt x="160147" y="2547620"/>
                    <a:pt x="152527" y="2547620"/>
                  </a:cubicBezTo>
                  <a:close/>
                  <a:moveTo>
                    <a:pt x="6573520" y="2334006"/>
                  </a:moveTo>
                  <a:cubicBezTo>
                    <a:pt x="6565900" y="2318766"/>
                    <a:pt x="6581139" y="2295906"/>
                    <a:pt x="6596380" y="2288286"/>
                  </a:cubicBezTo>
                  <a:cubicBezTo>
                    <a:pt x="6619239" y="2280666"/>
                    <a:pt x="6642100" y="2288286"/>
                    <a:pt x="6649720" y="2311146"/>
                  </a:cubicBezTo>
                  <a:cubicBezTo>
                    <a:pt x="6657339" y="2334006"/>
                    <a:pt x="6642100" y="2349246"/>
                    <a:pt x="6626860" y="2356866"/>
                  </a:cubicBezTo>
                  <a:cubicBezTo>
                    <a:pt x="6619239" y="2364486"/>
                    <a:pt x="6611620" y="2364486"/>
                    <a:pt x="6611620" y="2364486"/>
                  </a:cubicBezTo>
                  <a:cubicBezTo>
                    <a:pt x="6596380" y="2364486"/>
                    <a:pt x="6581139" y="2349246"/>
                    <a:pt x="6573520" y="2334006"/>
                  </a:cubicBezTo>
                  <a:close/>
                  <a:moveTo>
                    <a:pt x="213487" y="2341626"/>
                  </a:moveTo>
                  <a:cubicBezTo>
                    <a:pt x="198247" y="2334006"/>
                    <a:pt x="183007" y="2311146"/>
                    <a:pt x="190627" y="2288159"/>
                  </a:cubicBezTo>
                  <a:cubicBezTo>
                    <a:pt x="198247" y="2272919"/>
                    <a:pt x="221107" y="2257679"/>
                    <a:pt x="243967" y="2265299"/>
                  </a:cubicBezTo>
                  <a:cubicBezTo>
                    <a:pt x="259207" y="2272919"/>
                    <a:pt x="274447" y="2295779"/>
                    <a:pt x="266827" y="2318766"/>
                  </a:cubicBezTo>
                  <a:cubicBezTo>
                    <a:pt x="259207" y="2334006"/>
                    <a:pt x="243967" y="2341626"/>
                    <a:pt x="228727" y="2341626"/>
                  </a:cubicBezTo>
                  <a:cubicBezTo>
                    <a:pt x="221107" y="2341626"/>
                    <a:pt x="221107" y="2341626"/>
                    <a:pt x="213487" y="2341626"/>
                  </a:cubicBezTo>
                  <a:close/>
                  <a:moveTo>
                    <a:pt x="6497320" y="2135632"/>
                  </a:moveTo>
                  <a:cubicBezTo>
                    <a:pt x="6489700" y="2120392"/>
                    <a:pt x="6504940" y="2097532"/>
                    <a:pt x="6520180" y="2089912"/>
                  </a:cubicBezTo>
                  <a:cubicBezTo>
                    <a:pt x="6543040" y="2082292"/>
                    <a:pt x="6565900" y="2089912"/>
                    <a:pt x="6573520" y="2105152"/>
                  </a:cubicBezTo>
                  <a:cubicBezTo>
                    <a:pt x="6581140" y="2128012"/>
                    <a:pt x="6565900" y="2150872"/>
                    <a:pt x="6550660" y="2158619"/>
                  </a:cubicBezTo>
                  <a:cubicBezTo>
                    <a:pt x="6543040" y="2158619"/>
                    <a:pt x="6543040" y="2158619"/>
                    <a:pt x="6535420" y="2158619"/>
                  </a:cubicBezTo>
                  <a:cubicBezTo>
                    <a:pt x="6520180" y="2158619"/>
                    <a:pt x="6504940" y="2150999"/>
                    <a:pt x="6497320" y="2135759"/>
                  </a:cubicBezTo>
                  <a:close/>
                  <a:moveTo>
                    <a:pt x="289814" y="2143379"/>
                  </a:moveTo>
                  <a:cubicBezTo>
                    <a:pt x="274574" y="2128139"/>
                    <a:pt x="259334" y="2112899"/>
                    <a:pt x="266954" y="2089912"/>
                  </a:cubicBezTo>
                  <a:cubicBezTo>
                    <a:pt x="274574" y="2067052"/>
                    <a:pt x="297434" y="2059432"/>
                    <a:pt x="320294" y="2067052"/>
                  </a:cubicBezTo>
                  <a:cubicBezTo>
                    <a:pt x="335534" y="2074672"/>
                    <a:pt x="350774" y="2097532"/>
                    <a:pt x="343154" y="2120519"/>
                  </a:cubicBezTo>
                  <a:cubicBezTo>
                    <a:pt x="335534" y="2135759"/>
                    <a:pt x="320294" y="2143379"/>
                    <a:pt x="305054" y="2143379"/>
                  </a:cubicBezTo>
                  <a:cubicBezTo>
                    <a:pt x="297434" y="2143379"/>
                    <a:pt x="297434" y="2143379"/>
                    <a:pt x="289814" y="2143379"/>
                  </a:cubicBezTo>
                  <a:close/>
                  <a:moveTo>
                    <a:pt x="6413373" y="1945005"/>
                  </a:moveTo>
                  <a:cubicBezTo>
                    <a:pt x="6405753" y="1922145"/>
                    <a:pt x="6413373" y="1899285"/>
                    <a:pt x="6428613" y="1891538"/>
                  </a:cubicBezTo>
                  <a:cubicBezTo>
                    <a:pt x="6451473" y="1883918"/>
                    <a:pt x="6474333" y="1891538"/>
                    <a:pt x="6481953" y="1914398"/>
                  </a:cubicBezTo>
                  <a:cubicBezTo>
                    <a:pt x="6489573" y="1929638"/>
                    <a:pt x="6481953" y="1952498"/>
                    <a:pt x="6466713" y="1960118"/>
                  </a:cubicBezTo>
                  <a:cubicBezTo>
                    <a:pt x="6459093" y="1967738"/>
                    <a:pt x="6451473" y="1967738"/>
                    <a:pt x="6443853" y="1967738"/>
                  </a:cubicBezTo>
                  <a:cubicBezTo>
                    <a:pt x="6436233" y="1967738"/>
                    <a:pt x="6420993" y="1960118"/>
                    <a:pt x="6413373" y="1944878"/>
                  </a:cubicBezTo>
                  <a:close/>
                  <a:moveTo>
                    <a:pt x="381254" y="1944878"/>
                  </a:moveTo>
                  <a:cubicBezTo>
                    <a:pt x="358394" y="1937258"/>
                    <a:pt x="350774" y="1914398"/>
                    <a:pt x="358394" y="1891411"/>
                  </a:cubicBezTo>
                  <a:cubicBezTo>
                    <a:pt x="373634" y="1876171"/>
                    <a:pt x="396494" y="1868551"/>
                    <a:pt x="411734" y="1876171"/>
                  </a:cubicBezTo>
                  <a:cubicBezTo>
                    <a:pt x="426974" y="1883791"/>
                    <a:pt x="434594" y="1906651"/>
                    <a:pt x="426974" y="1929638"/>
                  </a:cubicBezTo>
                  <a:cubicBezTo>
                    <a:pt x="419354" y="1937258"/>
                    <a:pt x="411734" y="1944878"/>
                    <a:pt x="396494" y="1944878"/>
                  </a:cubicBezTo>
                  <a:cubicBezTo>
                    <a:pt x="388874" y="1944878"/>
                    <a:pt x="381254" y="1944878"/>
                    <a:pt x="381254" y="1944878"/>
                  </a:cubicBezTo>
                  <a:close/>
                  <a:moveTo>
                    <a:pt x="6314186" y="1754124"/>
                  </a:moveTo>
                  <a:cubicBezTo>
                    <a:pt x="6306566" y="1738884"/>
                    <a:pt x="6306566" y="1716024"/>
                    <a:pt x="6329426" y="1708404"/>
                  </a:cubicBezTo>
                  <a:cubicBezTo>
                    <a:pt x="6344666" y="1693164"/>
                    <a:pt x="6367526" y="1700784"/>
                    <a:pt x="6382766" y="1716024"/>
                  </a:cubicBezTo>
                  <a:cubicBezTo>
                    <a:pt x="6390386" y="1738884"/>
                    <a:pt x="6382766" y="1761744"/>
                    <a:pt x="6367526" y="1769491"/>
                  </a:cubicBezTo>
                  <a:cubicBezTo>
                    <a:pt x="6359906" y="1777111"/>
                    <a:pt x="6352286" y="1777111"/>
                    <a:pt x="6344666" y="1777111"/>
                  </a:cubicBezTo>
                  <a:cubicBezTo>
                    <a:pt x="6329426" y="1777111"/>
                    <a:pt x="6321806" y="1769491"/>
                    <a:pt x="6314186" y="1754251"/>
                  </a:cubicBezTo>
                  <a:close/>
                  <a:moveTo>
                    <a:pt x="480441" y="1754251"/>
                  </a:moveTo>
                  <a:cubicBezTo>
                    <a:pt x="457581" y="1746631"/>
                    <a:pt x="449961" y="1723771"/>
                    <a:pt x="465201" y="1700784"/>
                  </a:cubicBezTo>
                  <a:cubicBezTo>
                    <a:pt x="472821" y="1685544"/>
                    <a:pt x="495681" y="1677924"/>
                    <a:pt x="518541" y="1685544"/>
                  </a:cubicBezTo>
                  <a:cubicBezTo>
                    <a:pt x="533781" y="1700784"/>
                    <a:pt x="541401" y="1723644"/>
                    <a:pt x="526161" y="1739011"/>
                  </a:cubicBezTo>
                  <a:cubicBezTo>
                    <a:pt x="518541" y="1754251"/>
                    <a:pt x="510921" y="1761871"/>
                    <a:pt x="495681" y="1761871"/>
                  </a:cubicBezTo>
                  <a:cubicBezTo>
                    <a:pt x="488061" y="1761871"/>
                    <a:pt x="480441" y="1754251"/>
                    <a:pt x="480441" y="1754251"/>
                  </a:cubicBezTo>
                  <a:close/>
                  <a:moveTo>
                    <a:pt x="6199886" y="1578737"/>
                  </a:moveTo>
                  <a:cubicBezTo>
                    <a:pt x="6199886" y="1571117"/>
                    <a:pt x="6199886" y="1571117"/>
                    <a:pt x="6199886" y="1571117"/>
                  </a:cubicBezTo>
                  <a:cubicBezTo>
                    <a:pt x="6184646" y="1555877"/>
                    <a:pt x="6192266" y="1533017"/>
                    <a:pt x="6207506" y="1517650"/>
                  </a:cubicBezTo>
                  <a:cubicBezTo>
                    <a:pt x="6230366" y="1510030"/>
                    <a:pt x="6253226" y="1510030"/>
                    <a:pt x="6260846" y="1532890"/>
                  </a:cubicBezTo>
                  <a:cubicBezTo>
                    <a:pt x="6268466" y="1532890"/>
                    <a:pt x="6268466" y="1532890"/>
                    <a:pt x="6268466" y="1532890"/>
                  </a:cubicBezTo>
                  <a:cubicBezTo>
                    <a:pt x="6276086" y="1555750"/>
                    <a:pt x="6276086" y="1578610"/>
                    <a:pt x="6253226" y="1586357"/>
                  </a:cubicBezTo>
                  <a:cubicBezTo>
                    <a:pt x="6245606" y="1593977"/>
                    <a:pt x="6237986" y="1593977"/>
                    <a:pt x="6230366" y="1593977"/>
                  </a:cubicBezTo>
                  <a:cubicBezTo>
                    <a:pt x="6222746" y="1593977"/>
                    <a:pt x="6207506" y="1586357"/>
                    <a:pt x="6199886" y="1578737"/>
                  </a:cubicBezTo>
                  <a:close/>
                  <a:moveTo>
                    <a:pt x="587248" y="1571117"/>
                  </a:moveTo>
                  <a:cubicBezTo>
                    <a:pt x="572008" y="1555877"/>
                    <a:pt x="564388" y="1533017"/>
                    <a:pt x="579628" y="1517650"/>
                  </a:cubicBezTo>
                  <a:cubicBezTo>
                    <a:pt x="587248" y="1502410"/>
                    <a:pt x="610108" y="1494790"/>
                    <a:pt x="632968" y="1510030"/>
                  </a:cubicBezTo>
                  <a:cubicBezTo>
                    <a:pt x="648208" y="1517650"/>
                    <a:pt x="655828" y="1540510"/>
                    <a:pt x="640588" y="1563497"/>
                  </a:cubicBezTo>
                  <a:cubicBezTo>
                    <a:pt x="632968" y="1571117"/>
                    <a:pt x="625348" y="1578737"/>
                    <a:pt x="610108" y="1578737"/>
                  </a:cubicBezTo>
                  <a:cubicBezTo>
                    <a:pt x="602488" y="1578737"/>
                    <a:pt x="594868" y="1578737"/>
                    <a:pt x="587248" y="1571117"/>
                  </a:cubicBezTo>
                  <a:close/>
                  <a:moveTo>
                    <a:pt x="6077839" y="1403223"/>
                  </a:moveTo>
                  <a:cubicBezTo>
                    <a:pt x="6062599" y="1380363"/>
                    <a:pt x="6070219" y="1357503"/>
                    <a:pt x="6085459" y="1349756"/>
                  </a:cubicBezTo>
                  <a:cubicBezTo>
                    <a:pt x="6100699" y="1334516"/>
                    <a:pt x="6123559" y="1334516"/>
                    <a:pt x="6138799" y="1357376"/>
                  </a:cubicBezTo>
                  <a:cubicBezTo>
                    <a:pt x="6146419" y="1372616"/>
                    <a:pt x="6146419" y="1395476"/>
                    <a:pt x="6131179" y="1410843"/>
                  </a:cubicBezTo>
                  <a:cubicBezTo>
                    <a:pt x="6123559" y="1410843"/>
                    <a:pt x="6115939" y="1418463"/>
                    <a:pt x="6108319" y="1418463"/>
                  </a:cubicBezTo>
                  <a:cubicBezTo>
                    <a:pt x="6093079" y="1418463"/>
                    <a:pt x="6085459" y="1410843"/>
                    <a:pt x="6077839" y="1403223"/>
                  </a:cubicBezTo>
                  <a:close/>
                  <a:moveTo>
                    <a:pt x="709168" y="1395603"/>
                  </a:moveTo>
                  <a:cubicBezTo>
                    <a:pt x="693928" y="1380363"/>
                    <a:pt x="693928" y="1357503"/>
                    <a:pt x="701548" y="1342136"/>
                  </a:cubicBezTo>
                  <a:cubicBezTo>
                    <a:pt x="716788" y="1326896"/>
                    <a:pt x="739648" y="1319276"/>
                    <a:pt x="754888" y="1334516"/>
                  </a:cubicBezTo>
                  <a:cubicBezTo>
                    <a:pt x="777748" y="1349756"/>
                    <a:pt x="777748" y="1372616"/>
                    <a:pt x="762508" y="1387983"/>
                  </a:cubicBezTo>
                  <a:cubicBezTo>
                    <a:pt x="754888" y="1395603"/>
                    <a:pt x="747268" y="1403223"/>
                    <a:pt x="732028" y="1403223"/>
                  </a:cubicBezTo>
                  <a:cubicBezTo>
                    <a:pt x="724408" y="1403223"/>
                    <a:pt x="716788" y="1403223"/>
                    <a:pt x="709168" y="1395603"/>
                  </a:cubicBezTo>
                  <a:close/>
                  <a:moveTo>
                    <a:pt x="5940552" y="1235456"/>
                  </a:moveTo>
                  <a:cubicBezTo>
                    <a:pt x="5932932" y="1220216"/>
                    <a:pt x="5932932" y="1197356"/>
                    <a:pt x="5948172" y="1181989"/>
                  </a:cubicBezTo>
                  <a:cubicBezTo>
                    <a:pt x="5963412" y="1166749"/>
                    <a:pt x="5986272" y="1166749"/>
                    <a:pt x="6001512" y="1181989"/>
                  </a:cubicBezTo>
                  <a:cubicBezTo>
                    <a:pt x="6016752" y="1204849"/>
                    <a:pt x="6009132" y="1227709"/>
                    <a:pt x="5993892" y="1243076"/>
                  </a:cubicBezTo>
                  <a:cubicBezTo>
                    <a:pt x="5986272" y="1243076"/>
                    <a:pt x="5978652" y="1250696"/>
                    <a:pt x="5971032" y="1250696"/>
                  </a:cubicBezTo>
                  <a:cubicBezTo>
                    <a:pt x="5963412" y="1250696"/>
                    <a:pt x="5948172" y="1243076"/>
                    <a:pt x="5940552" y="1235456"/>
                  </a:cubicBezTo>
                  <a:close/>
                  <a:moveTo>
                    <a:pt x="846455" y="1227836"/>
                  </a:moveTo>
                  <a:cubicBezTo>
                    <a:pt x="831215" y="1212596"/>
                    <a:pt x="831215" y="1189736"/>
                    <a:pt x="838835" y="1174369"/>
                  </a:cubicBezTo>
                  <a:cubicBezTo>
                    <a:pt x="854075" y="1159129"/>
                    <a:pt x="876935" y="1159129"/>
                    <a:pt x="892175" y="1174369"/>
                  </a:cubicBezTo>
                  <a:cubicBezTo>
                    <a:pt x="907415" y="1181989"/>
                    <a:pt x="915035" y="1204849"/>
                    <a:pt x="899795" y="1227836"/>
                  </a:cubicBezTo>
                  <a:cubicBezTo>
                    <a:pt x="892175" y="1235456"/>
                    <a:pt x="884555" y="1235456"/>
                    <a:pt x="869315" y="1235456"/>
                  </a:cubicBezTo>
                  <a:cubicBezTo>
                    <a:pt x="861695" y="1235456"/>
                    <a:pt x="854075" y="1235456"/>
                    <a:pt x="846455" y="1227836"/>
                  </a:cubicBezTo>
                  <a:close/>
                  <a:moveTo>
                    <a:pt x="5803265" y="1082802"/>
                  </a:moveTo>
                  <a:cubicBezTo>
                    <a:pt x="5788025" y="1067562"/>
                    <a:pt x="5788025" y="1037082"/>
                    <a:pt x="5803265" y="1029335"/>
                  </a:cubicBezTo>
                  <a:cubicBezTo>
                    <a:pt x="5818505" y="1014095"/>
                    <a:pt x="5841365" y="1014095"/>
                    <a:pt x="5856605" y="1029335"/>
                  </a:cubicBezTo>
                  <a:cubicBezTo>
                    <a:pt x="5871845" y="1044575"/>
                    <a:pt x="5871845" y="1067435"/>
                    <a:pt x="5856605" y="1082802"/>
                  </a:cubicBezTo>
                  <a:cubicBezTo>
                    <a:pt x="5848985" y="1090422"/>
                    <a:pt x="5833745" y="1090422"/>
                    <a:pt x="5826125" y="1090422"/>
                  </a:cubicBezTo>
                  <a:cubicBezTo>
                    <a:pt x="5818505" y="1090422"/>
                    <a:pt x="5810885" y="1090422"/>
                    <a:pt x="5803265" y="1082802"/>
                  </a:cubicBezTo>
                  <a:close/>
                  <a:moveTo>
                    <a:pt x="991362" y="1067562"/>
                  </a:moveTo>
                  <a:cubicBezTo>
                    <a:pt x="976122" y="1052322"/>
                    <a:pt x="976122" y="1029462"/>
                    <a:pt x="991362" y="1014095"/>
                  </a:cubicBezTo>
                  <a:cubicBezTo>
                    <a:pt x="1006602" y="998855"/>
                    <a:pt x="1029462" y="998855"/>
                    <a:pt x="1044702" y="1014095"/>
                  </a:cubicBezTo>
                  <a:cubicBezTo>
                    <a:pt x="1059942" y="1029335"/>
                    <a:pt x="1059942" y="1052195"/>
                    <a:pt x="1044702" y="1067562"/>
                  </a:cubicBezTo>
                  <a:cubicBezTo>
                    <a:pt x="1037082" y="1075182"/>
                    <a:pt x="1029462" y="1082802"/>
                    <a:pt x="1014222" y="1082802"/>
                  </a:cubicBezTo>
                  <a:cubicBezTo>
                    <a:pt x="1006602" y="1082802"/>
                    <a:pt x="998982" y="1075182"/>
                    <a:pt x="991362" y="1067562"/>
                  </a:cubicBezTo>
                  <a:close/>
                  <a:moveTo>
                    <a:pt x="5643118" y="930275"/>
                  </a:moveTo>
                  <a:cubicBezTo>
                    <a:pt x="5627878" y="922655"/>
                    <a:pt x="5627878" y="892175"/>
                    <a:pt x="5643118" y="876808"/>
                  </a:cubicBezTo>
                  <a:cubicBezTo>
                    <a:pt x="5658358" y="861568"/>
                    <a:pt x="5681218" y="861568"/>
                    <a:pt x="5696458" y="876808"/>
                  </a:cubicBezTo>
                  <a:cubicBezTo>
                    <a:pt x="5711698" y="892048"/>
                    <a:pt x="5711698" y="914908"/>
                    <a:pt x="5704078" y="930275"/>
                  </a:cubicBezTo>
                  <a:cubicBezTo>
                    <a:pt x="5696458" y="937895"/>
                    <a:pt x="5681218" y="945515"/>
                    <a:pt x="5673598" y="945515"/>
                  </a:cubicBezTo>
                  <a:cubicBezTo>
                    <a:pt x="5665978" y="945515"/>
                    <a:pt x="5650738" y="937895"/>
                    <a:pt x="5643118" y="930275"/>
                  </a:cubicBezTo>
                  <a:close/>
                  <a:moveTo>
                    <a:pt x="1143889" y="922655"/>
                  </a:moveTo>
                  <a:cubicBezTo>
                    <a:pt x="1128649" y="907415"/>
                    <a:pt x="1128649" y="876935"/>
                    <a:pt x="1143889" y="869188"/>
                  </a:cubicBezTo>
                  <a:cubicBezTo>
                    <a:pt x="1159129" y="853948"/>
                    <a:pt x="1189609" y="853948"/>
                    <a:pt x="1197229" y="869188"/>
                  </a:cubicBezTo>
                  <a:cubicBezTo>
                    <a:pt x="1212469" y="884428"/>
                    <a:pt x="1212469" y="907288"/>
                    <a:pt x="1197229" y="922655"/>
                  </a:cubicBezTo>
                  <a:cubicBezTo>
                    <a:pt x="1189609" y="930275"/>
                    <a:pt x="1181989" y="930275"/>
                    <a:pt x="1174369" y="930275"/>
                  </a:cubicBezTo>
                  <a:cubicBezTo>
                    <a:pt x="1159129" y="930275"/>
                    <a:pt x="1151509" y="930275"/>
                    <a:pt x="1143889" y="922655"/>
                  </a:cubicBezTo>
                  <a:close/>
                  <a:moveTo>
                    <a:pt x="5482971" y="792861"/>
                  </a:moveTo>
                  <a:cubicBezTo>
                    <a:pt x="5467731" y="785241"/>
                    <a:pt x="5467731" y="762381"/>
                    <a:pt x="5475351" y="739394"/>
                  </a:cubicBezTo>
                  <a:cubicBezTo>
                    <a:pt x="5490591" y="724154"/>
                    <a:pt x="5513451" y="724154"/>
                    <a:pt x="5528691" y="739394"/>
                  </a:cubicBezTo>
                  <a:cubicBezTo>
                    <a:pt x="5551551" y="747014"/>
                    <a:pt x="5551551" y="769874"/>
                    <a:pt x="5536311" y="792861"/>
                  </a:cubicBezTo>
                  <a:cubicBezTo>
                    <a:pt x="5528691" y="800481"/>
                    <a:pt x="5521071" y="808101"/>
                    <a:pt x="5505831" y="808101"/>
                  </a:cubicBezTo>
                  <a:cubicBezTo>
                    <a:pt x="5498211" y="808101"/>
                    <a:pt x="5490591" y="800481"/>
                    <a:pt x="5482971" y="792861"/>
                  </a:cubicBezTo>
                  <a:close/>
                  <a:moveTo>
                    <a:pt x="1304036" y="777621"/>
                  </a:moveTo>
                  <a:cubicBezTo>
                    <a:pt x="1296416" y="762381"/>
                    <a:pt x="1296416" y="739521"/>
                    <a:pt x="1311656" y="724154"/>
                  </a:cubicBezTo>
                  <a:cubicBezTo>
                    <a:pt x="1326896" y="716534"/>
                    <a:pt x="1349756" y="716534"/>
                    <a:pt x="1364996" y="731774"/>
                  </a:cubicBezTo>
                  <a:cubicBezTo>
                    <a:pt x="1380236" y="747014"/>
                    <a:pt x="1372616" y="777494"/>
                    <a:pt x="1357376" y="785241"/>
                  </a:cubicBezTo>
                  <a:cubicBezTo>
                    <a:pt x="1349756" y="792861"/>
                    <a:pt x="1342136" y="792861"/>
                    <a:pt x="1334516" y="792861"/>
                  </a:cubicBezTo>
                  <a:cubicBezTo>
                    <a:pt x="1326896" y="792861"/>
                    <a:pt x="1311656" y="792861"/>
                    <a:pt x="1304036" y="777621"/>
                  </a:cubicBezTo>
                  <a:close/>
                  <a:moveTo>
                    <a:pt x="5315204" y="670814"/>
                  </a:moveTo>
                  <a:cubicBezTo>
                    <a:pt x="5299964" y="655574"/>
                    <a:pt x="5292344" y="632714"/>
                    <a:pt x="5307584" y="617347"/>
                  </a:cubicBezTo>
                  <a:cubicBezTo>
                    <a:pt x="5315204" y="602107"/>
                    <a:pt x="5338064" y="594487"/>
                    <a:pt x="5360924" y="609727"/>
                  </a:cubicBezTo>
                  <a:cubicBezTo>
                    <a:pt x="5376164" y="617347"/>
                    <a:pt x="5376164" y="640207"/>
                    <a:pt x="5368544" y="663194"/>
                  </a:cubicBezTo>
                  <a:cubicBezTo>
                    <a:pt x="5360924" y="670814"/>
                    <a:pt x="5345684" y="678434"/>
                    <a:pt x="5338064" y="678434"/>
                  </a:cubicBezTo>
                  <a:cubicBezTo>
                    <a:pt x="5330444" y="678434"/>
                    <a:pt x="5322824" y="678434"/>
                    <a:pt x="5315204" y="670814"/>
                  </a:cubicBezTo>
                  <a:close/>
                  <a:moveTo>
                    <a:pt x="1479423" y="655574"/>
                  </a:moveTo>
                  <a:cubicBezTo>
                    <a:pt x="1464183" y="632714"/>
                    <a:pt x="1471803" y="609854"/>
                    <a:pt x="1487043" y="602107"/>
                  </a:cubicBezTo>
                  <a:cubicBezTo>
                    <a:pt x="1502283" y="586867"/>
                    <a:pt x="1525143" y="594487"/>
                    <a:pt x="1540383" y="609727"/>
                  </a:cubicBezTo>
                  <a:cubicBezTo>
                    <a:pt x="1548003" y="624967"/>
                    <a:pt x="1548003" y="647827"/>
                    <a:pt x="1532763" y="663194"/>
                  </a:cubicBezTo>
                  <a:cubicBezTo>
                    <a:pt x="1525143" y="663194"/>
                    <a:pt x="1517523" y="670814"/>
                    <a:pt x="1509903" y="670814"/>
                  </a:cubicBezTo>
                  <a:cubicBezTo>
                    <a:pt x="1494663" y="670814"/>
                    <a:pt x="1487043" y="663194"/>
                    <a:pt x="1479423" y="655574"/>
                  </a:cubicBezTo>
                  <a:close/>
                  <a:moveTo>
                    <a:pt x="5139817" y="556387"/>
                  </a:moveTo>
                  <a:cubicBezTo>
                    <a:pt x="5116957" y="541147"/>
                    <a:pt x="5109337" y="518287"/>
                    <a:pt x="5124577" y="502920"/>
                  </a:cubicBezTo>
                  <a:cubicBezTo>
                    <a:pt x="5132197" y="487680"/>
                    <a:pt x="5155057" y="480060"/>
                    <a:pt x="5177917" y="487680"/>
                  </a:cubicBezTo>
                  <a:cubicBezTo>
                    <a:pt x="5193157" y="502920"/>
                    <a:pt x="5200777" y="525780"/>
                    <a:pt x="5185537" y="541147"/>
                  </a:cubicBezTo>
                  <a:cubicBezTo>
                    <a:pt x="5185537" y="556387"/>
                    <a:pt x="5170297" y="564007"/>
                    <a:pt x="5155057" y="564007"/>
                  </a:cubicBezTo>
                  <a:cubicBezTo>
                    <a:pt x="5147437" y="564007"/>
                    <a:pt x="5139817" y="556387"/>
                    <a:pt x="5139817" y="556387"/>
                  </a:cubicBezTo>
                  <a:close/>
                  <a:moveTo>
                    <a:pt x="1654810" y="533527"/>
                  </a:moveTo>
                  <a:cubicBezTo>
                    <a:pt x="1647190" y="518287"/>
                    <a:pt x="1654810" y="495427"/>
                    <a:pt x="1670050" y="480060"/>
                  </a:cubicBezTo>
                  <a:cubicBezTo>
                    <a:pt x="1685290" y="472440"/>
                    <a:pt x="1708150" y="480060"/>
                    <a:pt x="1723390" y="495300"/>
                  </a:cubicBezTo>
                  <a:cubicBezTo>
                    <a:pt x="1731010" y="510540"/>
                    <a:pt x="1723390" y="533400"/>
                    <a:pt x="1708150" y="548767"/>
                  </a:cubicBezTo>
                  <a:cubicBezTo>
                    <a:pt x="1700530" y="548767"/>
                    <a:pt x="1692910" y="556387"/>
                    <a:pt x="1685290" y="556387"/>
                  </a:cubicBezTo>
                  <a:cubicBezTo>
                    <a:pt x="1677670" y="556387"/>
                    <a:pt x="1662430" y="548767"/>
                    <a:pt x="1654810" y="533527"/>
                  </a:cubicBezTo>
                  <a:close/>
                  <a:moveTo>
                    <a:pt x="4949190" y="449580"/>
                  </a:moveTo>
                  <a:cubicBezTo>
                    <a:pt x="4933950" y="441960"/>
                    <a:pt x="4926330" y="419100"/>
                    <a:pt x="4933950" y="403860"/>
                  </a:cubicBezTo>
                  <a:cubicBezTo>
                    <a:pt x="4949190" y="381000"/>
                    <a:pt x="4972050" y="373380"/>
                    <a:pt x="4987290" y="381000"/>
                  </a:cubicBezTo>
                  <a:cubicBezTo>
                    <a:pt x="5002530" y="396240"/>
                    <a:pt x="5010150" y="419100"/>
                    <a:pt x="5002530" y="434467"/>
                  </a:cubicBezTo>
                  <a:cubicBezTo>
                    <a:pt x="4994910" y="449707"/>
                    <a:pt x="4979670" y="457327"/>
                    <a:pt x="4972050" y="457327"/>
                  </a:cubicBezTo>
                  <a:cubicBezTo>
                    <a:pt x="4964430" y="457327"/>
                    <a:pt x="4956810" y="457327"/>
                    <a:pt x="4949190" y="449707"/>
                  </a:cubicBezTo>
                  <a:close/>
                  <a:moveTo>
                    <a:pt x="1845437" y="426847"/>
                  </a:moveTo>
                  <a:cubicBezTo>
                    <a:pt x="1830197" y="411607"/>
                    <a:pt x="1837817" y="388747"/>
                    <a:pt x="1860677" y="381127"/>
                  </a:cubicBezTo>
                  <a:cubicBezTo>
                    <a:pt x="1875917" y="365887"/>
                    <a:pt x="1898777" y="373507"/>
                    <a:pt x="1906397" y="396367"/>
                  </a:cubicBezTo>
                  <a:cubicBezTo>
                    <a:pt x="1921637" y="411607"/>
                    <a:pt x="1914017" y="434467"/>
                    <a:pt x="1891157" y="442087"/>
                  </a:cubicBezTo>
                  <a:cubicBezTo>
                    <a:pt x="1891157" y="449707"/>
                    <a:pt x="1883537" y="449707"/>
                    <a:pt x="1875917" y="449707"/>
                  </a:cubicBezTo>
                  <a:cubicBezTo>
                    <a:pt x="1860677" y="449707"/>
                    <a:pt x="1845437" y="442087"/>
                    <a:pt x="1845437" y="426847"/>
                  </a:cubicBezTo>
                  <a:close/>
                  <a:moveTo>
                    <a:pt x="4758563" y="358140"/>
                  </a:moveTo>
                  <a:cubicBezTo>
                    <a:pt x="4743323" y="350520"/>
                    <a:pt x="4735703" y="327660"/>
                    <a:pt x="4743323" y="312420"/>
                  </a:cubicBezTo>
                  <a:cubicBezTo>
                    <a:pt x="4750943" y="289560"/>
                    <a:pt x="4773803" y="281940"/>
                    <a:pt x="4789043" y="289560"/>
                  </a:cubicBezTo>
                  <a:cubicBezTo>
                    <a:pt x="4811903" y="297180"/>
                    <a:pt x="4819523" y="320040"/>
                    <a:pt x="4811903" y="343027"/>
                  </a:cubicBezTo>
                  <a:cubicBezTo>
                    <a:pt x="4804283" y="358267"/>
                    <a:pt x="4789043" y="365887"/>
                    <a:pt x="4773803" y="365887"/>
                  </a:cubicBezTo>
                  <a:cubicBezTo>
                    <a:pt x="4773803" y="365887"/>
                    <a:pt x="4766183" y="365887"/>
                    <a:pt x="4758563" y="358267"/>
                  </a:cubicBezTo>
                  <a:close/>
                  <a:moveTo>
                    <a:pt x="2036064" y="335407"/>
                  </a:moveTo>
                  <a:cubicBezTo>
                    <a:pt x="2028444" y="312547"/>
                    <a:pt x="2036064" y="289687"/>
                    <a:pt x="2051304" y="281940"/>
                  </a:cubicBezTo>
                  <a:cubicBezTo>
                    <a:pt x="2074164" y="274320"/>
                    <a:pt x="2097024" y="281940"/>
                    <a:pt x="2104644" y="304800"/>
                  </a:cubicBezTo>
                  <a:cubicBezTo>
                    <a:pt x="2112264" y="320040"/>
                    <a:pt x="2104644" y="342900"/>
                    <a:pt x="2081784" y="358267"/>
                  </a:cubicBezTo>
                  <a:cubicBezTo>
                    <a:pt x="2081784" y="358267"/>
                    <a:pt x="2074164" y="358267"/>
                    <a:pt x="2066544" y="358267"/>
                  </a:cubicBezTo>
                  <a:cubicBezTo>
                    <a:pt x="2051304" y="358267"/>
                    <a:pt x="2043684" y="350647"/>
                    <a:pt x="2036064" y="335407"/>
                  </a:cubicBezTo>
                  <a:close/>
                  <a:moveTo>
                    <a:pt x="4567809" y="281940"/>
                  </a:moveTo>
                  <a:cubicBezTo>
                    <a:pt x="4544949" y="274320"/>
                    <a:pt x="4537329" y="251460"/>
                    <a:pt x="4544949" y="228473"/>
                  </a:cubicBezTo>
                  <a:cubicBezTo>
                    <a:pt x="4552569" y="213233"/>
                    <a:pt x="4567809" y="205613"/>
                    <a:pt x="4590669" y="213233"/>
                  </a:cubicBezTo>
                  <a:cubicBezTo>
                    <a:pt x="4613529" y="213233"/>
                    <a:pt x="4621149" y="236093"/>
                    <a:pt x="4613529" y="258953"/>
                  </a:cubicBezTo>
                  <a:cubicBezTo>
                    <a:pt x="4605909" y="274193"/>
                    <a:pt x="4590669" y="281813"/>
                    <a:pt x="4575429" y="281813"/>
                  </a:cubicBezTo>
                  <a:cubicBezTo>
                    <a:pt x="4575429" y="281813"/>
                    <a:pt x="4567809" y="281813"/>
                    <a:pt x="4567809" y="281813"/>
                  </a:cubicBezTo>
                  <a:close/>
                  <a:moveTo>
                    <a:pt x="2234311" y="251333"/>
                  </a:moveTo>
                  <a:cubicBezTo>
                    <a:pt x="2226691" y="236093"/>
                    <a:pt x="2234311" y="213233"/>
                    <a:pt x="2257171" y="205613"/>
                  </a:cubicBezTo>
                  <a:cubicBezTo>
                    <a:pt x="2272411" y="197993"/>
                    <a:pt x="2295271" y="205613"/>
                    <a:pt x="2302891" y="228473"/>
                  </a:cubicBezTo>
                  <a:cubicBezTo>
                    <a:pt x="2310511" y="243713"/>
                    <a:pt x="2302891" y="266573"/>
                    <a:pt x="2280031" y="274193"/>
                  </a:cubicBezTo>
                  <a:cubicBezTo>
                    <a:pt x="2280031" y="274193"/>
                    <a:pt x="2272411" y="281813"/>
                    <a:pt x="2272411" y="281813"/>
                  </a:cubicBezTo>
                  <a:cubicBezTo>
                    <a:pt x="2249551" y="281813"/>
                    <a:pt x="2241931" y="266573"/>
                    <a:pt x="2234311" y="251333"/>
                  </a:cubicBezTo>
                  <a:close/>
                  <a:moveTo>
                    <a:pt x="4361942" y="213233"/>
                  </a:moveTo>
                  <a:cubicBezTo>
                    <a:pt x="4346702" y="205613"/>
                    <a:pt x="4331462" y="190373"/>
                    <a:pt x="4339082" y="167513"/>
                  </a:cubicBezTo>
                  <a:cubicBezTo>
                    <a:pt x="4346702" y="144653"/>
                    <a:pt x="4361942" y="137033"/>
                    <a:pt x="4384802" y="144653"/>
                  </a:cubicBezTo>
                  <a:cubicBezTo>
                    <a:pt x="4407662" y="144653"/>
                    <a:pt x="4415282" y="167513"/>
                    <a:pt x="4407662" y="190373"/>
                  </a:cubicBezTo>
                  <a:cubicBezTo>
                    <a:pt x="4407662" y="205613"/>
                    <a:pt x="4392422" y="213233"/>
                    <a:pt x="4377182" y="213233"/>
                  </a:cubicBezTo>
                  <a:cubicBezTo>
                    <a:pt x="4369562" y="213233"/>
                    <a:pt x="4369562" y="213233"/>
                    <a:pt x="4361942" y="213233"/>
                  </a:cubicBezTo>
                  <a:close/>
                  <a:moveTo>
                    <a:pt x="2432558" y="182753"/>
                  </a:moveTo>
                  <a:cubicBezTo>
                    <a:pt x="2432558" y="167513"/>
                    <a:pt x="2440178" y="144653"/>
                    <a:pt x="2463038" y="137033"/>
                  </a:cubicBezTo>
                  <a:cubicBezTo>
                    <a:pt x="2478278" y="129413"/>
                    <a:pt x="2501138" y="144653"/>
                    <a:pt x="2508758" y="159893"/>
                  </a:cubicBezTo>
                  <a:cubicBezTo>
                    <a:pt x="2516378" y="182753"/>
                    <a:pt x="2501138" y="205613"/>
                    <a:pt x="2485898" y="213360"/>
                  </a:cubicBezTo>
                  <a:cubicBezTo>
                    <a:pt x="2478278" y="213360"/>
                    <a:pt x="2478278" y="213360"/>
                    <a:pt x="2470658" y="213360"/>
                  </a:cubicBezTo>
                  <a:cubicBezTo>
                    <a:pt x="2455418" y="213360"/>
                    <a:pt x="2440178" y="198120"/>
                    <a:pt x="2432558" y="182880"/>
                  </a:cubicBezTo>
                  <a:close/>
                  <a:moveTo>
                    <a:pt x="4155948" y="160020"/>
                  </a:moveTo>
                  <a:cubicBezTo>
                    <a:pt x="4140708" y="160020"/>
                    <a:pt x="4125468" y="137160"/>
                    <a:pt x="4133088" y="114300"/>
                  </a:cubicBezTo>
                  <a:cubicBezTo>
                    <a:pt x="4133088" y="91440"/>
                    <a:pt x="4155948" y="83820"/>
                    <a:pt x="4178808" y="83820"/>
                  </a:cubicBezTo>
                  <a:cubicBezTo>
                    <a:pt x="4194048" y="91440"/>
                    <a:pt x="4209288" y="114300"/>
                    <a:pt x="4201668" y="129540"/>
                  </a:cubicBezTo>
                  <a:cubicBezTo>
                    <a:pt x="4201668" y="152400"/>
                    <a:pt x="4186428" y="160020"/>
                    <a:pt x="4163568" y="160020"/>
                  </a:cubicBezTo>
                  <a:cubicBezTo>
                    <a:pt x="4163568" y="160020"/>
                    <a:pt x="4163568" y="160020"/>
                    <a:pt x="4155948" y="160020"/>
                  </a:cubicBezTo>
                  <a:close/>
                  <a:moveTo>
                    <a:pt x="2646045" y="129540"/>
                  </a:moveTo>
                  <a:cubicBezTo>
                    <a:pt x="2638425" y="106680"/>
                    <a:pt x="2653665" y="91440"/>
                    <a:pt x="2668905" y="83820"/>
                  </a:cubicBezTo>
                  <a:cubicBezTo>
                    <a:pt x="2691765" y="76200"/>
                    <a:pt x="2714625" y="91440"/>
                    <a:pt x="2714625" y="114300"/>
                  </a:cubicBezTo>
                  <a:cubicBezTo>
                    <a:pt x="2722245" y="129540"/>
                    <a:pt x="2707005" y="152400"/>
                    <a:pt x="2684145" y="160020"/>
                  </a:cubicBezTo>
                  <a:cubicBezTo>
                    <a:pt x="2684145" y="160020"/>
                    <a:pt x="2684145" y="160020"/>
                    <a:pt x="2676525" y="160020"/>
                  </a:cubicBezTo>
                  <a:cubicBezTo>
                    <a:pt x="2661285" y="160020"/>
                    <a:pt x="2646045" y="144780"/>
                    <a:pt x="2646045" y="129540"/>
                  </a:cubicBezTo>
                  <a:close/>
                  <a:moveTo>
                    <a:pt x="3950081" y="121920"/>
                  </a:moveTo>
                  <a:cubicBezTo>
                    <a:pt x="3927221" y="114300"/>
                    <a:pt x="3919601" y="99060"/>
                    <a:pt x="3919601" y="76200"/>
                  </a:cubicBezTo>
                  <a:cubicBezTo>
                    <a:pt x="3919601" y="53340"/>
                    <a:pt x="3942461" y="45720"/>
                    <a:pt x="3965321" y="45720"/>
                  </a:cubicBezTo>
                  <a:cubicBezTo>
                    <a:pt x="3980561" y="45720"/>
                    <a:pt x="3995801" y="68580"/>
                    <a:pt x="3995801" y="91440"/>
                  </a:cubicBezTo>
                  <a:cubicBezTo>
                    <a:pt x="3988181" y="106680"/>
                    <a:pt x="3972941" y="121920"/>
                    <a:pt x="3957701" y="121920"/>
                  </a:cubicBezTo>
                  <a:cubicBezTo>
                    <a:pt x="3957701" y="121920"/>
                    <a:pt x="3950081" y="121920"/>
                    <a:pt x="3950081" y="121920"/>
                  </a:cubicBezTo>
                  <a:close/>
                  <a:moveTo>
                    <a:pt x="2851912" y="83820"/>
                  </a:moveTo>
                  <a:cubicBezTo>
                    <a:pt x="2851912" y="68580"/>
                    <a:pt x="2867152" y="45720"/>
                    <a:pt x="2882392" y="45720"/>
                  </a:cubicBezTo>
                  <a:cubicBezTo>
                    <a:pt x="2905252" y="38100"/>
                    <a:pt x="2928112" y="53340"/>
                    <a:pt x="2928112" y="76200"/>
                  </a:cubicBezTo>
                  <a:cubicBezTo>
                    <a:pt x="2928112" y="99060"/>
                    <a:pt x="2920492" y="114300"/>
                    <a:pt x="2897632" y="121920"/>
                  </a:cubicBezTo>
                  <a:cubicBezTo>
                    <a:pt x="2897632" y="121920"/>
                    <a:pt x="2890012" y="121920"/>
                    <a:pt x="2890012" y="121920"/>
                  </a:cubicBezTo>
                  <a:cubicBezTo>
                    <a:pt x="2874772" y="121920"/>
                    <a:pt x="2851912" y="106680"/>
                    <a:pt x="2851912" y="83820"/>
                  </a:cubicBezTo>
                  <a:close/>
                  <a:moveTo>
                    <a:pt x="3744087" y="91440"/>
                  </a:moveTo>
                  <a:cubicBezTo>
                    <a:pt x="3721227" y="91440"/>
                    <a:pt x="3705987" y="76200"/>
                    <a:pt x="3705987" y="53340"/>
                  </a:cubicBezTo>
                  <a:cubicBezTo>
                    <a:pt x="3705987" y="30480"/>
                    <a:pt x="3728847" y="15240"/>
                    <a:pt x="3751707" y="15240"/>
                  </a:cubicBezTo>
                  <a:cubicBezTo>
                    <a:pt x="3766947" y="22860"/>
                    <a:pt x="3782187" y="38100"/>
                    <a:pt x="3782187" y="60960"/>
                  </a:cubicBezTo>
                  <a:cubicBezTo>
                    <a:pt x="3782187" y="76200"/>
                    <a:pt x="3766947" y="91440"/>
                    <a:pt x="3744087" y="91440"/>
                  </a:cubicBezTo>
                  <a:close/>
                  <a:moveTo>
                    <a:pt x="3065399" y="60960"/>
                  </a:moveTo>
                  <a:cubicBezTo>
                    <a:pt x="3065399" y="38100"/>
                    <a:pt x="3080639" y="15240"/>
                    <a:pt x="3095879" y="15240"/>
                  </a:cubicBezTo>
                  <a:cubicBezTo>
                    <a:pt x="3118739" y="15240"/>
                    <a:pt x="3141599" y="30480"/>
                    <a:pt x="3141599" y="53340"/>
                  </a:cubicBezTo>
                  <a:cubicBezTo>
                    <a:pt x="3141599" y="68580"/>
                    <a:pt x="3126359" y="91440"/>
                    <a:pt x="3103499" y="91440"/>
                  </a:cubicBezTo>
                  <a:cubicBezTo>
                    <a:pt x="3080639" y="91440"/>
                    <a:pt x="3065399" y="76200"/>
                    <a:pt x="3065399" y="60960"/>
                  </a:cubicBezTo>
                  <a:close/>
                  <a:moveTo>
                    <a:pt x="3530600" y="83820"/>
                  </a:moveTo>
                  <a:cubicBezTo>
                    <a:pt x="3507740" y="76200"/>
                    <a:pt x="3492500" y="60960"/>
                    <a:pt x="3492500" y="38100"/>
                  </a:cubicBezTo>
                  <a:cubicBezTo>
                    <a:pt x="3492500" y="22860"/>
                    <a:pt x="3507740" y="0"/>
                    <a:pt x="3530600" y="7620"/>
                  </a:cubicBezTo>
                  <a:cubicBezTo>
                    <a:pt x="3553460" y="7620"/>
                    <a:pt x="3568700" y="22860"/>
                    <a:pt x="3568700" y="45720"/>
                  </a:cubicBezTo>
                  <a:cubicBezTo>
                    <a:pt x="3568700" y="60960"/>
                    <a:pt x="3553460" y="83820"/>
                    <a:pt x="3530600" y="83820"/>
                  </a:cubicBezTo>
                  <a:close/>
                  <a:moveTo>
                    <a:pt x="3278886" y="45720"/>
                  </a:moveTo>
                  <a:cubicBezTo>
                    <a:pt x="3278886" y="22860"/>
                    <a:pt x="3294126" y="7620"/>
                    <a:pt x="3316986" y="0"/>
                  </a:cubicBezTo>
                  <a:cubicBezTo>
                    <a:pt x="3339846" y="0"/>
                    <a:pt x="3355086" y="22860"/>
                    <a:pt x="3355086" y="38100"/>
                  </a:cubicBezTo>
                  <a:cubicBezTo>
                    <a:pt x="3355086" y="60960"/>
                    <a:pt x="3339846" y="76200"/>
                    <a:pt x="3316986" y="76200"/>
                  </a:cubicBezTo>
                  <a:cubicBezTo>
                    <a:pt x="3294126" y="76200"/>
                    <a:pt x="3278886" y="60960"/>
                    <a:pt x="3278886" y="4572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9" name="Google Shape;129;p5"/>
            <p:cNvGrpSpPr/>
            <p:nvPr/>
          </p:nvGrpSpPr>
          <p:grpSpPr>
            <a:xfrm>
              <a:off x="9180052" y="2232810"/>
              <a:ext cx="829082" cy="843265"/>
              <a:chOff x="0" y="0"/>
              <a:chExt cx="549402" cy="558800"/>
            </a:xfrm>
          </p:grpSpPr>
          <p:sp>
            <p:nvSpPr>
              <p:cNvPr id="130" name="Google Shape;130;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 name="Google Shape;131;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2" name="Google Shape;132;p5"/>
            <p:cNvGrpSpPr/>
            <p:nvPr/>
          </p:nvGrpSpPr>
          <p:grpSpPr>
            <a:xfrm>
              <a:off x="9180052" y="7239518"/>
              <a:ext cx="829082" cy="843265"/>
              <a:chOff x="0" y="0"/>
              <a:chExt cx="549402" cy="558800"/>
            </a:xfrm>
          </p:grpSpPr>
          <p:sp>
            <p:nvSpPr>
              <p:cNvPr id="133" name="Google Shape;133;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5" name="Google Shape;135;p5"/>
            <p:cNvSpPr/>
            <p:nvPr/>
          </p:nvSpPr>
          <p:spPr>
            <a:xfrm>
              <a:off x="9410396" y="7483986"/>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6" name="Google Shape;136;p5"/>
            <p:cNvGrpSpPr/>
            <p:nvPr/>
          </p:nvGrpSpPr>
          <p:grpSpPr>
            <a:xfrm>
              <a:off x="302054" y="7239518"/>
              <a:ext cx="829082" cy="843265"/>
              <a:chOff x="0" y="0"/>
              <a:chExt cx="549402" cy="558800"/>
            </a:xfrm>
          </p:grpSpPr>
          <p:sp>
            <p:nvSpPr>
              <p:cNvPr id="137" name="Google Shape;137;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9" name="Google Shape;139;p5"/>
            <p:cNvSpPr/>
            <p:nvPr/>
          </p:nvSpPr>
          <p:spPr>
            <a:xfrm>
              <a:off x="541090" y="7483986"/>
              <a:ext cx="359537" cy="354171"/>
            </a:xfrm>
            <a:custGeom>
              <a:avLst/>
              <a:gdLst/>
              <a:ahLst/>
              <a:cxnLst/>
              <a:rect l="l" t="t" r="r" b="b"/>
              <a:pathLst>
                <a:path w="238252" h="234696" extrusionOk="0">
                  <a:moveTo>
                    <a:pt x="0" y="117348"/>
                  </a:moveTo>
                  <a:cubicBezTo>
                    <a:pt x="0" y="52578"/>
                    <a:pt x="53340" y="0"/>
                    <a:pt x="119126" y="0"/>
                  </a:cubicBezTo>
                  <a:cubicBezTo>
                    <a:pt x="184912" y="0"/>
                    <a:pt x="238252" y="52578"/>
                    <a:pt x="238252" y="117348"/>
                  </a:cubicBezTo>
                  <a:cubicBezTo>
                    <a:pt x="238252" y="182118"/>
                    <a:pt x="184912" y="234696"/>
                    <a:pt x="119126" y="234696"/>
                  </a:cubicBezTo>
                  <a:cubicBezTo>
                    <a:pt x="53340"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0" name="Google Shape;140;p5"/>
            <p:cNvGrpSpPr/>
            <p:nvPr/>
          </p:nvGrpSpPr>
          <p:grpSpPr>
            <a:xfrm>
              <a:off x="302054" y="2232810"/>
              <a:ext cx="829082" cy="843265"/>
              <a:chOff x="0" y="0"/>
              <a:chExt cx="549402" cy="558800"/>
            </a:xfrm>
          </p:grpSpPr>
          <p:sp>
            <p:nvSpPr>
              <p:cNvPr id="141" name="Google Shape;141;p5"/>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5"/>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3" name="Google Shape;143;p5"/>
            <p:cNvSpPr/>
            <p:nvPr/>
          </p:nvSpPr>
          <p:spPr>
            <a:xfrm>
              <a:off x="9415285" y="2477278"/>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5"/>
            <p:cNvSpPr/>
            <p:nvPr/>
          </p:nvSpPr>
          <p:spPr>
            <a:xfrm>
              <a:off x="542176" y="2477278"/>
              <a:ext cx="358387" cy="35417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5" name="Google Shape;145;p5"/>
            <p:cNvGrpSpPr/>
            <p:nvPr/>
          </p:nvGrpSpPr>
          <p:grpSpPr>
            <a:xfrm>
              <a:off x="1467186" y="1469359"/>
              <a:ext cx="7376754" cy="7376754"/>
              <a:chOff x="0" y="0"/>
              <a:chExt cx="812800" cy="812800"/>
            </a:xfrm>
          </p:grpSpPr>
          <p:sp>
            <p:nvSpPr>
              <p:cNvPr id="146" name="Google Shape;146;p5"/>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F2380"/>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5"/>
              <p:cNvSpPr txBox="1"/>
              <p:nvPr/>
            </p:nvSpPr>
            <p:spPr>
              <a:xfrm>
                <a:off x="76200" y="57150"/>
                <a:ext cx="660400" cy="679450"/>
              </a:xfrm>
              <a:prstGeom prst="rect">
                <a:avLst/>
              </a:prstGeom>
              <a:noFill/>
              <a:ln>
                <a:noFill/>
              </a:ln>
            </p:spPr>
            <p:txBody>
              <a:bodyPr spcFirstLastPara="1" wrap="square" lIns="50800" tIns="50800" rIns="50800" bIns="50800" anchor="ctr" anchorCtr="0">
                <a:noAutofit/>
              </a:bodyPr>
              <a:lstStyle/>
              <a:p>
                <a:pPr marL="0" marR="0" lvl="0" indent="0" algn="ctr" rtl="0">
                  <a:lnSpc>
                    <a:spcPct val="158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48" name="Google Shape;148;p5" descr="Colorful bubble font reading &quot;organ, eye, &amp; tissue donation saves lives&quot;."/>
          <p:cNvSpPr/>
          <p:nvPr/>
        </p:nvSpPr>
        <p:spPr>
          <a:xfrm>
            <a:off x="7596199" y="3256832"/>
            <a:ext cx="3095601" cy="3773337"/>
          </a:xfrm>
          <a:custGeom>
            <a:avLst/>
            <a:gdLst/>
            <a:ahLst/>
            <a:cxnLst/>
            <a:rect l="l" t="t" r="r" b="b"/>
            <a:pathLst>
              <a:path w="3095601" h="3773337" extrusionOk="0">
                <a:moveTo>
                  <a:pt x="0" y="0"/>
                </a:moveTo>
                <a:lnTo>
                  <a:pt x="3095602" y="0"/>
                </a:lnTo>
                <a:lnTo>
                  <a:pt x="3095602" y="3773336"/>
                </a:lnTo>
                <a:lnTo>
                  <a:pt x="0" y="3773336"/>
                </a:lnTo>
                <a:lnTo>
                  <a:pt x="0" y="0"/>
                </a:lnTo>
                <a:close/>
              </a:path>
            </a:pathLst>
          </a:custGeom>
          <a:blipFill rotWithShape="1">
            <a:blip r:embed="rId3">
              <a:alphaModFix/>
            </a:blip>
            <a:stretch>
              <a:fillRect l="-12493" t="-20078" r="-11894" b="-26769"/>
            </a:stretch>
          </a:blipFill>
          <a:ln>
            <a:noFill/>
          </a:ln>
        </p:spPr>
        <p:txBody>
          <a:bodyPr/>
          <a:lstStyle/>
          <a:p>
            <a:endParaRPr lang="en-US"/>
          </a:p>
        </p:txBody>
      </p:sp>
      <p:sp>
        <p:nvSpPr>
          <p:cNvPr id="149" name="Google Shape;149;p5" descr="Vision Gift logo."/>
          <p:cNvSpPr/>
          <p:nvPr/>
        </p:nvSpPr>
        <p:spPr>
          <a:xfrm>
            <a:off x="12388249" y="929563"/>
            <a:ext cx="3939501" cy="1682894"/>
          </a:xfrm>
          <a:custGeom>
            <a:avLst/>
            <a:gdLst/>
            <a:ahLst/>
            <a:cxnLst/>
            <a:rect l="l" t="t" r="r" b="b"/>
            <a:pathLst>
              <a:path w="3939501" h="1682894" extrusionOk="0">
                <a:moveTo>
                  <a:pt x="0" y="0"/>
                </a:moveTo>
                <a:lnTo>
                  <a:pt x="3939502" y="0"/>
                </a:lnTo>
                <a:lnTo>
                  <a:pt x="3939502" y="1682894"/>
                </a:lnTo>
                <a:lnTo>
                  <a:pt x="0" y="1682894"/>
                </a:lnTo>
                <a:lnTo>
                  <a:pt x="0" y="0"/>
                </a:lnTo>
                <a:close/>
              </a:path>
            </a:pathLst>
          </a:custGeom>
          <a:blipFill rotWithShape="1">
            <a:blip r:embed="rId4">
              <a:alphaModFix/>
            </a:blip>
            <a:stretch>
              <a:fillRect l="-4221" t="-19209" r="-2909" b="-19405"/>
            </a:stretch>
          </a:blipFill>
          <a:ln>
            <a:noFill/>
          </a:ln>
        </p:spPr>
        <p:txBody>
          <a:bodyPr/>
          <a:lstStyle/>
          <a:p>
            <a:endParaRPr lang="en-US"/>
          </a:p>
        </p:txBody>
      </p:sp>
      <p:sp>
        <p:nvSpPr>
          <p:cNvPr id="150" name="Google Shape;150;p5" descr="Cascade Life Alliance logo."/>
          <p:cNvSpPr/>
          <p:nvPr/>
        </p:nvSpPr>
        <p:spPr>
          <a:xfrm>
            <a:off x="580535" y="7050020"/>
            <a:ext cx="5063398" cy="1118788"/>
          </a:xfrm>
          <a:custGeom>
            <a:avLst/>
            <a:gdLst/>
            <a:ahLst/>
            <a:cxnLst/>
            <a:rect l="l" t="t" r="r" b="b"/>
            <a:pathLst>
              <a:path w="5063398" h="1118788" extrusionOk="0">
                <a:moveTo>
                  <a:pt x="0" y="0"/>
                </a:moveTo>
                <a:lnTo>
                  <a:pt x="5063397" y="0"/>
                </a:lnTo>
                <a:lnTo>
                  <a:pt x="5063397" y="1118788"/>
                </a:lnTo>
                <a:lnTo>
                  <a:pt x="0" y="1118788"/>
                </a:lnTo>
                <a:lnTo>
                  <a:pt x="0" y="0"/>
                </a:lnTo>
                <a:close/>
              </a:path>
            </a:pathLst>
          </a:custGeom>
          <a:blipFill rotWithShape="1">
            <a:blip r:embed="rId5">
              <a:alphaModFix/>
            </a:blip>
            <a:stretch>
              <a:fillRect/>
            </a:stretch>
          </a:blipFill>
          <a:ln>
            <a:noFill/>
          </a:ln>
        </p:spPr>
        <p:txBody>
          <a:bodyPr/>
          <a:lstStyle/>
          <a:p>
            <a:endParaRPr lang="en-US"/>
          </a:p>
        </p:txBody>
      </p:sp>
      <p:sp>
        <p:nvSpPr>
          <p:cNvPr id="151" name="Google Shape;151;p5" descr="Solvita logo."/>
          <p:cNvSpPr/>
          <p:nvPr/>
        </p:nvSpPr>
        <p:spPr>
          <a:xfrm>
            <a:off x="12813638" y="7262050"/>
            <a:ext cx="2831939" cy="694727"/>
          </a:xfrm>
          <a:custGeom>
            <a:avLst/>
            <a:gdLst/>
            <a:ahLst/>
            <a:cxnLst/>
            <a:rect l="l" t="t" r="r" b="b"/>
            <a:pathLst>
              <a:path w="2831939" h="694727" extrusionOk="0">
                <a:moveTo>
                  <a:pt x="0" y="0"/>
                </a:moveTo>
                <a:lnTo>
                  <a:pt x="2831940" y="0"/>
                </a:lnTo>
                <a:lnTo>
                  <a:pt x="2831940" y="694727"/>
                </a:lnTo>
                <a:lnTo>
                  <a:pt x="0" y="694727"/>
                </a:lnTo>
                <a:lnTo>
                  <a:pt x="0" y="0"/>
                </a:lnTo>
                <a:close/>
              </a:path>
            </a:pathLst>
          </a:custGeom>
          <a:blipFill rotWithShape="1">
            <a:blip r:embed="rId6">
              <a:alphaModFix/>
            </a:blip>
            <a:stretch>
              <a:fillRect/>
            </a:stretch>
          </a:blipFill>
          <a:ln>
            <a:noFill/>
          </a:ln>
        </p:spPr>
        <p:txBody>
          <a:bodyPr/>
          <a:lstStyle/>
          <a:p>
            <a:endParaRPr lang="en-US"/>
          </a:p>
        </p:txBody>
      </p:sp>
      <p:sp>
        <p:nvSpPr>
          <p:cNvPr id="152" name="Google Shape;152;p5" descr="Donate Life Northwest logo."/>
          <p:cNvSpPr/>
          <p:nvPr/>
        </p:nvSpPr>
        <p:spPr>
          <a:xfrm>
            <a:off x="3517403" y="686228"/>
            <a:ext cx="1759925" cy="2169563"/>
          </a:xfrm>
          <a:custGeom>
            <a:avLst/>
            <a:gdLst/>
            <a:ahLst/>
            <a:cxnLst/>
            <a:rect l="l" t="t" r="r" b="b"/>
            <a:pathLst>
              <a:path w="1759925" h="2169563" extrusionOk="0">
                <a:moveTo>
                  <a:pt x="0" y="0"/>
                </a:moveTo>
                <a:lnTo>
                  <a:pt x="1759925" y="0"/>
                </a:lnTo>
                <a:lnTo>
                  <a:pt x="1759925" y="2169563"/>
                </a:lnTo>
                <a:lnTo>
                  <a:pt x="0" y="2169563"/>
                </a:lnTo>
                <a:lnTo>
                  <a:pt x="0" y="0"/>
                </a:lnTo>
                <a:close/>
              </a:path>
            </a:pathLst>
          </a:custGeom>
          <a:blipFill rotWithShape="1">
            <a:blip r:embed="rId7">
              <a:alphaModFix/>
            </a:blip>
            <a:stretch>
              <a:fillRect/>
            </a:stretch>
          </a:blipFill>
          <a:ln>
            <a:noFill/>
          </a:ln>
        </p:spPr>
        <p:txBody>
          <a:bodyPr/>
          <a:lstStyle/>
          <a:p>
            <a:endParaRPr lang="en-US"/>
          </a:p>
        </p:txBody>
      </p:sp>
      <p:sp>
        <p:nvSpPr>
          <p:cNvPr id="153" name="Google Shape;153;p5"/>
          <p:cNvSpPr txBox="1"/>
          <p:nvPr/>
        </p:nvSpPr>
        <p:spPr>
          <a:xfrm>
            <a:off x="2853724" y="3104521"/>
            <a:ext cx="30873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Outreach &amp; Education</a:t>
            </a:r>
            <a:endParaRPr sz="1400" b="0" i="0" u="none" strike="noStrike" cap="none">
              <a:solidFill>
                <a:srgbClr val="000000"/>
              </a:solidFill>
              <a:latin typeface="Lato Light"/>
              <a:ea typeface="Lato Light"/>
              <a:cs typeface="Lato Light"/>
              <a:sym typeface="Lato Light"/>
            </a:endParaRPr>
          </a:p>
        </p:txBody>
      </p:sp>
      <p:sp>
        <p:nvSpPr>
          <p:cNvPr id="154" name="Google Shape;154;p5"/>
          <p:cNvSpPr txBox="1"/>
          <p:nvPr/>
        </p:nvSpPr>
        <p:spPr>
          <a:xfrm>
            <a:off x="1257764" y="8276700"/>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Organ Procurement</a:t>
            </a:r>
            <a:endParaRPr sz="1400" b="0" i="0" u="none" strike="noStrike" cap="none">
              <a:solidFill>
                <a:srgbClr val="000000"/>
              </a:solidFill>
              <a:latin typeface="Lato Light"/>
              <a:ea typeface="Lato Light"/>
              <a:cs typeface="Lato Light"/>
              <a:sym typeface="Lato Light"/>
            </a:endParaRPr>
          </a:p>
        </p:txBody>
      </p:sp>
      <p:sp>
        <p:nvSpPr>
          <p:cNvPr id="155" name="Google Shape;155;p5"/>
          <p:cNvSpPr txBox="1"/>
          <p:nvPr/>
        </p:nvSpPr>
        <p:spPr>
          <a:xfrm>
            <a:off x="12503538" y="2612462"/>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Eye Bank</a:t>
            </a:r>
            <a:endParaRPr sz="1400" b="0" i="0" u="none" strike="noStrike" cap="none">
              <a:solidFill>
                <a:srgbClr val="000000"/>
              </a:solidFill>
              <a:latin typeface="Lato Light"/>
              <a:ea typeface="Lato Light"/>
              <a:cs typeface="Lato Light"/>
              <a:sym typeface="Lato Light"/>
            </a:endParaRPr>
          </a:p>
        </p:txBody>
      </p:sp>
      <p:sp>
        <p:nvSpPr>
          <p:cNvPr id="156" name="Google Shape;156;p5"/>
          <p:cNvSpPr txBox="1"/>
          <p:nvPr/>
        </p:nvSpPr>
        <p:spPr>
          <a:xfrm>
            <a:off x="12375152" y="8168789"/>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Tissue Bank</a:t>
            </a:r>
            <a:endParaRPr sz="1400" b="0" i="0" u="none" strike="noStrike" cap="none">
              <a:solidFill>
                <a:srgbClr val="000000"/>
              </a:solidFill>
              <a:latin typeface="Lato Light"/>
              <a:ea typeface="Lato Light"/>
              <a:cs typeface="Lato Light"/>
              <a:sym typeface="Lato Light"/>
            </a:endParaRPr>
          </a:p>
        </p:txBody>
      </p:sp>
      <p:pic>
        <p:nvPicPr>
          <p:cNvPr id="157" name="Google Shape;157;p5" title="Squiggle 2.png"/>
          <p:cNvPicPr preferRelativeResize="0"/>
          <p:nvPr/>
        </p:nvPicPr>
        <p:blipFill rotWithShape="1">
          <a:blip r:embed="rId8">
            <a:alphaModFix/>
          </a:blip>
          <a:srcRect r="73851" b="48195"/>
          <a:stretch/>
        </p:blipFill>
        <p:spPr>
          <a:xfrm rot="10800000">
            <a:off x="13858652" y="5355848"/>
            <a:ext cx="4429349" cy="4936100"/>
          </a:xfrm>
          <a:prstGeom prst="rect">
            <a:avLst/>
          </a:prstGeom>
          <a:noFill/>
          <a:ln>
            <a:noFill/>
          </a:ln>
        </p:spPr>
      </p:pic>
      <p:pic>
        <p:nvPicPr>
          <p:cNvPr id="158" name="Google Shape;158;p5" title="Squiggle 2.png"/>
          <p:cNvPicPr preferRelativeResize="0"/>
          <p:nvPr/>
        </p:nvPicPr>
        <p:blipFill rotWithShape="1">
          <a:blip r:embed="rId8">
            <a:alphaModFix/>
          </a:blip>
          <a:srcRect r="73851" b="48195"/>
          <a:stretch/>
        </p:blipFill>
        <p:spPr>
          <a:xfrm>
            <a:off x="-16727" y="-16727"/>
            <a:ext cx="4782250" cy="532934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18"/>
        <p:cNvGrpSpPr/>
        <p:nvPr/>
      </p:nvGrpSpPr>
      <p:grpSpPr>
        <a:xfrm>
          <a:off x="0" y="0"/>
          <a:ext cx="0" cy="0"/>
          <a:chOff x="0" y="0"/>
          <a:chExt cx="0" cy="0"/>
        </a:xfrm>
      </p:grpSpPr>
      <p:sp>
        <p:nvSpPr>
          <p:cNvPr id="519" name="Google Shape;519;p28"/>
          <p:cNvSpPr txBox="1"/>
          <p:nvPr/>
        </p:nvSpPr>
        <p:spPr>
          <a:xfrm>
            <a:off x="2697150" y="3219198"/>
            <a:ext cx="12893700" cy="33342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rgbClr val="FFFFFF"/>
                </a:solidFill>
                <a:latin typeface="Lato"/>
                <a:ea typeface="Lato"/>
                <a:cs typeface="Lato"/>
                <a:sym typeface="Lato"/>
              </a:rPr>
              <a:t>How Someone Becomes a Donor</a:t>
            </a:r>
            <a:endParaRPr sz="11400" b="0" i="0" u="none" strike="noStrike" cap="none">
              <a:solidFill>
                <a:srgbClr val="000000"/>
              </a:solidFill>
              <a:latin typeface="Lato"/>
              <a:ea typeface="Lato"/>
              <a:cs typeface="Lato"/>
              <a:sym typeface="Lato"/>
            </a:endParaRPr>
          </a:p>
        </p:txBody>
      </p:sp>
      <p:pic>
        <p:nvPicPr>
          <p:cNvPr id="520" name="Google Shape;520;p28"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521" name="Google Shape;521;p28" title="Squiggle 2.png"/>
          <p:cNvPicPr preferRelativeResize="0"/>
          <p:nvPr/>
        </p:nvPicPr>
        <p:blipFill rotWithShape="1">
          <a:blip r:embed="rId3">
            <a:alphaModFix/>
          </a:blip>
          <a:srcRect r="73851" b="48195"/>
          <a:stretch/>
        </p:blipFill>
        <p:spPr>
          <a:xfrm rot="10800000">
            <a:off x="13505748" y="4957648"/>
            <a:ext cx="4782250" cy="532934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29"/>
        <p:cNvGrpSpPr/>
        <p:nvPr/>
      </p:nvGrpSpPr>
      <p:grpSpPr>
        <a:xfrm>
          <a:off x="0" y="0"/>
          <a:ext cx="0" cy="0"/>
          <a:chOff x="0" y="0"/>
          <a:chExt cx="0" cy="0"/>
        </a:xfrm>
      </p:grpSpPr>
      <p:pic>
        <p:nvPicPr>
          <p:cNvPr id="530" name="Google Shape;530;p29" descr="Organ donation and transplantation is a complex process, requiring the expertise and collaboration of thousands across the country every day. This intricate journey begins with one person – the organ donor. Join UNOS as we explore this lifesaving system from the perspective of the generous organ donor, their willing family and the organ procurement organization on the ground.&#10;&#10;For more information, visit: https://unos.org/transplant/deceased-donation/&#10;&#10;To register to become an organ donor, visit: https://www.registerme.org/" title="The organ transplant journey: how the organ donation process works">
            <a:hlinkClick r:id="rId3"/>
          </p:cNvPr>
          <p:cNvPicPr preferRelativeResize="0"/>
          <p:nvPr/>
        </p:nvPicPr>
        <p:blipFill rotWithShape="1">
          <a:blip r:embed="rId4">
            <a:alphaModFix/>
          </a:blip>
          <a:srcRect/>
          <a:stretch/>
        </p:blipFill>
        <p:spPr>
          <a:xfrm>
            <a:off x="682738" y="384025"/>
            <a:ext cx="16922525" cy="95189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38"/>
        <p:cNvGrpSpPr/>
        <p:nvPr/>
      </p:nvGrpSpPr>
      <p:grpSpPr>
        <a:xfrm>
          <a:off x="0" y="0"/>
          <a:ext cx="0" cy="0"/>
          <a:chOff x="0" y="0"/>
          <a:chExt cx="0" cy="0"/>
        </a:xfrm>
      </p:grpSpPr>
      <p:sp>
        <p:nvSpPr>
          <p:cNvPr id="539" name="Google Shape;539;g3f5747e62d1_0_2"/>
          <p:cNvSpPr txBox="1"/>
          <p:nvPr/>
        </p:nvSpPr>
        <p:spPr>
          <a:xfrm>
            <a:off x="2697150" y="3219198"/>
            <a:ext cx="12893700" cy="5001000"/>
          </a:xfrm>
          <a:prstGeom prst="rect">
            <a:avLst/>
          </a:prstGeom>
          <a:noFill/>
          <a:ln>
            <a:noFill/>
          </a:ln>
        </p:spPr>
        <p:txBody>
          <a:bodyPr spcFirstLastPara="1" wrap="square" lIns="0" tIns="0" rIns="0" bIns="0" anchor="t" anchorCtr="0">
            <a:spAutoFit/>
          </a:bodyPr>
          <a:lstStyle/>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rgbClr val="FFFFFF"/>
                </a:solidFill>
                <a:latin typeface="Lato"/>
                <a:ea typeface="Lato"/>
                <a:cs typeface="Lato"/>
                <a:sym typeface="Lato"/>
              </a:rPr>
              <a:t>Transplant is not a cure. </a:t>
            </a:r>
            <a:endParaRPr sz="11400" b="0" i="0" u="none" strike="noStrike" cap="none">
              <a:solidFill>
                <a:srgbClr val="FFFFFF"/>
              </a:solidFill>
              <a:latin typeface="Lato"/>
              <a:ea typeface="Lato"/>
              <a:cs typeface="Lato"/>
              <a:sym typeface="Lato"/>
            </a:endParaRPr>
          </a:p>
          <a:p>
            <a:pPr marL="0" marR="0" lvl="0" indent="0" algn="ctr" rtl="0">
              <a:lnSpc>
                <a:spcPct val="95001"/>
              </a:lnSpc>
              <a:spcBef>
                <a:spcPts val="0"/>
              </a:spcBef>
              <a:spcAft>
                <a:spcPts val="0"/>
              </a:spcAft>
              <a:buClr>
                <a:srgbClr val="000000"/>
              </a:buClr>
              <a:buSzPts val="11400"/>
              <a:buFont typeface="Arial"/>
              <a:buNone/>
            </a:pPr>
            <a:r>
              <a:rPr lang="en-US" sz="11400" b="0" i="0" u="none" strike="noStrike" cap="none">
                <a:solidFill>
                  <a:srgbClr val="FFFFFF"/>
                </a:solidFill>
                <a:latin typeface="Lato"/>
                <a:ea typeface="Lato"/>
                <a:cs typeface="Lato"/>
                <a:sym typeface="Lato"/>
              </a:rPr>
              <a:t>It is a treatment.</a:t>
            </a:r>
            <a:endParaRPr sz="11400" b="0" i="0" u="none" strike="noStrike" cap="none">
              <a:solidFill>
                <a:srgbClr val="000000"/>
              </a:solidFill>
              <a:latin typeface="Lato"/>
              <a:ea typeface="Lato"/>
              <a:cs typeface="Lato"/>
              <a:sym typeface="Lato"/>
            </a:endParaRPr>
          </a:p>
        </p:txBody>
      </p:sp>
      <p:pic>
        <p:nvPicPr>
          <p:cNvPr id="540" name="Google Shape;540;g3f5747e62d1_0_2"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541" name="Google Shape;541;g3f5747e62d1_0_2" title="Squiggle 2.png"/>
          <p:cNvPicPr preferRelativeResize="0"/>
          <p:nvPr/>
        </p:nvPicPr>
        <p:blipFill rotWithShape="1">
          <a:blip r:embed="rId3">
            <a:alphaModFix/>
          </a:blip>
          <a:srcRect r="73851" b="48195"/>
          <a:stretch/>
        </p:blipFill>
        <p:spPr>
          <a:xfrm rot="10800000">
            <a:off x="13505748" y="4957648"/>
            <a:ext cx="4782250" cy="532934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49"/>
        <p:cNvGrpSpPr/>
        <p:nvPr/>
      </p:nvGrpSpPr>
      <p:grpSpPr>
        <a:xfrm>
          <a:off x="0" y="0"/>
          <a:ext cx="0" cy="0"/>
          <a:chOff x="0" y="0"/>
          <a:chExt cx="0" cy="0"/>
        </a:xfrm>
      </p:grpSpPr>
      <p:sp>
        <p:nvSpPr>
          <p:cNvPr id="550" name="Google Shape;550;g3f7061e4ad7_0_14"/>
          <p:cNvSpPr txBox="1"/>
          <p:nvPr/>
        </p:nvSpPr>
        <p:spPr>
          <a:xfrm>
            <a:off x="2065100" y="303680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a:solidFill>
                  <a:schemeClr val="lt1"/>
                </a:solidFill>
                <a:latin typeface="Lato"/>
                <a:ea typeface="Lato"/>
                <a:cs typeface="Lato"/>
                <a:sym typeface="Lato"/>
              </a:rPr>
              <a:t>Name that Organ</a:t>
            </a:r>
            <a:endParaRPr sz="1400" b="0" i="0" u="none" strike="noStrike" cap="none">
              <a:solidFill>
                <a:schemeClr val="lt1"/>
              </a:solidFill>
              <a:latin typeface="Lato"/>
              <a:ea typeface="Lato"/>
              <a:cs typeface="Lato"/>
              <a:sym typeface="Lato"/>
            </a:endParaRPr>
          </a:p>
        </p:txBody>
      </p:sp>
      <p:sp>
        <p:nvSpPr>
          <p:cNvPr id="551" name="Google Shape;551;g3f7061e4ad7_0_14"/>
          <p:cNvSpPr txBox="1"/>
          <p:nvPr/>
        </p:nvSpPr>
        <p:spPr>
          <a:xfrm>
            <a:off x="5614275" y="5126050"/>
            <a:ext cx="96594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lt1"/>
              </a:solidFill>
              <a:latin typeface="Calibri"/>
              <a:ea typeface="Calibri"/>
              <a:cs typeface="Calibri"/>
              <a:sym typeface="Calibri"/>
            </a:endParaRPr>
          </a:p>
        </p:txBody>
      </p:sp>
      <p:sp>
        <p:nvSpPr>
          <p:cNvPr id="552" name="Google Shape;552;g3f7061e4ad7_0_14"/>
          <p:cNvSpPr txBox="1"/>
          <p:nvPr/>
        </p:nvSpPr>
        <p:spPr>
          <a:xfrm>
            <a:off x="2634300" y="5207800"/>
            <a:ext cx="13019400" cy="1071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3200">
                <a:solidFill>
                  <a:schemeClr val="lt1"/>
                </a:solidFill>
                <a:latin typeface="Lato"/>
                <a:ea typeface="Lato"/>
                <a:cs typeface="Lato"/>
                <a:sym typeface="Lato"/>
              </a:rPr>
              <a:t>The following slides contain graphic medical images of organs you do not have to look!</a:t>
            </a:r>
            <a:endParaRPr sz="3200" i="1">
              <a:solidFill>
                <a:schemeClr val="lt1"/>
              </a:solidFill>
              <a:latin typeface="Lato"/>
              <a:ea typeface="Lato"/>
              <a:cs typeface="Lato"/>
              <a:sym typeface="Lato"/>
            </a:endParaRPr>
          </a:p>
        </p:txBody>
      </p:sp>
      <p:pic>
        <p:nvPicPr>
          <p:cNvPr id="553" name="Google Shape;553;g3f7061e4ad7_0_14"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61"/>
        <p:cNvGrpSpPr/>
        <p:nvPr/>
      </p:nvGrpSpPr>
      <p:grpSpPr>
        <a:xfrm>
          <a:off x="0" y="0"/>
          <a:ext cx="0" cy="0"/>
          <a:chOff x="0" y="0"/>
          <a:chExt cx="0" cy="0"/>
        </a:xfrm>
      </p:grpSpPr>
      <p:sp>
        <p:nvSpPr>
          <p:cNvPr id="562" name="Google Shape;562;g3f7061e4ad7_0_100"/>
          <p:cNvSpPr txBox="1"/>
          <p:nvPr/>
        </p:nvSpPr>
        <p:spPr>
          <a:xfrm>
            <a:off x="2038150" y="136607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lt1"/>
                </a:solidFill>
                <a:latin typeface="Lato"/>
                <a:ea typeface="Lato"/>
                <a:cs typeface="Lato"/>
                <a:sym typeface="Lato"/>
              </a:rPr>
              <a:t>What organ is this?</a:t>
            </a:r>
            <a:endParaRPr sz="1400" b="0" i="0" u="none" strike="noStrike" cap="none">
              <a:solidFill>
                <a:schemeClr val="lt1"/>
              </a:solidFill>
              <a:latin typeface="Lato"/>
              <a:ea typeface="Lato"/>
              <a:cs typeface="Lato"/>
              <a:sym typeface="Lato"/>
            </a:endParaRPr>
          </a:p>
        </p:txBody>
      </p:sp>
      <p:pic>
        <p:nvPicPr>
          <p:cNvPr id="563" name="Google Shape;563;g3f7061e4ad7_0_100"/>
          <p:cNvPicPr preferRelativeResize="0"/>
          <p:nvPr/>
        </p:nvPicPr>
        <p:blipFill rotWithShape="1">
          <a:blip r:embed="rId3">
            <a:alphaModFix/>
          </a:blip>
          <a:srcRect/>
          <a:stretch/>
        </p:blipFill>
        <p:spPr>
          <a:xfrm>
            <a:off x="3088800" y="4163125"/>
            <a:ext cx="5332097" cy="5227551"/>
          </a:xfrm>
          <a:prstGeom prst="rect">
            <a:avLst/>
          </a:prstGeom>
          <a:noFill/>
          <a:ln>
            <a:noFill/>
          </a:ln>
        </p:spPr>
      </p:pic>
      <p:pic>
        <p:nvPicPr>
          <p:cNvPr id="564" name="Google Shape;564;g3f7061e4ad7_0_100"/>
          <p:cNvPicPr preferRelativeResize="0"/>
          <p:nvPr/>
        </p:nvPicPr>
        <p:blipFill rotWithShape="1">
          <a:blip r:embed="rId4">
            <a:alphaModFix/>
          </a:blip>
          <a:srcRect/>
          <a:stretch/>
        </p:blipFill>
        <p:spPr>
          <a:xfrm>
            <a:off x="9659700" y="4163125"/>
            <a:ext cx="5182900" cy="5227550"/>
          </a:xfrm>
          <a:prstGeom prst="rect">
            <a:avLst/>
          </a:prstGeom>
          <a:noFill/>
          <a:ln>
            <a:noFill/>
          </a:ln>
        </p:spPr>
      </p:pic>
      <p:pic>
        <p:nvPicPr>
          <p:cNvPr id="565" name="Google Shape;565;g3f7061e4ad7_0_100"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73"/>
        <p:cNvGrpSpPr/>
        <p:nvPr/>
      </p:nvGrpSpPr>
      <p:grpSpPr>
        <a:xfrm>
          <a:off x="0" y="0"/>
          <a:ext cx="0" cy="0"/>
          <a:chOff x="0" y="0"/>
          <a:chExt cx="0" cy="0"/>
        </a:xfrm>
      </p:grpSpPr>
      <p:sp>
        <p:nvSpPr>
          <p:cNvPr id="574" name="Google Shape;574;g3f7061e4ad7_0_186"/>
          <p:cNvSpPr txBox="1"/>
          <p:nvPr/>
        </p:nvSpPr>
        <p:spPr>
          <a:xfrm>
            <a:off x="2047925" y="1366075"/>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lt1"/>
                </a:solidFill>
                <a:latin typeface="Lato"/>
                <a:ea typeface="Lato"/>
                <a:cs typeface="Lato"/>
                <a:sym typeface="Lato"/>
              </a:rPr>
              <a:t>What organ is this?</a:t>
            </a:r>
            <a:endParaRPr sz="1400" b="0" i="0" u="none" strike="noStrike" cap="none">
              <a:solidFill>
                <a:schemeClr val="lt1"/>
              </a:solidFill>
              <a:latin typeface="Lato"/>
              <a:ea typeface="Lato"/>
              <a:cs typeface="Lato"/>
              <a:sym typeface="Lato"/>
            </a:endParaRPr>
          </a:p>
        </p:txBody>
      </p:sp>
      <p:pic>
        <p:nvPicPr>
          <p:cNvPr id="575" name="Google Shape;575;g3f7061e4ad7_0_186"/>
          <p:cNvPicPr preferRelativeResize="0"/>
          <p:nvPr/>
        </p:nvPicPr>
        <p:blipFill rotWithShape="1">
          <a:blip r:embed="rId3">
            <a:alphaModFix/>
          </a:blip>
          <a:srcRect b="42965"/>
          <a:stretch/>
        </p:blipFill>
        <p:spPr>
          <a:xfrm>
            <a:off x="5634237" y="3909425"/>
            <a:ext cx="5853826" cy="5943150"/>
          </a:xfrm>
          <a:prstGeom prst="rect">
            <a:avLst/>
          </a:prstGeom>
          <a:noFill/>
          <a:ln>
            <a:noFill/>
          </a:ln>
        </p:spPr>
      </p:pic>
      <p:pic>
        <p:nvPicPr>
          <p:cNvPr id="576" name="Google Shape;576;g3f7061e4ad7_0_186"/>
          <p:cNvPicPr preferRelativeResize="0"/>
          <p:nvPr/>
        </p:nvPicPr>
        <p:blipFill rotWithShape="1">
          <a:blip r:embed="rId4">
            <a:alphaModFix/>
          </a:blip>
          <a:srcRect/>
          <a:stretch/>
        </p:blipFill>
        <p:spPr>
          <a:xfrm>
            <a:off x="12376709" y="3851200"/>
            <a:ext cx="4445166" cy="5943150"/>
          </a:xfrm>
          <a:prstGeom prst="rect">
            <a:avLst/>
          </a:prstGeom>
          <a:noFill/>
          <a:ln>
            <a:noFill/>
          </a:ln>
        </p:spPr>
      </p:pic>
      <p:pic>
        <p:nvPicPr>
          <p:cNvPr id="577" name="Google Shape;577;g3f7061e4ad7_0_186"/>
          <p:cNvPicPr preferRelativeResize="0"/>
          <p:nvPr/>
        </p:nvPicPr>
        <p:blipFill rotWithShape="1">
          <a:blip r:embed="rId5">
            <a:alphaModFix/>
          </a:blip>
          <a:srcRect/>
          <a:stretch/>
        </p:blipFill>
        <p:spPr>
          <a:xfrm>
            <a:off x="1919125" y="3967664"/>
            <a:ext cx="3945800" cy="5826676"/>
          </a:xfrm>
          <a:prstGeom prst="rect">
            <a:avLst/>
          </a:prstGeom>
          <a:noFill/>
          <a:ln w="63500" cap="flat" cmpd="sng">
            <a:solidFill>
              <a:srgbClr val="000000"/>
            </a:solidFill>
            <a:prstDash val="solid"/>
            <a:miter lim="8000"/>
            <a:headEnd type="none" w="sm" len="sm"/>
            <a:tailEnd type="none" w="sm" len="sm"/>
          </a:ln>
        </p:spPr>
      </p:pic>
      <p:pic>
        <p:nvPicPr>
          <p:cNvPr id="578" name="Google Shape;578;g3f7061e4ad7_0_186" title="Squiggle 3.png"/>
          <p:cNvPicPr preferRelativeResize="0"/>
          <p:nvPr/>
        </p:nvPicPr>
        <p:blipFill rotWithShape="1">
          <a:blip r:embed="rId6">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7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86"/>
        <p:cNvGrpSpPr/>
        <p:nvPr/>
      </p:nvGrpSpPr>
      <p:grpSpPr>
        <a:xfrm>
          <a:off x="0" y="0"/>
          <a:ext cx="0" cy="0"/>
          <a:chOff x="0" y="0"/>
          <a:chExt cx="0" cy="0"/>
        </a:xfrm>
      </p:grpSpPr>
      <p:sp>
        <p:nvSpPr>
          <p:cNvPr id="587" name="Google Shape;587;g3f7061e4ad7_0_273"/>
          <p:cNvSpPr txBox="1"/>
          <p:nvPr/>
        </p:nvSpPr>
        <p:spPr>
          <a:xfrm>
            <a:off x="2080075" y="197745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lt1"/>
                </a:solidFill>
                <a:latin typeface="Lato"/>
                <a:ea typeface="Lato"/>
                <a:cs typeface="Lato"/>
                <a:sym typeface="Lato"/>
              </a:rPr>
              <a:t>What organ is this?</a:t>
            </a:r>
            <a:endParaRPr sz="1400" b="0" i="0" u="none" strike="noStrike" cap="none">
              <a:solidFill>
                <a:schemeClr val="lt1"/>
              </a:solidFill>
              <a:latin typeface="Lato"/>
              <a:ea typeface="Lato"/>
              <a:cs typeface="Lato"/>
              <a:sym typeface="Lato"/>
            </a:endParaRPr>
          </a:p>
        </p:txBody>
      </p:sp>
      <p:pic>
        <p:nvPicPr>
          <p:cNvPr id="588" name="Google Shape;588;g3f7061e4ad7_0_273"/>
          <p:cNvPicPr preferRelativeResize="0"/>
          <p:nvPr/>
        </p:nvPicPr>
        <p:blipFill rotWithShape="1">
          <a:blip r:embed="rId3">
            <a:alphaModFix/>
          </a:blip>
          <a:srcRect b="50773"/>
          <a:stretch/>
        </p:blipFill>
        <p:spPr>
          <a:xfrm>
            <a:off x="9277550" y="4220326"/>
            <a:ext cx="7386824" cy="5371076"/>
          </a:xfrm>
          <a:prstGeom prst="rect">
            <a:avLst/>
          </a:prstGeom>
          <a:noFill/>
          <a:ln>
            <a:noFill/>
          </a:ln>
        </p:spPr>
      </p:pic>
      <p:pic>
        <p:nvPicPr>
          <p:cNvPr id="589" name="Google Shape;589;g3f7061e4ad7_0_273"/>
          <p:cNvPicPr preferRelativeResize="0"/>
          <p:nvPr/>
        </p:nvPicPr>
        <p:blipFill rotWithShape="1">
          <a:blip r:embed="rId4">
            <a:alphaModFix/>
          </a:blip>
          <a:srcRect/>
          <a:stretch/>
        </p:blipFill>
        <p:spPr>
          <a:xfrm>
            <a:off x="1087888" y="4220325"/>
            <a:ext cx="6968231" cy="5371075"/>
          </a:xfrm>
          <a:prstGeom prst="rect">
            <a:avLst/>
          </a:prstGeom>
          <a:noFill/>
          <a:ln>
            <a:noFill/>
          </a:ln>
        </p:spPr>
      </p:pic>
      <p:pic>
        <p:nvPicPr>
          <p:cNvPr id="590" name="Google Shape;590;g3f7061e4ad7_0_273"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598"/>
        <p:cNvGrpSpPr/>
        <p:nvPr/>
      </p:nvGrpSpPr>
      <p:grpSpPr>
        <a:xfrm>
          <a:off x="0" y="0"/>
          <a:ext cx="0" cy="0"/>
          <a:chOff x="0" y="0"/>
          <a:chExt cx="0" cy="0"/>
        </a:xfrm>
      </p:grpSpPr>
      <p:sp>
        <p:nvSpPr>
          <p:cNvPr id="599" name="Google Shape;599;g3f7061e4ad7_0_359"/>
          <p:cNvSpPr txBox="1"/>
          <p:nvPr/>
        </p:nvSpPr>
        <p:spPr>
          <a:xfrm>
            <a:off x="2080050" y="1591700"/>
            <a:ext cx="14897400" cy="13344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669"/>
              <a:buFont typeface="Arial"/>
              <a:buNone/>
            </a:pPr>
            <a:r>
              <a:rPr lang="en-US" sz="8669" b="0" i="0" u="none" strike="noStrike" cap="none">
                <a:solidFill>
                  <a:schemeClr val="lt1"/>
                </a:solidFill>
                <a:latin typeface="Lato"/>
                <a:ea typeface="Lato"/>
                <a:cs typeface="Lato"/>
                <a:sym typeface="Lato"/>
              </a:rPr>
              <a:t>What organ is this?</a:t>
            </a:r>
            <a:endParaRPr sz="1400" b="0" i="0" u="none" strike="noStrike" cap="none">
              <a:solidFill>
                <a:schemeClr val="lt1"/>
              </a:solidFill>
              <a:latin typeface="Lato"/>
              <a:ea typeface="Lato"/>
              <a:cs typeface="Lato"/>
              <a:sym typeface="Lato"/>
            </a:endParaRPr>
          </a:p>
        </p:txBody>
      </p:sp>
      <p:pic>
        <p:nvPicPr>
          <p:cNvPr id="600" name="Google Shape;600;g3f7061e4ad7_0_359"/>
          <p:cNvPicPr preferRelativeResize="0"/>
          <p:nvPr/>
        </p:nvPicPr>
        <p:blipFill rotWithShape="1">
          <a:blip r:embed="rId3">
            <a:alphaModFix/>
          </a:blip>
          <a:srcRect/>
          <a:stretch/>
        </p:blipFill>
        <p:spPr>
          <a:xfrm>
            <a:off x="1291175" y="3836600"/>
            <a:ext cx="7967126" cy="5406275"/>
          </a:xfrm>
          <a:prstGeom prst="rect">
            <a:avLst/>
          </a:prstGeom>
          <a:noFill/>
          <a:ln>
            <a:noFill/>
          </a:ln>
        </p:spPr>
      </p:pic>
      <p:pic>
        <p:nvPicPr>
          <p:cNvPr id="601" name="Google Shape;601;g3f7061e4ad7_0_359"/>
          <p:cNvPicPr preferRelativeResize="0"/>
          <p:nvPr/>
        </p:nvPicPr>
        <p:blipFill rotWithShape="1">
          <a:blip r:embed="rId4">
            <a:alphaModFix/>
          </a:blip>
          <a:srcRect/>
          <a:stretch/>
        </p:blipFill>
        <p:spPr>
          <a:xfrm>
            <a:off x="10364920" y="3836600"/>
            <a:ext cx="6252131" cy="5406276"/>
          </a:xfrm>
          <a:prstGeom prst="rect">
            <a:avLst/>
          </a:prstGeom>
          <a:noFill/>
          <a:ln>
            <a:noFill/>
          </a:ln>
        </p:spPr>
      </p:pic>
      <p:pic>
        <p:nvPicPr>
          <p:cNvPr id="602" name="Google Shape;602;g3f7061e4ad7_0_359" title="Squiggle 3.png"/>
          <p:cNvPicPr preferRelativeResize="0"/>
          <p:nvPr/>
        </p:nvPicPr>
        <p:blipFill rotWithShape="1">
          <a:blip r:embed="rId5">
            <a:alphaModFix/>
          </a:blip>
          <a:srcRect r="57935" b="43744"/>
          <a:stretch/>
        </p:blipFill>
        <p:spPr>
          <a:xfrm>
            <a:off x="0" y="-25"/>
            <a:ext cx="5405702" cy="40666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606"/>
        <p:cNvGrpSpPr/>
        <p:nvPr/>
      </p:nvGrpSpPr>
      <p:grpSpPr>
        <a:xfrm>
          <a:off x="0" y="0"/>
          <a:ext cx="0" cy="0"/>
          <a:chOff x="0" y="0"/>
          <a:chExt cx="0" cy="0"/>
        </a:xfrm>
      </p:grpSpPr>
      <p:sp>
        <p:nvSpPr>
          <p:cNvPr id="607" name="Google Shape;607;p30"/>
          <p:cNvSpPr txBox="1"/>
          <p:nvPr/>
        </p:nvSpPr>
        <p:spPr>
          <a:xfrm>
            <a:off x="2373148" y="5326326"/>
            <a:ext cx="13541700" cy="17547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Clr>
                <a:srgbClr val="000000"/>
              </a:buClr>
              <a:buSzPts val="11400"/>
              <a:buFont typeface="Arial"/>
              <a:buNone/>
            </a:pPr>
            <a:r>
              <a:rPr lang="en-US" sz="11400" b="0" i="0" u="none" strike="noStrike" cap="none" dirty="0">
                <a:solidFill>
                  <a:srgbClr val="FFFFFF"/>
                </a:solidFill>
                <a:latin typeface="Lato"/>
                <a:ea typeface="Lato"/>
                <a:cs typeface="Lato"/>
                <a:sym typeface="Lato"/>
              </a:rPr>
              <a:t>ANY QUESTIONS?</a:t>
            </a:r>
            <a:endParaRPr sz="11400" b="0" i="0" u="none" strike="noStrike" cap="none" dirty="0">
              <a:solidFill>
                <a:srgbClr val="000000"/>
              </a:solidFill>
              <a:latin typeface="Lato"/>
              <a:ea typeface="Lato"/>
              <a:cs typeface="Lato"/>
              <a:sym typeface="Lato"/>
            </a:endParaRPr>
          </a:p>
        </p:txBody>
      </p:sp>
      <p:pic>
        <p:nvPicPr>
          <p:cNvPr id="608" name="Google Shape;608;p30" title="Disco Ball.png"/>
          <p:cNvPicPr preferRelativeResize="0"/>
          <p:nvPr/>
        </p:nvPicPr>
        <p:blipFill rotWithShape="1">
          <a:blip r:embed="rId3">
            <a:alphaModFix/>
          </a:blip>
          <a:srcRect/>
          <a:stretch/>
        </p:blipFill>
        <p:spPr>
          <a:xfrm>
            <a:off x="6148047" y="1231913"/>
            <a:ext cx="5991902" cy="33704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616"/>
        <p:cNvGrpSpPr/>
        <p:nvPr/>
      </p:nvGrpSpPr>
      <p:grpSpPr>
        <a:xfrm>
          <a:off x="0" y="0"/>
          <a:ext cx="0" cy="0"/>
          <a:chOff x="0" y="0"/>
          <a:chExt cx="0" cy="0"/>
        </a:xfrm>
      </p:grpSpPr>
      <p:sp>
        <p:nvSpPr>
          <p:cNvPr id="617" name="Google Shape;617;p31"/>
          <p:cNvSpPr txBox="1"/>
          <p:nvPr/>
        </p:nvSpPr>
        <p:spPr>
          <a:xfrm>
            <a:off x="1239596" y="2265750"/>
            <a:ext cx="15808800" cy="5755500"/>
          </a:xfrm>
          <a:prstGeom prst="rect">
            <a:avLst/>
          </a:prstGeom>
          <a:noFill/>
          <a:ln>
            <a:noFill/>
          </a:ln>
        </p:spPr>
        <p:txBody>
          <a:bodyPr spcFirstLastPara="1" wrap="square" lIns="0" tIns="0" rIns="0" bIns="0" anchor="t" anchorCtr="0">
            <a:spAutoFit/>
          </a:bodyPr>
          <a:lstStyle/>
          <a:p>
            <a:pPr marL="0" marR="0" lvl="0" indent="0" algn="ctr" rtl="0">
              <a:lnSpc>
                <a:spcPct val="114001"/>
              </a:lnSpc>
              <a:spcBef>
                <a:spcPts val="0"/>
              </a:spcBef>
              <a:spcAft>
                <a:spcPts val="0"/>
              </a:spcAft>
              <a:buClr>
                <a:srgbClr val="000000"/>
              </a:buClr>
              <a:buSzPts val="11400"/>
              <a:buFont typeface="Arial"/>
              <a:buNone/>
            </a:pPr>
            <a:r>
              <a:rPr lang="en-US" sz="11400" b="0" i="0" u="none" strike="noStrike" cap="none">
                <a:solidFill>
                  <a:srgbClr val="FFFFFF"/>
                </a:solidFill>
                <a:latin typeface="Lato Light"/>
                <a:ea typeface="Lato Light"/>
                <a:cs typeface="Lato Light"/>
                <a:sym typeface="Lato Light"/>
              </a:rPr>
              <a:t>EYE &amp; TISSUE DONATION/ TRANSPLANTATION</a:t>
            </a:r>
            <a:endParaRPr sz="11400" b="0" i="0" u="none" strike="noStrike" cap="none">
              <a:solidFill>
                <a:srgbClr val="000000"/>
              </a:solidFill>
              <a:latin typeface="Lato Light"/>
              <a:ea typeface="Lato Light"/>
              <a:cs typeface="Lato Light"/>
              <a:sym typeface="Lato Light"/>
            </a:endParaRPr>
          </a:p>
        </p:txBody>
      </p:sp>
      <p:pic>
        <p:nvPicPr>
          <p:cNvPr id="618" name="Google Shape;618;p31"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pic>
        <p:nvPicPr>
          <p:cNvPr id="619" name="Google Shape;619;p31" title="Squiggle 2.png"/>
          <p:cNvPicPr preferRelativeResize="0"/>
          <p:nvPr/>
        </p:nvPicPr>
        <p:blipFill rotWithShape="1">
          <a:blip r:embed="rId3">
            <a:alphaModFix/>
          </a:blip>
          <a:srcRect r="73851" b="48195"/>
          <a:stretch/>
        </p:blipFill>
        <p:spPr>
          <a:xfrm rot="10800000">
            <a:off x="13736049" y="5214299"/>
            <a:ext cx="4551950" cy="5072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grpSp>
        <p:nvGrpSpPr>
          <p:cNvPr id="167" name="Google Shape;167;g3f8133015bb_0_174"/>
          <p:cNvGrpSpPr/>
          <p:nvPr/>
        </p:nvGrpSpPr>
        <p:grpSpPr>
          <a:xfrm>
            <a:off x="5277328" y="1275773"/>
            <a:ext cx="7738062" cy="7740796"/>
            <a:chOff x="0" y="767"/>
            <a:chExt cx="10317416" cy="10321061"/>
          </a:xfrm>
        </p:grpSpPr>
        <p:sp>
          <p:nvSpPr>
            <p:cNvPr id="168" name="Google Shape;168;g3f8133015bb_0_174"/>
            <p:cNvSpPr/>
            <p:nvPr/>
          </p:nvSpPr>
          <p:spPr>
            <a:xfrm>
              <a:off x="0" y="767"/>
              <a:ext cx="10317416" cy="10321061"/>
            </a:xfrm>
            <a:custGeom>
              <a:avLst/>
              <a:gdLst/>
              <a:ahLst/>
              <a:cxnLst/>
              <a:rect l="l" t="t" r="r" b="b"/>
              <a:pathLst>
                <a:path w="6832726" h="6835140" extrusionOk="0">
                  <a:moveTo>
                    <a:pt x="3408807" y="6835140"/>
                  </a:moveTo>
                  <a:cubicBezTo>
                    <a:pt x="3385947" y="6835140"/>
                    <a:pt x="3370707" y="6812280"/>
                    <a:pt x="3370707" y="6797040"/>
                  </a:cubicBezTo>
                  <a:cubicBezTo>
                    <a:pt x="3370707" y="6774180"/>
                    <a:pt x="3385947" y="6758940"/>
                    <a:pt x="3408807" y="6758940"/>
                  </a:cubicBezTo>
                  <a:cubicBezTo>
                    <a:pt x="3424047" y="6758940"/>
                    <a:pt x="3446907" y="6774180"/>
                    <a:pt x="3446907" y="6797040"/>
                  </a:cubicBezTo>
                  <a:cubicBezTo>
                    <a:pt x="3446907" y="6812280"/>
                    <a:pt x="3424047" y="6835140"/>
                    <a:pt x="3408807" y="6835140"/>
                  </a:cubicBezTo>
                  <a:close/>
                  <a:moveTo>
                    <a:pt x="3584194" y="6789420"/>
                  </a:moveTo>
                  <a:cubicBezTo>
                    <a:pt x="3584194" y="6766560"/>
                    <a:pt x="3599434" y="6751320"/>
                    <a:pt x="3614674" y="6751320"/>
                  </a:cubicBezTo>
                  <a:cubicBezTo>
                    <a:pt x="3637534" y="6751320"/>
                    <a:pt x="3660394" y="6766560"/>
                    <a:pt x="3660394" y="6789420"/>
                  </a:cubicBezTo>
                  <a:cubicBezTo>
                    <a:pt x="3660394" y="6804660"/>
                    <a:pt x="3645154" y="6827520"/>
                    <a:pt x="3622294" y="6827520"/>
                  </a:cubicBezTo>
                  <a:cubicBezTo>
                    <a:pt x="3599434" y="6827520"/>
                    <a:pt x="3584194" y="6812280"/>
                    <a:pt x="3584194" y="6789420"/>
                  </a:cubicBezTo>
                  <a:close/>
                  <a:moveTo>
                    <a:pt x="3187700" y="6827520"/>
                  </a:moveTo>
                  <a:cubicBezTo>
                    <a:pt x="3172460" y="6827520"/>
                    <a:pt x="3149600" y="6804660"/>
                    <a:pt x="3157220" y="6781800"/>
                  </a:cubicBezTo>
                  <a:cubicBezTo>
                    <a:pt x="3157220" y="6766560"/>
                    <a:pt x="3172460" y="6751320"/>
                    <a:pt x="3195320" y="6751320"/>
                  </a:cubicBezTo>
                  <a:cubicBezTo>
                    <a:pt x="3218180" y="6751320"/>
                    <a:pt x="3233420" y="6766560"/>
                    <a:pt x="3233420" y="6789420"/>
                  </a:cubicBezTo>
                  <a:cubicBezTo>
                    <a:pt x="3225800" y="6812280"/>
                    <a:pt x="3210560" y="6827520"/>
                    <a:pt x="3195320" y="6827520"/>
                  </a:cubicBezTo>
                  <a:cubicBezTo>
                    <a:pt x="3195320" y="6827520"/>
                    <a:pt x="3187700" y="6827520"/>
                    <a:pt x="3187700" y="6827520"/>
                  </a:cubicBezTo>
                  <a:close/>
                  <a:moveTo>
                    <a:pt x="3797808" y="6774053"/>
                  </a:moveTo>
                  <a:cubicBezTo>
                    <a:pt x="3790188" y="6751193"/>
                    <a:pt x="3805428" y="6735953"/>
                    <a:pt x="3828288" y="6728333"/>
                  </a:cubicBezTo>
                  <a:cubicBezTo>
                    <a:pt x="3851148" y="6728333"/>
                    <a:pt x="3866388" y="6743573"/>
                    <a:pt x="3874008" y="6766433"/>
                  </a:cubicBezTo>
                  <a:cubicBezTo>
                    <a:pt x="3874008" y="6781673"/>
                    <a:pt x="3858768" y="6804533"/>
                    <a:pt x="3835908" y="6804533"/>
                  </a:cubicBezTo>
                  <a:cubicBezTo>
                    <a:pt x="3813048" y="6804533"/>
                    <a:pt x="3797808" y="6789293"/>
                    <a:pt x="3797808" y="6774053"/>
                  </a:cubicBezTo>
                  <a:close/>
                  <a:moveTo>
                    <a:pt x="2974213" y="6804533"/>
                  </a:moveTo>
                  <a:cubicBezTo>
                    <a:pt x="2951353" y="6804533"/>
                    <a:pt x="2936113" y="6781673"/>
                    <a:pt x="2943733" y="6758813"/>
                  </a:cubicBezTo>
                  <a:cubicBezTo>
                    <a:pt x="2943733" y="6743573"/>
                    <a:pt x="2966593" y="6728333"/>
                    <a:pt x="2981833" y="6728333"/>
                  </a:cubicBezTo>
                  <a:cubicBezTo>
                    <a:pt x="3004693" y="6728333"/>
                    <a:pt x="3019933" y="6751193"/>
                    <a:pt x="3019933" y="6774053"/>
                  </a:cubicBezTo>
                  <a:cubicBezTo>
                    <a:pt x="3012313" y="6789293"/>
                    <a:pt x="2997073" y="6804533"/>
                    <a:pt x="2981833" y="6804533"/>
                  </a:cubicBezTo>
                  <a:cubicBezTo>
                    <a:pt x="2974213" y="6804533"/>
                    <a:pt x="2974213" y="6804533"/>
                    <a:pt x="2974213" y="6804533"/>
                  </a:cubicBezTo>
                  <a:close/>
                  <a:moveTo>
                    <a:pt x="4011295" y="6743446"/>
                  </a:moveTo>
                  <a:cubicBezTo>
                    <a:pt x="4003675" y="6720586"/>
                    <a:pt x="4018915" y="6705346"/>
                    <a:pt x="4041775" y="6697726"/>
                  </a:cubicBezTo>
                  <a:cubicBezTo>
                    <a:pt x="4057015" y="6697726"/>
                    <a:pt x="4079875" y="6705346"/>
                    <a:pt x="4079875" y="6728206"/>
                  </a:cubicBezTo>
                  <a:cubicBezTo>
                    <a:pt x="4087495" y="6751066"/>
                    <a:pt x="4072255" y="6766306"/>
                    <a:pt x="4049395" y="6773926"/>
                  </a:cubicBezTo>
                  <a:cubicBezTo>
                    <a:pt x="4049395" y="6773926"/>
                    <a:pt x="4049395" y="6773926"/>
                    <a:pt x="4041775" y="6773926"/>
                  </a:cubicBezTo>
                  <a:cubicBezTo>
                    <a:pt x="4026535" y="6773926"/>
                    <a:pt x="4011295" y="6758686"/>
                    <a:pt x="4011295" y="6743446"/>
                  </a:cubicBezTo>
                  <a:close/>
                  <a:moveTo>
                    <a:pt x="2760599" y="6766306"/>
                  </a:moveTo>
                  <a:cubicBezTo>
                    <a:pt x="2737739" y="6766306"/>
                    <a:pt x="2730119" y="6743446"/>
                    <a:pt x="2730119" y="6728206"/>
                  </a:cubicBezTo>
                  <a:cubicBezTo>
                    <a:pt x="2737739" y="6705346"/>
                    <a:pt x="2752979" y="6690106"/>
                    <a:pt x="2775839" y="6697726"/>
                  </a:cubicBezTo>
                  <a:cubicBezTo>
                    <a:pt x="2798699" y="6697726"/>
                    <a:pt x="2806319" y="6720586"/>
                    <a:pt x="2806319" y="6735826"/>
                  </a:cubicBezTo>
                  <a:cubicBezTo>
                    <a:pt x="2798699" y="6758686"/>
                    <a:pt x="2783459" y="6773926"/>
                    <a:pt x="2768219" y="6773926"/>
                  </a:cubicBezTo>
                  <a:cubicBezTo>
                    <a:pt x="2768219" y="6773926"/>
                    <a:pt x="2760599" y="6773926"/>
                    <a:pt x="2760599" y="6766306"/>
                  </a:cubicBezTo>
                  <a:close/>
                  <a:moveTo>
                    <a:pt x="4217162" y="6697599"/>
                  </a:moveTo>
                  <a:cubicBezTo>
                    <a:pt x="4209542" y="6682359"/>
                    <a:pt x="4224782" y="6659499"/>
                    <a:pt x="4247642" y="6651879"/>
                  </a:cubicBezTo>
                  <a:cubicBezTo>
                    <a:pt x="4262882" y="6644259"/>
                    <a:pt x="4285742" y="6659499"/>
                    <a:pt x="4293362" y="6682359"/>
                  </a:cubicBezTo>
                  <a:cubicBezTo>
                    <a:pt x="4293362" y="6697599"/>
                    <a:pt x="4285742" y="6720459"/>
                    <a:pt x="4262882" y="6728079"/>
                  </a:cubicBezTo>
                  <a:cubicBezTo>
                    <a:pt x="4262882" y="6728079"/>
                    <a:pt x="4255262" y="6728079"/>
                    <a:pt x="4255262" y="6728079"/>
                  </a:cubicBezTo>
                  <a:cubicBezTo>
                    <a:pt x="4240022" y="6728079"/>
                    <a:pt x="4224782" y="6712839"/>
                    <a:pt x="4217162" y="6697599"/>
                  </a:cubicBezTo>
                  <a:close/>
                  <a:moveTo>
                    <a:pt x="2547112" y="6720459"/>
                  </a:moveTo>
                  <a:cubicBezTo>
                    <a:pt x="2531872" y="6712839"/>
                    <a:pt x="2516632" y="6697599"/>
                    <a:pt x="2524252" y="6674739"/>
                  </a:cubicBezTo>
                  <a:cubicBezTo>
                    <a:pt x="2524252" y="6651879"/>
                    <a:pt x="2547112" y="6644259"/>
                    <a:pt x="2569972" y="6644259"/>
                  </a:cubicBezTo>
                  <a:cubicBezTo>
                    <a:pt x="2585212" y="6651879"/>
                    <a:pt x="2600452" y="6674739"/>
                    <a:pt x="2592832" y="6697726"/>
                  </a:cubicBezTo>
                  <a:cubicBezTo>
                    <a:pt x="2592832" y="6712966"/>
                    <a:pt x="2577592" y="6720586"/>
                    <a:pt x="2562352" y="6720586"/>
                  </a:cubicBezTo>
                  <a:cubicBezTo>
                    <a:pt x="2554732" y="6720586"/>
                    <a:pt x="2554732" y="6720586"/>
                    <a:pt x="2547112" y="6720586"/>
                  </a:cubicBezTo>
                  <a:close/>
                  <a:moveTo>
                    <a:pt x="4423029" y="6644259"/>
                  </a:moveTo>
                  <a:cubicBezTo>
                    <a:pt x="4415409" y="6621399"/>
                    <a:pt x="4430649" y="6598539"/>
                    <a:pt x="4445889" y="6590792"/>
                  </a:cubicBezTo>
                  <a:cubicBezTo>
                    <a:pt x="4468749" y="6590792"/>
                    <a:pt x="4491609" y="6598412"/>
                    <a:pt x="4499229" y="6621272"/>
                  </a:cubicBezTo>
                  <a:cubicBezTo>
                    <a:pt x="4499229" y="6636512"/>
                    <a:pt x="4491609" y="6659372"/>
                    <a:pt x="4468749" y="6666992"/>
                  </a:cubicBezTo>
                  <a:cubicBezTo>
                    <a:pt x="4468749" y="6666992"/>
                    <a:pt x="4461129" y="6666992"/>
                    <a:pt x="4461129" y="6666992"/>
                  </a:cubicBezTo>
                  <a:cubicBezTo>
                    <a:pt x="4445889" y="6666992"/>
                    <a:pt x="4430649" y="6659372"/>
                    <a:pt x="4423029" y="6644132"/>
                  </a:cubicBezTo>
                  <a:close/>
                  <a:moveTo>
                    <a:pt x="2341118" y="6659372"/>
                  </a:moveTo>
                  <a:cubicBezTo>
                    <a:pt x="2318258" y="6651752"/>
                    <a:pt x="2310638" y="6628892"/>
                    <a:pt x="2318258" y="6613652"/>
                  </a:cubicBezTo>
                  <a:cubicBezTo>
                    <a:pt x="2325878" y="6590792"/>
                    <a:pt x="2348738" y="6583172"/>
                    <a:pt x="2363978" y="6590792"/>
                  </a:cubicBezTo>
                  <a:cubicBezTo>
                    <a:pt x="2386838" y="6590792"/>
                    <a:pt x="2394458" y="6613652"/>
                    <a:pt x="2386838" y="6636512"/>
                  </a:cubicBezTo>
                  <a:cubicBezTo>
                    <a:pt x="2386838" y="6651752"/>
                    <a:pt x="2371598" y="6659372"/>
                    <a:pt x="2356358" y="6659372"/>
                  </a:cubicBezTo>
                  <a:cubicBezTo>
                    <a:pt x="2348738" y="6659372"/>
                    <a:pt x="2348738" y="6659372"/>
                    <a:pt x="2341118" y="6659372"/>
                  </a:cubicBezTo>
                  <a:close/>
                  <a:moveTo>
                    <a:pt x="4628896" y="6567805"/>
                  </a:moveTo>
                  <a:cubicBezTo>
                    <a:pt x="4621276" y="6552565"/>
                    <a:pt x="4628896" y="6529705"/>
                    <a:pt x="4644136" y="6522085"/>
                  </a:cubicBezTo>
                  <a:cubicBezTo>
                    <a:pt x="4666996" y="6514465"/>
                    <a:pt x="4689856" y="6522085"/>
                    <a:pt x="4697476" y="6544945"/>
                  </a:cubicBezTo>
                  <a:cubicBezTo>
                    <a:pt x="4705096" y="6560185"/>
                    <a:pt x="4697476" y="6583045"/>
                    <a:pt x="4674616" y="6590665"/>
                  </a:cubicBezTo>
                  <a:cubicBezTo>
                    <a:pt x="4674616" y="6590665"/>
                    <a:pt x="4666996" y="6598285"/>
                    <a:pt x="4659376" y="6598285"/>
                  </a:cubicBezTo>
                  <a:cubicBezTo>
                    <a:pt x="4644136" y="6598285"/>
                    <a:pt x="4628896" y="6583045"/>
                    <a:pt x="4628896" y="6567805"/>
                  </a:cubicBezTo>
                  <a:close/>
                  <a:moveTo>
                    <a:pt x="2135251" y="6583045"/>
                  </a:moveTo>
                  <a:cubicBezTo>
                    <a:pt x="2120011" y="6575425"/>
                    <a:pt x="2112391" y="6552565"/>
                    <a:pt x="2120011" y="6537325"/>
                  </a:cubicBezTo>
                  <a:cubicBezTo>
                    <a:pt x="2127631" y="6514465"/>
                    <a:pt x="2150491" y="6506845"/>
                    <a:pt x="2165731" y="6514465"/>
                  </a:cubicBezTo>
                  <a:cubicBezTo>
                    <a:pt x="2188591" y="6522085"/>
                    <a:pt x="2196211" y="6544945"/>
                    <a:pt x="2188591" y="6560185"/>
                  </a:cubicBezTo>
                  <a:cubicBezTo>
                    <a:pt x="2180971" y="6575425"/>
                    <a:pt x="2165731" y="6590665"/>
                    <a:pt x="2150491" y="6590665"/>
                  </a:cubicBezTo>
                  <a:cubicBezTo>
                    <a:pt x="2150491" y="6590665"/>
                    <a:pt x="2142871" y="6590665"/>
                    <a:pt x="2135251" y="6583045"/>
                  </a:cubicBezTo>
                  <a:close/>
                  <a:moveTo>
                    <a:pt x="4827143" y="6491478"/>
                  </a:moveTo>
                  <a:cubicBezTo>
                    <a:pt x="4811903" y="6468618"/>
                    <a:pt x="4819523" y="6445758"/>
                    <a:pt x="4842383" y="6438011"/>
                  </a:cubicBezTo>
                  <a:cubicBezTo>
                    <a:pt x="4857623" y="6430391"/>
                    <a:pt x="4880483" y="6438011"/>
                    <a:pt x="4895723" y="6453251"/>
                  </a:cubicBezTo>
                  <a:cubicBezTo>
                    <a:pt x="4903343" y="6476111"/>
                    <a:pt x="4895723" y="6498971"/>
                    <a:pt x="4872863" y="6506718"/>
                  </a:cubicBezTo>
                  <a:cubicBezTo>
                    <a:pt x="4872863" y="6506718"/>
                    <a:pt x="4865243" y="6506718"/>
                    <a:pt x="4857623" y="6506718"/>
                  </a:cubicBezTo>
                  <a:cubicBezTo>
                    <a:pt x="4842383" y="6506718"/>
                    <a:pt x="4827143" y="6499098"/>
                    <a:pt x="4827143" y="6491478"/>
                  </a:cubicBezTo>
                  <a:close/>
                  <a:moveTo>
                    <a:pt x="1936877" y="6499098"/>
                  </a:moveTo>
                  <a:cubicBezTo>
                    <a:pt x="1921637" y="6491478"/>
                    <a:pt x="1914017" y="6468618"/>
                    <a:pt x="1921637" y="6445631"/>
                  </a:cubicBezTo>
                  <a:cubicBezTo>
                    <a:pt x="1929257" y="6430391"/>
                    <a:pt x="1952117" y="6422771"/>
                    <a:pt x="1974977" y="6430391"/>
                  </a:cubicBezTo>
                  <a:cubicBezTo>
                    <a:pt x="1990217" y="6438011"/>
                    <a:pt x="1997837" y="6460871"/>
                    <a:pt x="1990217" y="6476111"/>
                  </a:cubicBezTo>
                  <a:cubicBezTo>
                    <a:pt x="1982597" y="6491351"/>
                    <a:pt x="1967357" y="6498971"/>
                    <a:pt x="1959737" y="6498971"/>
                  </a:cubicBezTo>
                  <a:cubicBezTo>
                    <a:pt x="1952117" y="6498971"/>
                    <a:pt x="1944497" y="6498971"/>
                    <a:pt x="1936877" y="6498971"/>
                  </a:cubicBezTo>
                  <a:close/>
                  <a:moveTo>
                    <a:pt x="5017770" y="6392164"/>
                  </a:moveTo>
                  <a:cubicBezTo>
                    <a:pt x="5002530" y="6376924"/>
                    <a:pt x="5010150" y="6354064"/>
                    <a:pt x="5033010" y="6338697"/>
                  </a:cubicBezTo>
                  <a:cubicBezTo>
                    <a:pt x="5048250" y="6331077"/>
                    <a:pt x="5071110" y="6338697"/>
                    <a:pt x="5078730" y="6353937"/>
                  </a:cubicBezTo>
                  <a:cubicBezTo>
                    <a:pt x="5093970" y="6376797"/>
                    <a:pt x="5086350" y="6399657"/>
                    <a:pt x="5063490" y="6407404"/>
                  </a:cubicBezTo>
                  <a:cubicBezTo>
                    <a:pt x="5063490" y="6407404"/>
                    <a:pt x="5055870" y="6415024"/>
                    <a:pt x="5048250" y="6415024"/>
                  </a:cubicBezTo>
                  <a:cubicBezTo>
                    <a:pt x="5033010" y="6415024"/>
                    <a:pt x="5025390" y="6407404"/>
                    <a:pt x="5017770" y="6392164"/>
                  </a:cubicBezTo>
                  <a:close/>
                  <a:moveTo>
                    <a:pt x="1746250" y="6399784"/>
                  </a:moveTo>
                  <a:cubicBezTo>
                    <a:pt x="1731010" y="6384544"/>
                    <a:pt x="1723390" y="6361684"/>
                    <a:pt x="1731010" y="6346317"/>
                  </a:cubicBezTo>
                  <a:cubicBezTo>
                    <a:pt x="1746250" y="6323457"/>
                    <a:pt x="1769110" y="6323457"/>
                    <a:pt x="1784350" y="6331077"/>
                  </a:cubicBezTo>
                  <a:cubicBezTo>
                    <a:pt x="1807210" y="6338697"/>
                    <a:pt x="1807210" y="6361557"/>
                    <a:pt x="1799590" y="6384544"/>
                  </a:cubicBezTo>
                  <a:cubicBezTo>
                    <a:pt x="1791970" y="6392164"/>
                    <a:pt x="1776730" y="6399784"/>
                    <a:pt x="1769110" y="6399784"/>
                  </a:cubicBezTo>
                  <a:cubicBezTo>
                    <a:pt x="1761490" y="6399784"/>
                    <a:pt x="1753870" y="6399784"/>
                    <a:pt x="1746250" y="6399784"/>
                  </a:cubicBezTo>
                  <a:close/>
                  <a:moveTo>
                    <a:pt x="5200777" y="6285357"/>
                  </a:moveTo>
                  <a:cubicBezTo>
                    <a:pt x="5185537" y="6270117"/>
                    <a:pt x="5193157" y="6247257"/>
                    <a:pt x="5208397" y="6231890"/>
                  </a:cubicBezTo>
                  <a:cubicBezTo>
                    <a:pt x="5231257" y="6224270"/>
                    <a:pt x="5254117" y="6224270"/>
                    <a:pt x="5261737" y="6247130"/>
                  </a:cubicBezTo>
                  <a:cubicBezTo>
                    <a:pt x="5276977" y="6262370"/>
                    <a:pt x="5269357" y="6285230"/>
                    <a:pt x="5254117" y="6292850"/>
                  </a:cubicBezTo>
                  <a:cubicBezTo>
                    <a:pt x="5246497" y="6300470"/>
                    <a:pt x="5238877" y="6300470"/>
                    <a:pt x="5231257" y="6300470"/>
                  </a:cubicBezTo>
                  <a:cubicBezTo>
                    <a:pt x="5223637" y="6300470"/>
                    <a:pt x="5208397" y="6292850"/>
                    <a:pt x="5200777" y="6285230"/>
                  </a:cubicBezTo>
                  <a:close/>
                  <a:moveTo>
                    <a:pt x="1563243" y="6285230"/>
                  </a:moveTo>
                  <a:cubicBezTo>
                    <a:pt x="1548003" y="6269990"/>
                    <a:pt x="1540383" y="6247130"/>
                    <a:pt x="1548003" y="6231763"/>
                  </a:cubicBezTo>
                  <a:cubicBezTo>
                    <a:pt x="1563243" y="6216523"/>
                    <a:pt x="1586103" y="6208903"/>
                    <a:pt x="1601343" y="6224143"/>
                  </a:cubicBezTo>
                  <a:cubicBezTo>
                    <a:pt x="1624203" y="6231763"/>
                    <a:pt x="1624203" y="6254623"/>
                    <a:pt x="1616583" y="6277610"/>
                  </a:cubicBezTo>
                  <a:cubicBezTo>
                    <a:pt x="1608963" y="6285230"/>
                    <a:pt x="1593723" y="6292850"/>
                    <a:pt x="1586103" y="6292850"/>
                  </a:cubicBezTo>
                  <a:cubicBezTo>
                    <a:pt x="1578483" y="6292850"/>
                    <a:pt x="1570863" y="6292850"/>
                    <a:pt x="1563243" y="6285230"/>
                  </a:cubicBezTo>
                  <a:close/>
                  <a:moveTo>
                    <a:pt x="5376164" y="6163183"/>
                  </a:moveTo>
                  <a:cubicBezTo>
                    <a:pt x="5368544" y="6147943"/>
                    <a:pt x="5368544" y="6125083"/>
                    <a:pt x="5383784" y="6109716"/>
                  </a:cubicBezTo>
                  <a:cubicBezTo>
                    <a:pt x="5406644" y="6102096"/>
                    <a:pt x="5429504" y="6102096"/>
                    <a:pt x="5437124" y="6117336"/>
                  </a:cubicBezTo>
                  <a:cubicBezTo>
                    <a:pt x="5452364" y="6140196"/>
                    <a:pt x="5452364" y="6163056"/>
                    <a:pt x="5429504" y="6170803"/>
                  </a:cubicBezTo>
                  <a:cubicBezTo>
                    <a:pt x="5421884" y="6178423"/>
                    <a:pt x="5414264" y="6178423"/>
                    <a:pt x="5406644" y="6178423"/>
                  </a:cubicBezTo>
                  <a:cubicBezTo>
                    <a:pt x="5399024" y="6178423"/>
                    <a:pt x="5383784" y="6178423"/>
                    <a:pt x="5376164" y="6163183"/>
                  </a:cubicBezTo>
                  <a:close/>
                  <a:moveTo>
                    <a:pt x="1387856" y="6163183"/>
                  </a:moveTo>
                  <a:cubicBezTo>
                    <a:pt x="1364996" y="6147943"/>
                    <a:pt x="1364996" y="6125083"/>
                    <a:pt x="1380236" y="6109716"/>
                  </a:cubicBezTo>
                  <a:cubicBezTo>
                    <a:pt x="1387856" y="6094476"/>
                    <a:pt x="1410716" y="6086856"/>
                    <a:pt x="1425956" y="6102096"/>
                  </a:cubicBezTo>
                  <a:cubicBezTo>
                    <a:pt x="1448816" y="6109716"/>
                    <a:pt x="1448816" y="6140196"/>
                    <a:pt x="1441196" y="6155563"/>
                  </a:cubicBezTo>
                  <a:cubicBezTo>
                    <a:pt x="1433576" y="6163183"/>
                    <a:pt x="1418336" y="6170803"/>
                    <a:pt x="1410716" y="6170803"/>
                  </a:cubicBezTo>
                  <a:cubicBezTo>
                    <a:pt x="1395476" y="6170803"/>
                    <a:pt x="1387856" y="6163183"/>
                    <a:pt x="1387856" y="6163183"/>
                  </a:cubicBezTo>
                  <a:close/>
                  <a:moveTo>
                    <a:pt x="5551551" y="6033516"/>
                  </a:moveTo>
                  <a:cubicBezTo>
                    <a:pt x="5536311" y="6018276"/>
                    <a:pt x="5536311" y="5995416"/>
                    <a:pt x="5551551" y="5980049"/>
                  </a:cubicBezTo>
                  <a:cubicBezTo>
                    <a:pt x="5566791" y="5964809"/>
                    <a:pt x="5597271" y="5972429"/>
                    <a:pt x="5604891" y="5987669"/>
                  </a:cubicBezTo>
                  <a:cubicBezTo>
                    <a:pt x="5620131" y="6002909"/>
                    <a:pt x="5620131" y="6025769"/>
                    <a:pt x="5604891" y="6041136"/>
                  </a:cubicBezTo>
                  <a:cubicBezTo>
                    <a:pt x="5597271" y="6048756"/>
                    <a:pt x="5589651" y="6048756"/>
                    <a:pt x="5574411" y="6048756"/>
                  </a:cubicBezTo>
                  <a:cubicBezTo>
                    <a:pt x="5566791" y="6048756"/>
                    <a:pt x="5559171" y="6041136"/>
                    <a:pt x="5551551" y="6033516"/>
                  </a:cubicBezTo>
                  <a:close/>
                  <a:moveTo>
                    <a:pt x="1212469" y="6025896"/>
                  </a:moveTo>
                  <a:cubicBezTo>
                    <a:pt x="1197229" y="6010656"/>
                    <a:pt x="1197229" y="5987796"/>
                    <a:pt x="1212469" y="5972429"/>
                  </a:cubicBezTo>
                  <a:cubicBezTo>
                    <a:pt x="1220089" y="5957189"/>
                    <a:pt x="1250569" y="5957189"/>
                    <a:pt x="1265809" y="5972429"/>
                  </a:cubicBezTo>
                  <a:cubicBezTo>
                    <a:pt x="1281049" y="5980049"/>
                    <a:pt x="1281049" y="6002909"/>
                    <a:pt x="1265809" y="6025896"/>
                  </a:cubicBezTo>
                  <a:cubicBezTo>
                    <a:pt x="1258189" y="6033516"/>
                    <a:pt x="1250569" y="6033516"/>
                    <a:pt x="1235329" y="6033516"/>
                  </a:cubicBezTo>
                  <a:cubicBezTo>
                    <a:pt x="1227709" y="6033516"/>
                    <a:pt x="1220089" y="6033516"/>
                    <a:pt x="1212469" y="6025896"/>
                  </a:cubicBezTo>
                  <a:close/>
                  <a:moveTo>
                    <a:pt x="5711698" y="5896229"/>
                  </a:moveTo>
                  <a:cubicBezTo>
                    <a:pt x="5696458" y="5880989"/>
                    <a:pt x="5696458" y="5858129"/>
                    <a:pt x="5711698" y="5842762"/>
                  </a:cubicBezTo>
                  <a:cubicBezTo>
                    <a:pt x="5726938" y="5827522"/>
                    <a:pt x="5749798" y="5827522"/>
                    <a:pt x="5765038" y="5842762"/>
                  </a:cubicBezTo>
                  <a:cubicBezTo>
                    <a:pt x="5780278" y="5858002"/>
                    <a:pt x="5780278" y="5880862"/>
                    <a:pt x="5765038" y="5896229"/>
                  </a:cubicBezTo>
                  <a:cubicBezTo>
                    <a:pt x="5757418" y="5903849"/>
                    <a:pt x="5749798" y="5903849"/>
                    <a:pt x="5734558" y="5903849"/>
                  </a:cubicBezTo>
                  <a:cubicBezTo>
                    <a:pt x="5726938" y="5903849"/>
                    <a:pt x="5719318" y="5903849"/>
                    <a:pt x="5711698" y="5896229"/>
                  </a:cubicBezTo>
                  <a:close/>
                  <a:moveTo>
                    <a:pt x="1052322" y="5880989"/>
                  </a:moveTo>
                  <a:cubicBezTo>
                    <a:pt x="1037082" y="5865749"/>
                    <a:pt x="1037082" y="5842889"/>
                    <a:pt x="1052322" y="5827522"/>
                  </a:cubicBezTo>
                  <a:cubicBezTo>
                    <a:pt x="1067562" y="5812282"/>
                    <a:pt x="1090422" y="5812282"/>
                    <a:pt x="1105662" y="5827522"/>
                  </a:cubicBezTo>
                  <a:cubicBezTo>
                    <a:pt x="1120902" y="5842762"/>
                    <a:pt x="1120902" y="5865622"/>
                    <a:pt x="1105662" y="5880989"/>
                  </a:cubicBezTo>
                  <a:cubicBezTo>
                    <a:pt x="1098042" y="5888609"/>
                    <a:pt x="1090422" y="5896229"/>
                    <a:pt x="1082802" y="5896229"/>
                  </a:cubicBezTo>
                  <a:cubicBezTo>
                    <a:pt x="1067562" y="5896229"/>
                    <a:pt x="1059942" y="5888609"/>
                    <a:pt x="1052322" y="5880989"/>
                  </a:cubicBezTo>
                  <a:close/>
                  <a:moveTo>
                    <a:pt x="5864225" y="5743702"/>
                  </a:moveTo>
                  <a:cubicBezTo>
                    <a:pt x="5848985" y="5728462"/>
                    <a:pt x="5848985" y="5705602"/>
                    <a:pt x="5864225" y="5690235"/>
                  </a:cubicBezTo>
                  <a:cubicBezTo>
                    <a:pt x="5871845" y="5674995"/>
                    <a:pt x="5902325" y="5674995"/>
                    <a:pt x="5917565" y="5690235"/>
                  </a:cubicBezTo>
                  <a:cubicBezTo>
                    <a:pt x="5932805" y="5705475"/>
                    <a:pt x="5932805" y="5728335"/>
                    <a:pt x="5917565" y="5743702"/>
                  </a:cubicBezTo>
                  <a:cubicBezTo>
                    <a:pt x="5909945" y="5751322"/>
                    <a:pt x="5902325" y="5751322"/>
                    <a:pt x="5887085" y="5751322"/>
                  </a:cubicBezTo>
                  <a:cubicBezTo>
                    <a:pt x="5879465" y="5751322"/>
                    <a:pt x="5871845" y="5751322"/>
                    <a:pt x="5864225" y="5743702"/>
                  </a:cubicBezTo>
                  <a:close/>
                  <a:moveTo>
                    <a:pt x="899795" y="5728462"/>
                  </a:moveTo>
                  <a:cubicBezTo>
                    <a:pt x="884555" y="5713222"/>
                    <a:pt x="892175" y="5690362"/>
                    <a:pt x="907415" y="5674995"/>
                  </a:cubicBezTo>
                  <a:cubicBezTo>
                    <a:pt x="922655" y="5659755"/>
                    <a:pt x="945515" y="5659755"/>
                    <a:pt x="960755" y="5674995"/>
                  </a:cubicBezTo>
                  <a:cubicBezTo>
                    <a:pt x="975995" y="5690235"/>
                    <a:pt x="968375" y="5713095"/>
                    <a:pt x="953135" y="5728462"/>
                  </a:cubicBezTo>
                  <a:cubicBezTo>
                    <a:pt x="945515" y="5736082"/>
                    <a:pt x="937895" y="5736082"/>
                    <a:pt x="930275" y="5736082"/>
                  </a:cubicBezTo>
                  <a:cubicBezTo>
                    <a:pt x="922655" y="5736082"/>
                    <a:pt x="907415" y="5736082"/>
                    <a:pt x="899795" y="5728462"/>
                  </a:cubicBezTo>
                  <a:close/>
                  <a:moveTo>
                    <a:pt x="6009132" y="5583555"/>
                  </a:moveTo>
                  <a:cubicBezTo>
                    <a:pt x="5986272" y="5568315"/>
                    <a:pt x="5986272" y="5545455"/>
                    <a:pt x="6001512" y="5530088"/>
                  </a:cubicBezTo>
                  <a:cubicBezTo>
                    <a:pt x="6016752" y="5514848"/>
                    <a:pt x="6039612" y="5514848"/>
                    <a:pt x="6054852" y="5522468"/>
                  </a:cubicBezTo>
                  <a:cubicBezTo>
                    <a:pt x="6070092" y="5537708"/>
                    <a:pt x="6070092" y="5560568"/>
                    <a:pt x="6062472" y="5575935"/>
                  </a:cubicBezTo>
                  <a:cubicBezTo>
                    <a:pt x="6054852" y="5591175"/>
                    <a:pt x="6039612" y="5591175"/>
                    <a:pt x="6031992" y="5591175"/>
                  </a:cubicBezTo>
                  <a:cubicBezTo>
                    <a:pt x="6024372" y="5591175"/>
                    <a:pt x="6009132" y="5591175"/>
                    <a:pt x="6009132" y="5583555"/>
                  </a:cubicBezTo>
                  <a:close/>
                  <a:moveTo>
                    <a:pt x="762508" y="5560695"/>
                  </a:moveTo>
                  <a:cubicBezTo>
                    <a:pt x="747268" y="5545455"/>
                    <a:pt x="747268" y="5522595"/>
                    <a:pt x="762508" y="5507228"/>
                  </a:cubicBezTo>
                  <a:cubicBezTo>
                    <a:pt x="785368" y="5499608"/>
                    <a:pt x="808228" y="5499608"/>
                    <a:pt x="823468" y="5514848"/>
                  </a:cubicBezTo>
                  <a:cubicBezTo>
                    <a:pt x="831088" y="5530088"/>
                    <a:pt x="831088" y="5552948"/>
                    <a:pt x="815848" y="5568315"/>
                  </a:cubicBezTo>
                  <a:cubicBezTo>
                    <a:pt x="808228" y="5575935"/>
                    <a:pt x="800608" y="5575935"/>
                    <a:pt x="792988" y="5575935"/>
                  </a:cubicBezTo>
                  <a:cubicBezTo>
                    <a:pt x="777748" y="5575935"/>
                    <a:pt x="770128" y="5575935"/>
                    <a:pt x="762508" y="5560695"/>
                  </a:cubicBezTo>
                  <a:close/>
                  <a:moveTo>
                    <a:pt x="6138799" y="5415788"/>
                  </a:moveTo>
                  <a:cubicBezTo>
                    <a:pt x="6123559" y="5400548"/>
                    <a:pt x="6115939" y="5377688"/>
                    <a:pt x="6131179" y="5362321"/>
                  </a:cubicBezTo>
                  <a:cubicBezTo>
                    <a:pt x="6138799" y="5347081"/>
                    <a:pt x="6161659" y="5339461"/>
                    <a:pt x="6184519" y="5354701"/>
                  </a:cubicBezTo>
                  <a:cubicBezTo>
                    <a:pt x="6199759" y="5369941"/>
                    <a:pt x="6199759" y="5392801"/>
                    <a:pt x="6192139" y="5408168"/>
                  </a:cubicBezTo>
                  <a:cubicBezTo>
                    <a:pt x="6184519" y="5415788"/>
                    <a:pt x="6169279" y="5423408"/>
                    <a:pt x="6161659" y="5423408"/>
                  </a:cubicBezTo>
                  <a:cubicBezTo>
                    <a:pt x="6154039" y="5423408"/>
                    <a:pt x="6146419" y="5423408"/>
                    <a:pt x="6138799" y="5415788"/>
                  </a:cubicBezTo>
                  <a:close/>
                  <a:moveTo>
                    <a:pt x="632841" y="5392928"/>
                  </a:moveTo>
                  <a:cubicBezTo>
                    <a:pt x="617601" y="5370068"/>
                    <a:pt x="625221" y="5347208"/>
                    <a:pt x="640461" y="5339461"/>
                  </a:cubicBezTo>
                  <a:cubicBezTo>
                    <a:pt x="655701" y="5324221"/>
                    <a:pt x="678561" y="5331841"/>
                    <a:pt x="693801" y="5347081"/>
                  </a:cubicBezTo>
                  <a:cubicBezTo>
                    <a:pt x="701421" y="5362321"/>
                    <a:pt x="701421" y="5385181"/>
                    <a:pt x="686181" y="5400548"/>
                  </a:cubicBezTo>
                  <a:cubicBezTo>
                    <a:pt x="678561" y="5408168"/>
                    <a:pt x="670941" y="5408168"/>
                    <a:pt x="663321" y="5408168"/>
                  </a:cubicBezTo>
                  <a:cubicBezTo>
                    <a:pt x="648081" y="5408168"/>
                    <a:pt x="640461" y="5400548"/>
                    <a:pt x="632841" y="5392928"/>
                  </a:cubicBezTo>
                  <a:close/>
                  <a:moveTo>
                    <a:pt x="6260719" y="5240401"/>
                  </a:moveTo>
                  <a:cubicBezTo>
                    <a:pt x="6237859" y="5225161"/>
                    <a:pt x="6237859" y="5202301"/>
                    <a:pt x="6245479" y="5186934"/>
                  </a:cubicBezTo>
                  <a:cubicBezTo>
                    <a:pt x="6260719" y="5171694"/>
                    <a:pt x="6283579" y="5164074"/>
                    <a:pt x="6298819" y="5171694"/>
                  </a:cubicBezTo>
                  <a:cubicBezTo>
                    <a:pt x="6314059" y="5186934"/>
                    <a:pt x="6321679" y="5209794"/>
                    <a:pt x="6314059" y="5225161"/>
                  </a:cubicBezTo>
                  <a:cubicBezTo>
                    <a:pt x="6306439" y="5240401"/>
                    <a:pt x="6291199" y="5248021"/>
                    <a:pt x="6275959" y="5248021"/>
                  </a:cubicBezTo>
                  <a:cubicBezTo>
                    <a:pt x="6275959" y="5248021"/>
                    <a:pt x="6268339" y="5240401"/>
                    <a:pt x="6260719" y="5240401"/>
                  </a:cubicBezTo>
                  <a:close/>
                  <a:moveTo>
                    <a:pt x="510794" y="5209921"/>
                  </a:moveTo>
                  <a:cubicBezTo>
                    <a:pt x="495554" y="5194681"/>
                    <a:pt x="503174" y="5171821"/>
                    <a:pt x="526034" y="5156454"/>
                  </a:cubicBezTo>
                  <a:cubicBezTo>
                    <a:pt x="541274" y="5148834"/>
                    <a:pt x="564134" y="5148834"/>
                    <a:pt x="571754" y="5171694"/>
                  </a:cubicBezTo>
                  <a:cubicBezTo>
                    <a:pt x="586994" y="5186934"/>
                    <a:pt x="579374" y="5209794"/>
                    <a:pt x="564134" y="5225161"/>
                  </a:cubicBezTo>
                  <a:cubicBezTo>
                    <a:pt x="556514" y="5225161"/>
                    <a:pt x="548894" y="5225161"/>
                    <a:pt x="541274" y="5225161"/>
                  </a:cubicBezTo>
                  <a:cubicBezTo>
                    <a:pt x="526034" y="5225161"/>
                    <a:pt x="518414" y="5225161"/>
                    <a:pt x="510794" y="5209921"/>
                  </a:cubicBezTo>
                  <a:close/>
                  <a:moveTo>
                    <a:pt x="6367526" y="5057394"/>
                  </a:moveTo>
                  <a:cubicBezTo>
                    <a:pt x="6352286" y="5042154"/>
                    <a:pt x="6344666" y="5019294"/>
                    <a:pt x="6352286" y="5003927"/>
                  </a:cubicBezTo>
                  <a:cubicBezTo>
                    <a:pt x="6367526" y="4988687"/>
                    <a:pt x="6390386" y="4981067"/>
                    <a:pt x="6405626" y="4988687"/>
                  </a:cubicBezTo>
                  <a:cubicBezTo>
                    <a:pt x="6420866" y="4996307"/>
                    <a:pt x="6428486" y="5019167"/>
                    <a:pt x="6420866" y="5042154"/>
                  </a:cubicBezTo>
                  <a:cubicBezTo>
                    <a:pt x="6413246" y="5049774"/>
                    <a:pt x="6398006" y="5057394"/>
                    <a:pt x="6390386" y="5057394"/>
                  </a:cubicBezTo>
                  <a:cubicBezTo>
                    <a:pt x="6382766" y="5057394"/>
                    <a:pt x="6375146" y="5057394"/>
                    <a:pt x="6367526" y="5057394"/>
                  </a:cubicBezTo>
                  <a:close/>
                  <a:moveTo>
                    <a:pt x="404114" y="5019294"/>
                  </a:moveTo>
                  <a:cubicBezTo>
                    <a:pt x="388874" y="5004054"/>
                    <a:pt x="396494" y="4981194"/>
                    <a:pt x="419354" y="4973574"/>
                  </a:cubicBezTo>
                  <a:cubicBezTo>
                    <a:pt x="434594" y="4958334"/>
                    <a:pt x="457454" y="4965954"/>
                    <a:pt x="472694" y="4988814"/>
                  </a:cubicBezTo>
                  <a:cubicBezTo>
                    <a:pt x="480314" y="5004054"/>
                    <a:pt x="472694" y="5026914"/>
                    <a:pt x="449834" y="5034534"/>
                  </a:cubicBezTo>
                  <a:cubicBezTo>
                    <a:pt x="449834" y="5042154"/>
                    <a:pt x="442214" y="5042154"/>
                    <a:pt x="434594" y="5042154"/>
                  </a:cubicBezTo>
                  <a:cubicBezTo>
                    <a:pt x="419354" y="5042154"/>
                    <a:pt x="411734" y="5034534"/>
                    <a:pt x="404114" y="5019294"/>
                  </a:cubicBezTo>
                  <a:close/>
                  <a:moveTo>
                    <a:pt x="6466713" y="4866767"/>
                  </a:moveTo>
                  <a:cubicBezTo>
                    <a:pt x="6451473" y="4859147"/>
                    <a:pt x="6436233" y="4836287"/>
                    <a:pt x="6451473" y="4813300"/>
                  </a:cubicBezTo>
                  <a:cubicBezTo>
                    <a:pt x="6459093" y="4798060"/>
                    <a:pt x="6481953" y="4790440"/>
                    <a:pt x="6497193" y="4798060"/>
                  </a:cubicBezTo>
                  <a:cubicBezTo>
                    <a:pt x="6520053" y="4805680"/>
                    <a:pt x="6527673" y="4828540"/>
                    <a:pt x="6520053" y="4843780"/>
                  </a:cubicBezTo>
                  <a:cubicBezTo>
                    <a:pt x="6512433" y="4859020"/>
                    <a:pt x="6497193" y="4866640"/>
                    <a:pt x="6481953" y="4866640"/>
                  </a:cubicBezTo>
                  <a:cubicBezTo>
                    <a:pt x="6474333" y="4866640"/>
                    <a:pt x="6474333" y="4866640"/>
                    <a:pt x="6466713" y="4866640"/>
                  </a:cubicBezTo>
                  <a:close/>
                  <a:moveTo>
                    <a:pt x="305054" y="4828540"/>
                  </a:moveTo>
                  <a:cubicBezTo>
                    <a:pt x="297434" y="4805680"/>
                    <a:pt x="305054" y="4782820"/>
                    <a:pt x="327914" y="4775073"/>
                  </a:cubicBezTo>
                  <a:cubicBezTo>
                    <a:pt x="343154" y="4767453"/>
                    <a:pt x="366014" y="4775073"/>
                    <a:pt x="373634" y="4797933"/>
                  </a:cubicBezTo>
                  <a:cubicBezTo>
                    <a:pt x="381254" y="4813173"/>
                    <a:pt x="373634" y="4836033"/>
                    <a:pt x="358394" y="4843653"/>
                  </a:cubicBezTo>
                  <a:cubicBezTo>
                    <a:pt x="350774" y="4851273"/>
                    <a:pt x="343154" y="4851273"/>
                    <a:pt x="343154" y="4851273"/>
                  </a:cubicBezTo>
                  <a:cubicBezTo>
                    <a:pt x="327914" y="4851273"/>
                    <a:pt x="312674" y="4843653"/>
                    <a:pt x="305054" y="4828413"/>
                  </a:cubicBezTo>
                  <a:close/>
                  <a:moveTo>
                    <a:pt x="6550660" y="4668520"/>
                  </a:moveTo>
                  <a:cubicBezTo>
                    <a:pt x="6535420" y="4660900"/>
                    <a:pt x="6520180" y="4638040"/>
                    <a:pt x="6527800" y="4622800"/>
                  </a:cubicBezTo>
                  <a:cubicBezTo>
                    <a:pt x="6535420" y="4599940"/>
                    <a:pt x="6558280" y="4592320"/>
                    <a:pt x="6581140" y="4599940"/>
                  </a:cubicBezTo>
                  <a:cubicBezTo>
                    <a:pt x="6604000" y="4607560"/>
                    <a:pt x="6611620" y="4630420"/>
                    <a:pt x="6604000" y="4645660"/>
                  </a:cubicBezTo>
                  <a:cubicBezTo>
                    <a:pt x="6596380" y="4660900"/>
                    <a:pt x="6581140" y="4668520"/>
                    <a:pt x="6565900" y="4668520"/>
                  </a:cubicBezTo>
                  <a:cubicBezTo>
                    <a:pt x="6565900" y="4668520"/>
                    <a:pt x="6558280" y="4668520"/>
                    <a:pt x="6550660" y="4668520"/>
                  </a:cubicBezTo>
                  <a:close/>
                  <a:moveTo>
                    <a:pt x="221107" y="4630420"/>
                  </a:moveTo>
                  <a:cubicBezTo>
                    <a:pt x="213487" y="4607560"/>
                    <a:pt x="228727" y="4584700"/>
                    <a:pt x="243967" y="4576953"/>
                  </a:cubicBezTo>
                  <a:cubicBezTo>
                    <a:pt x="266827" y="4569333"/>
                    <a:pt x="289687" y="4584573"/>
                    <a:pt x="297307" y="4599813"/>
                  </a:cubicBezTo>
                  <a:cubicBezTo>
                    <a:pt x="304927" y="4622673"/>
                    <a:pt x="289687" y="4645533"/>
                    <a:pt x="274447" y="4653280"/>
                  </a:cubicBezTo>
                  <a:cubicBezTo>
                    <a:pt x="266827" y="4653280"/>
                    <a:pt x="266827" y="4653280"/>
                    <a:pt x="259207" y="4653280"/>
                  </a:cubicBezTo>
                  <a:cubicBezTo>
                    <a:pt x="243967" y="4653280"/>
                    <a:pt x="228727" y="4645660"/>
                    <a:pt x="221107" y="4630420"/>
                  </a:cubicBezTo>
                  <a:close/>
                  <a:moveTo>
                    <a:pt x="6626860" y="4470146"/>
                  </a:moveTo>
                  <a:cubicBezTo>
                    <a:pt x="6604000" y="4462526"/>
                    <a:pt x="6596380" y="4439666"/>
                    <a:pt x="6604000" y="4416679"/>
                  </a:cubicBezTo>
                  <a:cubicBezTo>
                    <a:pt x="6604000" y="4401439"/>
                    <a:pt x="6626860" y="4386199"/>
                    <a:pt x="6649720" y="4393819"/>
                  </a:cubicBezTo>
                  <a:cubicBezTo>
                    <a:pt x="6672580" y="4401439"/>
                    <a:pt x="6680200" y="4424299"/>
                    <a:pt x="6672580" y="4439539"/>
                  </a:cubicBezTo>
                  <a:cubicBezTo>
                    <a:pt x="6672580" y="4454779"/>
                    <a:pt x="6657340" y="4470019"/>
                    <a:pt x="6634480" y="4470019"/>
                  </a:cubicBezTo>
                  <a:cubicBezTo>
                    <a:pt x="6634480" y="4470019"/>
                    <a:pt x="6626860" y="4470019"/>
                    <a:pt x="6626860" y="4470019"/>
                  </a:cubicBezTo>
                  <a:close/>
                  <a:moveTo>
                    <a:pt x="152527" y="4424299"/>
                  </a:moveTo>
                  <a:cubicBezTo>
                    <a:pt x="144907" y="4401439"/>
                    <a:pt x="160147" y="4378579"/>
                    <a:pt x="175387" y="4378579"/>
                  </a:cubicBezTo>
                  <a:cubicBezTo>
                    <a:pt x="198247" y="4370959"/>
                    <a:pt x="221107" y="4378579"/>
                    <a:pt x="228727" y="4401439"/>
                  </a:cubicBezTo>
                  <a:cubicBezTo>
                    <a:pt x="228727" y="4424299"/>
                    <a:pt x="221107" y="4439539"/>
                    <a:pt x="198247" y="4447159"/>
                  </a:cubicBezTo>
                  <a:cubicBezTo>
                    <a:pt x="198247" y="4447159"/>
                    <a:pt x="190627" y="4447159"/>
                    <a:pt x="190627" y="4447159"/>
                  </a:cubicBezTo>
                  <a:cubicBezTo>
                    <a:pt x="175387" y="4447159"/>
                    <a:pt x="160147" y="4439539"/>
                    <a:pt x="152527" y="4424299"/>
                  </a:cubicBezTo>
                  <a:close/>
                  <a:moveTo>
                    <a:pt x="6687947" y="4264025"/>
                  </a:moveTo>
                  <a:cubicBezTo>
                    <a:pt x="6665086" y="4256405"/>
                    <a:pt x="6649847" y="4233545"/>
                    <a:pt x="6657467" y="4218305"/>
                  </a:cubicBezTo>
                  <a:cubicBezTo>
                    <a:pt x="6665086" y="4195445"/>
                    <a:pt x="6680326" y="4180205"/>
                    <a:pt x="6703186" y="4187825"/>
                  </a:cubicBezTo>
                  <a:cubicBezTo>
                    <a:pt x="6726047" y="4195445"/>
                    <a:pt x="6733667" y="4210685"/>
                    <a:pt x="6733667" y="4233545"/>
                  </a:cubicBezTo>
                  <a:cubicBezTo>
                    <a:pt x="6726047" y="4248785"/>
                    <a:pt x="6710807" y="4264025"/>
                    <a:pt x="6695567" y="4264025"/>
                  </a:cubicBezTo>
                  <a:cubicBezTo>
                    <a:pt x="6695567" y="4264025"/>
                    <a:pt x="6687947" y="4264025"/>
                    <a:pt x="6687947" y="4264025"/>
                  </a:cubicBezTo>
                  <a:close/>
                  <a:moveTo>
                    <a:pt x="99187" y="4210812"/>
                  </a:moveTo>
                  <a:cubicBezTo>
                    <a:pt x="91567" y="4195572"/>
                    <a:pt x="106807" y="4172712"/>
                    <a:pt x="122047" y="4165092"/>
                  </a:cubicBezTo>
                  <a:cubicBezTo>
                    <a:pt x="144907" y="4165092"/>
                    <a:pt x="167767" y="4172712"/>
                    <a:pt x="167767" y="4195572"/>
                  </a:cubicBezTo>
                  <a:cubicBezTo>
                    <a:pt x="175387" y="4218432"/>
                    <a:pt x="160147" y="4241292"/>
                    <a:pt x="144907" y="4241292"/>
                  </a:cubicBezTo>
                  <a:cubicBezTo>
                    <a:pt x="137287" y="4241292"/>
                    <a:pt x="137287" y="4241292"/>
                    <a:pt x="129667" y="4241292"/>
                  </a:cubicBezTo>
                  <a:cubicBezTo>
                    <a:pt x="114427" y="4241292"/>
                    <a:pt x="99187" y="4233672"/>
                    <a:pt x="99187" y="4210812"/>
                  </a:cubicBezTo>
                  <a:close/>
                  <a:moveTo>
                    <a:pt x="6733667" y="4050538"/>
                  </a:moveTo>
                  <a:cubicBezTo>
                    <a:pt x="6710807" y="4050538"/>
                    <a:pt x="6695567" y="4027678"/>
                    <a:pt x="6703187" y="4004818"/>
                  </a:cubicBezTo>
                  <a:cubicBezTo>
                    <a:pt x="6703187" y="3989578"/>
                    <a:pt x="6726048" y="3974338"/>
                    <a:pt x="6748907" y="3974338"/>
                  </a:cubicBezTo>
                  <a:cubicBezTo>
                    <a:pt x="6764148" y="3981958"/>
                    <a:pt x="6779387" y="3997198"/>
                    <a:pt x="6779387" y="4020058"/>
                  </a:cubicBezTo>
                  <a:cubicBezTo>
                    <a:pt x="6771767" y="4042918"/>
                    <a:pt x="6756527" y="4050538"/>
                    <a:pt x="6741287" y="4050538"/>
                  </a:cubicBezTo>
                  <a:cubicBezTo>
                    <a:pt x="6741287" y="4050538"/>
                    <a:pt x="6733667" y="4050538"/>
                    <a:pt x="6733667" y="4050538"/>
                  </a:cubicBezTo>
                  <a:close/>
                  <a:moveTo>
                    <a:pt x="53340" y="4004818"/>
                  </a:moveTo>
                  <a:cubicBezTo>
                    <a:pt x="45720" y="3981958"/>
                    <a:pt x="60960" y="3959098"/>
                    <a:pt x="83820" y="3959098"/>
                  </a:cubicBezTo>
                  <a:cubicBezTo>
                    <a:pt x="106680" y="3951478"/>
                    <a:pt x="121920" y="3966718"/>
                    <a:pt x="129540" y="3989578"/>
                  </a:cubicBezTo>
                  <a:cubicBezTo>
                    <a:pt x="129540" y="4012438"/>
                    <a:pt x="114300" y="4027678"/>
                    <a:pt x="99060" y="4035298"/>
                  </a:cubicBezTo>
                  <a:cubicBezTo>
                    <a:pt x="91440" y="4035298"/>
                    <a:pt x="91440" y="4035298"/>
                    <a:pt x="91440" y="4035298"/>
                  </a:cubicBezTo>
                  <a:cubicBezTo>
                    <a:pt x="68580" y="4035298"/>
                    <a:pt x="53340" y="4020058"/>
                    <a:pt x="53340" y="4004818"/>
                  </a:cubicBezTo>
                  <a:close/>
                  <a:moveTo>
                    <a:pt x="6764147" y="3836924"/>
                  </a:moveTo>
                  <a:cubicBezTo>
                    <a:pt x="6748907" y="3836924"/>
                    <a:pt x="6733667" y="3821684"/>
                    <a:pt x="6733667" y="3798824"/>
                  </a:cubicBezTo>
                  <a:cubicBezTo>
                    <a:pt x="6733667" y="3775964"/>
                    <a:pt x="6756526" y="3760724"/>
                    <a:pt x="6771767" y="3768344"/>
                  </a:cubicBezTo>
                  <a:cubicBezTo>
                    <a:pt x="6794626" y="3768344"/>
                    <a:pt x="6809867" y="3783584"/>
                    <a:pt x="6809867" y="3806444"/>
                  </a:cubicBezTo>
                  <a:cubicBezTo>
                    <a:pt x="6809867" y="3829304"/>
                    <a:pt x="6787007" y="3844544"/>
                    <a:pt x="6771767" y="3844544"/>
                  </a:cubicBezTo>
                  <a:cubicBezTo>
                    <a:pt x="6771767" y="3844544"/>
                    <a:pt x="6764147" y="3836924"/>
                    <a:pt x="6764147" y="3836924"/>
                  </a:cubicBezTo>
                  <a:close/>
                  <a:moveTo>
                    <a:pt x="22860" y="3791204"/>
                  </a:moveTo>
                  <a:cubicBezTo>
                    <a:pt x="22860" y="3768344"/>
                    <a:pt x="38100" y="3745484"/>
                    <a:pt x="53340" y="3745484"/>
                  </a:cubicBezTo>
                  <a:cubicBezTo>
                    <a:pt x="76200" y="3745484"/>
                    <a:pt x="99060" y="3760724"/>
                    <a:pt x="99060" y="3775964"/>
                  </a:cubicBezTo>
                  <a:cubicBezTo>
                    <a:pt x="99060" y="3798824"/>
                    <a:pt x="83820" y="3821684"/>
                    <a:pt x="60960" y="3821684"/>
                  </a:cubicBezTo>
                  <a:cubicBezTo>
                    <a:pt x="38100" y="3821684"/>
                    <a:pt x="22860" y="3806444"/>
                    <a:pt x="22860" y="3791204"/>
                  </a:cubicBezTo>
                  <a:close/>
                  <a:moveTo>
                    <a:pt x="6787007" y="3623310"/>
                  </a:moveTo>
                  <a:cubicBezTo>
                    <a:pt x="6764147" y="3623310"/>
                    <a:pt x="6748907" y="3608070"/>
                    <a:pt x="6748907" y="3585210"/>
                  </a:cubicBezTo>
                  <a:cubicBezTo>
                    <a:pt x="6748907" y="3562350"/>
                    <a:pt x="6771767" y="3547110"/>
                    <a:pt x="6787007" y="3554730"/>
                  </a:cubicBezTo>
                  <a:cubicBezTo>
                    <a:pt x="6809867" y="3554730"/>
                    <a:pt x="6825107" y="3569970"/>
                    <a:pt x="6825107" y="3592830"/>
                  </a:cubicBezTo>
                  <a:cubicBezTo>
                    <a:pt x="6825107" y="3608070"/>
                    <a:pt x="6809867" y="3630930"/>
                    <a:pt x="6787007" y="3630930"/>
                  </a:cubicBezTo>
                  <a:cubicBezTo>
                    <a:pt x="6787007" y="3630930"/>
                    <a:pt x="6787007" y="3630930"/>
                    <a:pt x="6787007" y="3623310"/>
                  </a:cubicBezTo>
                  <a:close/>
                  <a:moveTo>
                    <a:pt x="7620" y="3569970"/>
                  </a:moveTo>
                  <a:cubicBezTo>
                    <a:pt x="7620" y="3547110"/>
                    <a:pt x="22860" y="3531870"/>
                    <a:pt x="45720" y="3531870"/>
                  </a:cubicBezTo>
                  <a:cubicBezTo>
                    <a:pt x="60960" y="3531870"/>
                    <a:pt x="83820" y="3547110"/>
                    <a:pt x="83820" y="3569970"/>
                  </a:cubicBezTo>
                  <a:cubicBezTo>
                    <a:pt x="83820" y="3592830"/>
                    <a:pt x="68580" y="3608070"/>
                    <a:pt x="45720" y="3608070"/>
                  </a:cubicBezTo>
                  <a:cubicBezTo>
                    <a:pt x="22860" y="3608070"/>
                    <a:pt x="7620" y="3592830"/>
                    <a:pt x="7620" y="3569970"/>
                  </a:cubicBezTo>
                  <a:close/>
                  <a:moveTo>
                    <a:pt x="6756526" y="3371596"/>
                  </a:moveTo>
                  <a:cubicBezTo>
                    <a:pt x="6756526" y="3356356"/>
                    <a:pt x="6771767" y="3333496"/>
                    <a:pt x="6794626" y="3333496"/>
                  </a:cubicBezTo>
                  <a:cubicBezTo>
                    <a:pt x="6809867" y="3333496"/>
                    <a:pt x="6832726" y="3356356"/>
                    <a:pt x="6832726" y="3371596"/>
                  </a:cubicBezTo>
                  <a:cubicBezTo>
                    <a:pt x="6832726" y="3394456"/>
                    <a:pt x="6809867" y="3409696"/>
                    <a:pt x="6794626" y="3409696"/>
                  </a:cubicBezTo>
                  <a:cubicBezTo>
                    <a:pt x="6771767" y="3409696"/>
                    <a:pt x="6756526" y="3394456"/>
                    <a:pt x="6756526" y="3371596"/>
                  </a:cubicBezTo>
                  <a:close/>
                  <a:moveTo>
                    <a:pt x="38100" y="3394456"/>
                  </a:moveTo>
                  <a:cubicBezTo>
                    <a:pt x="22860" y="3394456"/>
                    <a:pt x="0" y="3379216"/>
                    <a:pt x="0" y="3356356"/>
                  </a:cubicBezTo>
                  <a:cubicBezTo>
                    <a:pt x="0" y="3333496"/>
                    <a:pt x="22860" y="3318256"/>
                    <a:pt x="38100" y="3318256"/>
                  </a:cubicBezTo>
                  <a:cubicBezTo>
                    <a:pt x="60960" y="3318256"/>
                    <a:pt x="76200" y="3333496"/>
                    <a:pt x="76200" y="3356356"/>
                  </a:cubicBezTo>
                  <a:cubicBezTo>
                    <a:pt x="76200" y="3379216"/>
                    <a:pt x="60960" y="3394456"/>
                    <a:pt x="38100" y="3394456"/>
                  </a:cubicBezTo>
                  <a:close/>
                  <a:moveTo>
                    <a:pt x="6741287" y="3165602"/>
                  </a:moveTo>
                  <a:cubicBezTo>
                    <a:pt x="6741287" y="3142742"/>
                    <a:pt x="6756527" y="3127502"/>
                    <a:pt x="6779387" y="3119882"/>
                  </a:cubicBezTo>
                  <a:cubicBezTo>
                    <a:pt x="6802247" y="3119882"/>
                    <a:pt x="6817487" y="3135122"/>
                    <a:pt x="6817487" y="3157982"/>
                  </a:cubicBezTo>
                  <a:cubicBezTo>
                    <a:pt x="6825107" y="3180842"/>
                    <a:pt x="6809867" y="3196082"/>
                    <a:pt x="6787007" y="3196082"/>
                  </a:cubicBezTo>
                  <a:cubicBezTo>
                    <a:pt x="6787007" y="3196082"/>
                    <a:pt x="6787007" y="3196082"/>
                    <a:pt x="6779387" y="3196082"/>
                  </a:cubicBezTo>
                  <a:cubicBezTo>
                    <a:pt x="6764147" y="3196082"/>
                    <a:pt x="6748907" y="3180842"/>
                    <a:pt x="6741287" y="3165602"/>
                  </a:cubicBezTo>
                  <a:close/>
                  <a:moveTo>
                    <a:pt x="45720" y="3180842"/>
                  </a:moveTo>
                  <a:cubicBezTo>
                    <a:pt x="30480" y="3180842"/>
                    <a:pt x="15240" y="3157982"/>
                    <a:pt x="15240" y="3135122"/>
                  </a:cubicBezTo>
                  <a:cubicBezTo>
                    <a:pt x="15240" y="3119882"/>
                    <a:pt x="30480" y="3104642"/>
                    <a:pt x="53340" y="3104642"/>
                  </a:cubicBezTo>
                  <a:cubicBezTo>
                    <a:pt x="76200" y="3104642"/>
                    <a:pt x="91440" y="3119882"/>
                    <a:pt x="91440" y="3142742"/>
                  </a:cubicBezTo>
                  <a:cubicBezTo>
                    <a:pt x="91440" y="3165602"/>
                    <a:pt x="68580" y="3180842"/>
                    <a:pt x="53340" y="3180842"/>
                  </a:cubicBezTo>
                  <a:cubicBezTo>
                    <a:pt x="53340" y="3180842"/>
                    <a:pt x="45720" y="3180842"/>
                    <a:pt x="45720" y="3180842"/>
                  </a:cubicBezTo>
                  <a:close/>
                  <a:moveTo>
                    <a:pt x="6718426" y="2951988"/>
                  </a:moveTo>
                  <a:cubicBezTo>
                    <a:pt x="6718426" y="2929128"/>
                    <a:pt x="6733667" y="2913888"/>
                    <a:pt x="6756526" y="2906268"/>
                  </a:cubicBezTo>
                  <a:cubicBezTo>
                    <a:pt x="6771767" y="2906268"/>
                    <a:pt x="6794626" y="2921508"/>
                    <a:pt x="6794626" y="2944368"/>
                  </a:cubicBezTo>
                  <a:cubicBezTo>
                    <a:pt x="6802247" y="2959608"/>
                    <a:pt x="6787007" y="2982468"/>
                    <a:pt x="6764147" y="2982468"/>
                  </a:cubicBezTo>
                  <a:cubicBezTo>
                    <a:pt x="6764147" y="2982468"/>
                    <a:pt x="6764147" y="2982468"/>
                    <a:pt x="6756526" y="2982468"/>
                  </a:cubicBezTo>
                  <a:cubicBezTo>
                    <a:pt x="6741287" y="2982468"/>
                    <a:pt x="6726047" y="2974848"/>
                    <a:pt x="6718426" y="2951988"/>
                  </a:cubicBezTo>
                  <a:close/>
                  <a:moveTo>
                    <a:pt x="68580" y="2967228"/>
                  </a:moveTo>
                  <a:cubicBezTo>
                    <a:pt x="45720" y="2959608"/>
                    <a:pt x="38100" y="2944368"/>
                    <a:pt x="38100" y="2921508"/>
                  </a:cubicBezTo>
                  <a:cubicBezTo>
                    <a:pt x="38100" y="2898648"/>
                    <a:pt x="60960" y="2891028"/>
                    <a:pt x="83820" y="2891028"/>
                  </a:cubicBezTo>
                  <a:cubicBezTo>
                    <a:pt x="99060" y="2891028"/>
                    <a:pt x="114300" y="2913888"/>
                    <a:pt x="114300" y="2936748"/>
                  </a:cubicBezTo>
                  <a:cubicBezTo>
                    <a:pt x="106680" y="2951988"/>
                    <a:pt x="91440" y="2967228"/>
                    <a:pt x="76200" y="2967228"/>
                  </a:cubicBezTo>
                  <a:cubicBezTo>
                    <a:pt x="76200" y="2967228"/>
                    <a:pt x="68580" y="2967228"/>
                    <a:pt x="68580" y="2967228"/>
                  </a:cubicBezTo>
                  <a:close/>
                  <a:moveTo>
                    <a:pt x="6687820" y="2745994"/>
                  </a:moveTo>
                  <a:cubicBezTo>
                    <a:pt x="6680200" y="2723134"/>
                    <a:pt x="6695440" y="2700274"/>
                    <a:pt x="6718300" y="2700274"/>
                  </a:cubicBezTo>
                  <a:cubicBezTo>
                    <a:pt x="6733540" y="2692654"/>
                    <a:pt x="6756400" y="2707894"/>
                    <a:pt x="6764020" y="2730754"/>
                  </a:cubicBezTo>
                  <a:cubicBezTo>
                    <a:pt x="6764020" y="2745994"/>
                    <a:pt x="6748780" y="2768854"/>
                    <a:pt x="6733540" y="2776474"/>
                  </a:cubicBezTo>
                  <a:cubicBezTo>
                    <a:pt x="6725920" y="2776474"/>
                    <a:pt x="6725920" y="2776474"/>
                    <a:pt x="6725920" y="2776474"/>
                  </a:cubicBezTo>
                  <a:cubicBezTo>
                    <a:pt x="6703060" y="2776474"/>
                    <a:pt x="6687820" y="2761234"/>
                    <a:pt x="6687820" y="2745994"/>
                  </a:cubicBezTo>
                  <a:close/>
                  <a:moveTo>
                    <a:pt x="106680" y="2753614"/>
                  </a:moveTo>
                  <a:cubicBezTo>
                    <a:pt x="83820" y="2753614"/>
                    <a:pt x="68580" y="2730754"/>
                    <a:pt x="76200" y="2707894"/>
                  </a:cubicBezTo>
                  <a:cubicBezTo>
                    <a:pt x="76200" y="2685034"/>
                    <a:pt x="99060" y="2677414"/>
                    <a:pt x="121920" y="2677414"/>
                  </a:cubicBezTo>
                  <a:cubicBezTo>
                    <a:pt x="144780" y="2685034"/>
                    <a:pt x="152400" y="2707894"/>
                    <a:pt x="152400" y="2723134"/>
                  </a:cubicBezTo>
                  <a:cubicBezTo>
                    <a:pt x="144780" y="2745994"/>
                    <a:pt x="129540" y="2753614"/>
                    <a:pt x="114300" y="2753614"/>
                  </a:cubicBezTo>
                  <a:cubicBezTo>
                    <a:pt x="106680" y="2753614"/>
                    <a:pt x="106680" y="2753614"/>
                    <a:pt x="106680" y="2753614"/>
                  </a:cubicBezTo>
                  <a:close/>
                  <a:moveTo>
                    <a:pt x="6634480" y="2540000"/>
                  </a:moveTo>
                  <a:cubicBezTo>
                    <a:pt x="6634480" y="2517140"/>
                    <a:pt x="6642100" y="2494280"/>
                    <a:pt x="6664960" y="2494280"/>
                  </a:cubicBezTo>
                  <a:cubicBezTo>
                    <a:pt x="6687820" y="2486660"/>
                    <a:pt x="6703060" y="2494280"/>
                    <a:pt x="6710680" y="2517140"/>
                  </a:cubicBezTo>
                  <a:cubicBezTo>
                    <a:pt x="6718300" y="2540000"/>
                    <a:pt x="6703060" y="2562860"/>
                    <a:pt x="6687820" y="2562860"/>
                  </a:cubicBezTo>
                  <a:cubicBezTo>
                    <a:pt x="6680200" y="2562860"/>
                    <a:pt x="6680200" y="2562860"/>
                    <a:pt x="6672580" y="2562860"/>
                  </a:cubicBezTo>
                  <a:cubicBezTo>
                    <a:pt x="6657340" y="2562860"/>
                    <a:pt x="6642100" y="2555240"/>
                    <a:pt x="6634480" y="2540000"/>
                  </a:cubicBezTo>
                  <a:close/>
                  <a:moveTo>
                    <a:pt x="152527" y="2547620"/>
                  </a:moveTo>
                  <a:cubicBezTo>
                    <a:pt x="129667" y="2540000"/>
                    <a:pt x="122047" y="2517140"/>
                    <a:pt x="129667" y="2501900"/>
                  </a:cubicBezTo>
                  <a:cubicBezTo>
                    <a:pt x="129667" y="2479040"/>
                    <a:pt x="152527" y="2463800"/>
                    <a:pt x="175387" y="2471420"/>
                  </a:cubicBezTo>
                  <a:cubicBezTo>
                    <a:pt x="190627" y="2479040"/>
                    <a:pt x="205867" y="2501900"/>
                    <a:pt x="198247" y="2517140"/>
                  </a:cubicBezTo>
                  <a:cubicBezTo>
                    <a:pt x="198247" y="2532380"/>
                    <a:pt x="183007" y="2547620"/>
                    <a:pt x="167767" y="2547620"/>
                  </a:cubicBezTo>
                  <a:cubicBezTo>
                    <a:pt x="160147" y="2547620"/>
                    <a:pt x="160147" y="2547620"/>
                    <a:pt x="152527" y="2547620"/>
                  </a:cubicBezTo>
                  <a:close/>
                  <a:moveTo>
                    <a:pt x="6573520" y="2334006"/>
                  </a:moveTo>
                  <a:cubicBezTo>
                    <a:pt x="6565900" y="2318766"/>
                    <a:pt x="6581139" y="2295906"/>
                    <a:pt x="6596380" y="2288286"/>
                  </a:cubicBezTo>
                  <a:cubicBezTo>
                    <a:pt x="6619239" y="2280666"/>
                    <a:pt x="6642100" y="2288286"/>
                    <a:pt x="6649720" y="2311146"/>
                  </a:cubicBezTo>
                  <a:cubicBezTo>
                    <a:pt x="6657339" y="2334006"/>
                    <a:pt x="6642100" y="2349246"/>
                    <a:pt x="6626860" y="2356866"/>
                  </a:cubicBezTo>
                  <a:cubicBezTo>
                    <a:pt x="6619239" y="2364486"/>
                    <a:pt x="6611620" y="2364486"/>
                    <a:pt x="6611620" y="2364486"/>
                  </a:cubicBezTo>
                  <a:cubicBezTo>
                    <a:pt x="6596380" y="2364486"/>
                    <a:pt x="6581139" y="2349246"/>
                    <a:pt x="6573520" y="2334006"/>
                  </a:cubicBezTo>
                  <a:close/>
                  <a:moveTo>
                    <a:pt x="213487" y="2341626"/>
                  </a:moveTo>
                  <a:cubicBezTo>
                    <a:pt x="198247" y="2334006"/>
                    <a:pt x="183007" y="2311146"/>
                    <a:pt x="190627" y="2288159"/>
                  </a:cubicBezTo>
                  <a:cubicBezTo>
                    <a:pt x="198247" y="2272919"/>
                    <a:pt x="221107" y="2257679"/>
                    <a:pt x="243967" y="2265299"/>
                  </a:cubicBezTo>
                  <a:cubicBezTo>
                    <a:pt x="259207" y="2272919"/>
                    <a:pt x="274447" y="2295779"/>
                    <a:pt x="266827" y="2318766"/>
                  </a:cubicBezTo>
                  <a:cubicBezTo>
                    <a:pt x="259207" y="2334006"/>
                    <a:pt x="243967" y="2341626"/>
                    <a:pt x="228727" y="2341626"/>
                  </a:cubicBezTo>
                  <a:cubicBezTo>
                    <a:pt x="221107" y="2341626"/>
                    <a:pt x="221107" y="2341626"/>
                    <a:pt x="213487" y="2341626"/>
                  </a:cubicBezTo>
                  <a:close/>
                  <a:moveTo>
                    <a:pt x="6497320" y="2135632"/>
                  </a:moveTo>
                  <a:cubicBezTo>
                    <a:pt x="6489700" y="2120392"/>
                    <a:pt x="6504940" y="2097532"/>
                    <a:pt x="6520180" y="2089912"/>
                  </a:cubicBezTo>
                  <a:cubicBezTo>
                    <a:pt x="6543040" y="2082292"/>
                    <a:pt x="6565900" y="2089912"/>
                    <a:pt x="6573520" y="2105152"/>
                  </a:cubicBezTo>
                  <a:cubicBezTo>
                    <a:pt x="6581140" y="2128012"/>
                    <a:pt x="6565900" y="2150872"/>
                    <a:pt x="6550660" y="2158619"/>
                  </a:cubicBezTo>
                  <a:cubicBezTo>
                    <a:pt x="6543040" y="2158619"/>
                    <a:pt x="6543040" y="2158619"/>
                    <a:pt x="6535420" y="2158619"/>
                  </a:cubicBezTo>
                  <a:cubicBezTo>
                    <a:pt x="6520180" y="2158619"/>
                    <a:pt x="6504940" y="2150999"/>
                    <a:pt x="6497320" y="2135759"/>
                  </a:cubicBezTo>
                  <a:close/>
                  <a:moveTo>
                    <a:pt x="289814" y="2143379"/>
                  </a:moveTo>
                  <a:cubicBezTo>
                    <a:pt x="274574" y="2128139"/>
                    <a:pt x="259334" y="2112899"/>
                    <a:pt x="266954" y="2089912"/>
                  </a:cubicBezTo>
                  <a:cubicBezTo>
                    <a:pt x="274574" y="2067052"/>
                    <a:pt x="297434" y="2059432"/>
                    <a:pt x="320294" y="2067052"/>
                  </a:cubicBezTo>
                  <a:cubicBezTo>
                    <a:pt x="335534" y="2074672"/>
                    <a:pt x="350774" y="2097532"/>
                    <a:pt x="343154" y="2120519"/>
                  </a:cubicBezTo>
                  <a:cubicBezTo>
                    <a:pt x="335534" y="2135759"/>
                    <a:pt x="320294" y="2143379"/>
                    <a:pt x="305054" y="2143379"/>
                  </a:cubicBezTo>
                  <a:cubicBezTo>
                    <a:pt x="297434" y="2143379"/>
                    <a:pt x="297434" y="2143379"/>
                    <a:pt x="289814" y="2143379"/>
                  </a:cubicBezTo>
                  <a:close/>
                  <a:moveTo>
                    <a:pt x="6413373" y="1945005"/>
                  </a:moveTo>
                  <a:cubicBezTo>
                    <a:pt x="6405753" y="1922145"/>
                    <a:pt x="6413373" y="1899285"/>
                    <a:pt x="6428613" y="1891538"/>
                  </a:cubicBezTo>
                  <a:cubicBezTo>
                    <a:pt x="6451473" y="1883918"/>
                    <a:pt x="6474333" y="1891538"/>
                    <a:pt x="6481953" y="1914398"/>
                  </a:cubicBezTo>
                  <a:cubicBezTo>
                    <a:pt x="6489573" y="1929638"/>
                    <a:pt x="6481953" y="1952498"/>
                    <a:pt x="6466713" y="1960118"/>
                  </a:cubicBezTo>
                  <a:cubicBezTo>
                    <a:pt x="6459093" y="1967738"/>
                    <a:pt x="6451473" y="1967738"/>
                    <a:pt x="6443853" y="1967738"/>
                  </a:cubicBezTo>
                  <a:cubicBezTo>
                    <a:pt x="6436233" y="1967738"/>
                    <a:pt x="6420993" y="1960118"/>
                    <a:pt x="6413373" y="1944878"/>
                  </a:cubicBezTo>
                  <a:close/>
                  <a:moveTo>
                    <a:pt x="381254" y="1944878"/>
                  </a:moveTo>
                  <a:cubicBezTo>
                    <a:pt x="358394" y="1937258"/>
                    <a:pt x="350774" y="1914398"/>
                    <a:pt x="358394" y="1891411"/>
                  </a:cubicBezTo>
                  <a:cubicBezTo>
                    <a:pt x="373634" y="1876171"/>
                    <a:pt x="396494" y="1868551"/>
                    <a:pt x="411734" y="1876171"/>
                  </a:cubicBezTo>
                  <a:cubicBezTo>
                    <a:pt x="426974" y="1883791"/>
                    <a:pt x="434594" y="1906651"/>
                    <a:pt x="426974" y="1929638"/>
                  </a:cubicBezTo>
                  <a:cubicBezTo>
                    <a:pt x="419354" y="1937258"/>
                    <a:pt x="411734" y="1944878"/>
                    <a:pt x="396494" y="1944878"/>
                  </a:cubicBezTo>
                  <a:cubicBezTo>
                    <a:pt x="388874" y="1944878"/>
                    <a:pt x="381254" y="1944878"/>
                    <a:pt x="381254" y="1944878"/>
                  </a:cubicBezTo>
                  <a:close/>
                  <a:moveTo>
                    <a:pt x="6314186" y="1754124"/>
                  </a:moveTo>
                  <a:cubicBezTo>
                    <a:pt x="6306566" y="1738884"/>
                    <a:pt x="6306566" y="1716024"/>
                    <a:pt x="6329426" y="1708404"/>
                  </a:cubicBezTo>
                  <a:cubicBezTo>
                    <a:pt x="6344666" y="1693164"/>
                    <a:pt x="6367526" y="1700784"/>
                    <a:pt x="6382766" y="1716024"/>
                  </a:cubicBezTo>
                  <a:cubicBezTo>
                    <a:pt x="6390386" y="1738884"/>
                    <a:pt x="6382766" y="1761744"/>
                    <a:pt x="6367526" y="1769491"/>
                  </a:cubicBezTo>
                  <a:cubicBezTo>
                    <a:pt x="6359906" y="1777111"/>
                    <a:pt x="6352286" y="1777111"/>
                    <a:pt x="6344666" y="1777111"/>
                  </a:cubicBezTo>
                  <a:cubicBezTo>
                    <a:pt x="6329426" y="1777111"/>
                    <a:pt x="6321806" y="1769491"/>
                    <a:pt x="6314186" y="1754251"/>
                  </a:cubicBezTo>
                  <a:close/>
                  <a:moveTo>
                    <a:pt x="480441" y="1754251"/>
                  </a:moveTo>
                  <a:cubicBezTo>
                    <a:pt x="457581" y="1746631"/>
                    <a:pt x="449961" y="1723771"/>
                    <a:pt x="465201" y="1700784"/>
                  </a:cubicBezTo>
                  <a:cubicBezTo>
                    <a:pt x="472821" y="1685544"/>
                    <a:pt x="495681" y="1677924"/>
                    <a:pt x="518541" y="1685544"/>
                  </a:cubicBezTo>
                  <a:cubicBezTo>
                    <a:pt x="533781" y="1700784"/>
                    <a:pt x="541401" y="1723644"/>
                    <a:pt x="526161" y="1739011"/>
                  </a:cubicBezTo>
                  <a:cubicBezTo>
                    <a:pt x="518541" y="1754251"/>
                    <a:pt x="510921" y="1761871"/>
                    <a:pt x="495681" y="1761871"/>
                  </a:cubicBezTo>
                  <a:cubicBezTo>
                    <a:pt x="488061" y="1761871"/>
                    <a:pt x="480441" y="1754251"/>
                    <a:pt x="480441" y="1754251"/>
                  </a:cubicBezTo>
                  <a:close/>
                  <a:moveTo>
                    <a:pt x="6199886" y="1578737"/>
                  </a:moveTo>
                  <a:cubicBezTo>
                    <a:pt x="6199886" y="1571117"/>
                    <a:pt x="6199886" y="1571117"/>
                    <a:pt x="6199886" y="1571117"/>
                  </a:cubicBezTo>
                  <a:cubicBezTo>
                    <a:pt x="6184646" y="1555877"/>
                    <a:pt x="6192266" y="1533017"/>
                    <a:pt x="6207506" y="1517650"/>
                  </a:cubicBezTo>
                  <a:cubicBezTo>
                    <a:pt x="6230366" y="1510030"/>
                    <a:pt x="6253226" y="1510030"/>
                    <a:pt x="6260846" y="1532890"/>
                  </a:cubicBezTo>
                  <a:cubicBezTo>
                    <a:pt x="6268466" y="1532890"/>
                    <a:pt x="6268466" y="1532890"/>
                    <a:pt x="6268466" y="1532890"/>
                  </a:cubicBezTo>
                  <a:cubicBezTo>
                    <a:pt x="6276086" y="1555750"/>
                    <a:pt x="6276086" y="1578610"/>
                    <a:pt x="6253226" y="1586357"/>
                  </a:cubicBezTo>
                  <a:cubicBezTo>
                    <a:pt x="6245606" y="1593977"/>
                    <a:pt x="6237986" y="1593977"/>
                    <a:pt x="6230366" y="1593977"/>
                  </a:cubicBezTo>
                  <a:cubicBezTo>
                    <a:pt x="6222746" y="1593977"/>
                    <a:pt x="6207506" y="1586357"/>
                    <a:pt x="6199886" y="1578737"/>
                  </a:cubicBezTo>
                  <a:close/>
                  <a:moveTo>
                    <a:pt x="587248" y="1571117"/>
                  </a:moveTo>
                  <a:cubicBezTo>
                    <a:pt x="572008" y="1555877"/>
                    <a:pt x="564388" y="1533017"/>
                    <a:pt x="579628" y="1517650"/>
                  </a:cubicBezTo>
                  <a:cubicBezTo>
                    <a:pt x="587248" y="1502410"/>
                    <a:pt x="610108" y="1494790"/>
                    <a:pt x="632968" y="1510030"/>
                  </a:cubicBezTo>
                  <a:cubicBezTo>
                    <a:pt x="648208" y="1517650"/>
                    <a:pt x="655828" y="1540510"/>
                    <a:pt x="640588" y="1563497"/>
                  </a:cubicBezTo>
                  <a:cubicBezTo>
                    <a:pt x="632968" y="1571117"/>
                    <a:pt x="625348" y="1578737"/>
                    <a:pt x="610108" y="1578737"/>
                  </a:cubicBezTo>
                  <a:cubicBezTo>
                    <a:pt x="602488" y="1578737"/>
                    <a:pt x="594868" y="1578737"/>
                    <a:pt x="587248" y="1571117"/>
                  </a:cubicBezTo>
                  <a:close/>
                  <a:moveTo>
                    <a:pt x="6077839" y="1403223"/>
                  </a:moveTo>
                  <a:cubicBezTo>
                    <a:pt x="6062599" y="1380363"/>
                    <a:pt x="6070219" y="1357503"/>
                    <a:pt x="6085459" y="1349756"/>
                  </a:cubicBezTo>
                  <a:cubicBezTo>
                    <a:pt x="6100699" y="1334516"/>
                    <a:pt x="6123559" y="1334516"/>
                    <a:pt x="6138799" y="1357376"/>
                  </a:cubicBezTo>
                  <a:cubicBezTo>
                    <a:pt x="6146419" y="1372616"/>
                    <a:pt x="6146419" y="1395476"/>
                    <a:pt x="6131179" y="1410843"/>
                  </a:cubicBezTo>
                  <a:cubicBezTo>
                    <a:pt x="6123559" y="1410843"/>
                    <a:pt x="6115939" y="1418463"/>
                    <a:pt x="6108319" y="1418463"/>
                  </a:cubicBezTo>
                  <a:cubicBezTo>
                    <a:pt x="6093079" y="1418463"/>
                    <a:pt x="6085459" y="1410843"/>
                    <a:pt x="6077839" y="1403223"/>
                  </a:cubicBezTo>
                  <a:close/>
                  <a:moveTo>
                    <a:pt x="709168" y="1395603"/>
                  </a:moveTo>
                  <a:cubicBezTo>
                    <a:pt x="693928" y="1380363"/>
                    <a:pt x="693928" y="1357503"/>
                    <a:pt x="701548" y="1342136"/>
                  </a:cubicBezTo>
                  <a:cubicBezTo>
                    <a:pt x="716788" y="1326896"/>
                    <a:pt x="739648" y="1319276"/>
                    <a:pt x="754888" y="1334516"/>
                  </a:cubicBezTo>
                  <a:cubicBezTo>
                    <a:pt x="777748" y="1349756"/>
                    <a:pt x="777748" y="1372616"/>
                    <a:pt x="762508" y="1387983"/>
                  </a:cubicBezTo>
                  <a:cubicBezTo>
                    <a:pt x="754888" y="1395603"/>
                    <a:pt x="747268" y="1403223"/>
                    <a:pt x="732028" y="1403223"/>
                  </a:cubicBezTo>
                  <a:cubicBezTo>
                    <a:pt x="724408" y="1403223"/>
                    <a:pt x="716788" y="1403223"/>
                    <a:pt x="709168" y="1395603"/>
                  </a:cubicBezTo>
                  <a:close/>
                  <a:moveTo>
                    <a:pt x="5940552" y="1235456"/>
                  </a:moveTo>
                  <a:cubicBezTo>
                    <a:pt x="5932932" y="1220216"/>
                    <a:pt x="5932932" y="1197356"/>
                    <a:pt x="5948172" y="1181989"/>
                  </a:cubicBezTo>
                  <a:cubicBezTo>
                    <a:pt x="5963412" y="1166749"/>
                    <a:pt x="5986272" y="1166749"/>
                    <a:pt x="6001512" y="1181989"/>
                  </a:cubicBezTo>
                  <a:cubicBezTo>
                    <a:pt x="6016752" y="1204849"/>
                    <a:pt x="6009132" y="1227709"/>
                    <a:pt x="5993892" y="1243076"/>
                  </a:cubicBezTo>
                  <a:cubicBezTo>
                    <a:pt x="5986272" y="1243076"/>
                    <a:pt x="5978652" y="1250696"/>
                    <a:pt x="5971032" y="1250696"/>
                  </a:cubicBezTo>
                  <a:cubicBezTo>
                    <a:pt x="5963412" y="1250696"/>
                    <a:pt x="5948172" y="1243076"/>
                    <a:pt x="5940552" y="1235456"/>
                  </a:cubicBezTo>
                  <a:close/>
                  <a:moveTo>
                    <a:pt x="846455" y="1227836"/>
                  </a:moveTo>
                  <a:cubicBezTo>
                    <a:pt x="831215" y="1212596"/>
                    <a:pt x="831215" y="1189736"/>
                    <a:pt x="838835" y="1174369"/>
                  </a:cubicBezTo>
                  <a:cubicBezTo>
                    <a:pt x="854075" y="1159129"/>
                    <a:pt x="876935" y="1159129"/>
                    <a:pt x="892175" y="1174369"/>
                  </a:cubicBezTo>
                  <a:cubicBezTo>
                    <a:pt x="907415" y="1181989"/>
                    <a:pt x="915035" y="1204849"/>
                    <a:pt x="899795" y="1227836"/>
                  </a:cubicBezTo>
                  <a:cubicBezTo>
                    <a:pt x="892175" y="1235456"/>
                    <a:pt x="884555" y="1235456"/>
                    <a:pt x="869315" y="1235456"/>
                  </a:cubicBezTo>
                  <a:cubicBezTo>
                    <a:pt x="861695" y="1235456"/>
                    <a:pt x="854075" y="1235456"/>
                    <a:pt x="846455" y="1227836"/>
                  </a:cubicBezTo>
                  <a:close/>
                  <a:moveTo>
                    <a:pt x="5803265" y="1082802"/>
                  </a:moveTo>
                  <a:cubicBezTo>
                    <a:pt x="5788025" y="1067562"/>
                    <a:pt x="5788025" y="1037082"/>
                    <a:pt x="5803265" y="1029335"/>
                  </a:cubicBezTo>
                  <a:cubicBezTo>
                    <a:pt x="5818505" y="1014095"/>
                    <a:pt x="5841365" y="1014095"/>
                    <a:pt x="5856605" y="1029335"/>
                  </a:cubicBezTo>
                  <a:cubicBezTo>
                    <a:pt x="5871845" y="1044575"/>
                    <a:pt x="5871845" y="1067435"/>
                    <a:pt x="5856605" y="1082802"/>
                  </a:cubicBezTo>
                  <a:cubicBezTo>
                    <a:pt x="5848985" y="1090422"/>
                    <a:pt x="5833745" y="1090422"/>
                    <a:pt x="5826125" y="1090422"/>
                  </a:cubicBezTo>
                  <a:cubicBezTo>
                    <a:pt x="5818505" y="1090422"/>
                    <a:pt x="5810885" y="1090422"/>
                    <a:pt x="5803265" y="1082802"/>
                  </a:cubicBezTo>
                  <a:close/>
                  <a:moveTo>
                    <a:pt x="991362" y="1067562"/>
                  </a:moveTo>
                  <a:cubicBezTo>
                    <a:pt x="976122" y="1052322"/>
                    <a:pt x="976122" y="1029462"/>
                    <a:pt x="991362" y="1014095"/>
                  </a:cubicBezTo>
                  <a:cubicBezTo>
                    <a:pt x="1006602" y="998855"/>
                    <a:pt x="1029462" y="998855"/>
                    <a:pt x="1044702" y="1014095"/>
                  </a:cubicBezTo>
                  <a:cubicBezTo>
                    <a:pt x="1059942" y="1029335"/>
                    <a:pt x="1059942" y="1052195"/>
                    <a:pt x="1044702" y="1067562"/>
                  </a:cubicBezTo>
                  <a:cubicBezTo>
                    <a:pt x="1037082" y="1075182"/>
                    <a:pt x="1029462" y="1082802"/>
                    <a:pt x="1014222" y="1082802"/>
                  </a:cubicBezTo>
                  <a:cubicBezTo>
                    <a:pt x="1006602" y="1082802"/>
                    <a:pt x="998982" y="1075182"/>
                    <a:pt x="991362" y="1067562"/>
                  </a:cubicBezTo>
                  <a:close/>
                  <a:moveTo>
                    <a:pt x="5643118" y="930275"/>
                  </a:moveTo>
                  <a:cubicBezTo>
                    <a:pt x="5627878" y="922655"/>
                    <a:pt x="5627878" y="892175"/>
                    <a:pt x="5643118" y="876808"/>
                  </a:cubicBezTo>
                  <a:cubicBezTo>
                    <a:pt x="5658358" y="861568"/>
                    <a:pt x="5681218" y="861568"/>
                    <a:pt x="5696458" y="876808"/>
                  </a:cubicBezTo>
                  <a:cubicBezTo>
                    <a:pt x="5711698" y="892048"/>
                    <a:pt x="5711698" y="914908"/>
                    <a:pt x="5704078" y="930275"/>
                  </a:cubicBezTo>
                  <a:cubicBezTo>
                    <a:pt x="5696458" y="937895"/>
                    <a:pt x="5681218" y="945515"/>
                    <a:pt x="5673598" y="945515"/>
                  </a:cubicBezTo>
                  <a:cubicBezTo>
                    <a:pt x="5665978" y="945515"/>
                    <a:pt x="5650738" y="937895"/>
                    <a:pt x="5643118" y="930275"/>
                  </a:cubicBezTo>
                  <a:close/>
                  <a:moveTo>
                    <a:pt x="1143889" y="922655"/>
                  </a:moveTo>
                  <a:cubicBezTo>
                    <a:pt x="1128649" y="907415"/>
                    <a:pt x="1128649" y="876935"/>
                    <a:pt x="1143889" y="869188"/>
                  </a:cubicBezTo>
                  <a:cubicBezTo>
                    <a:pt x="1159129" y="853948"/>
                    <a:pt x="1189609" y="853948"/>
                    <a:pt x="1197229" y="869188"/>
                  </a:cubicBezTo>
                  <a:cubicBezTo>
                    <a:pt x="1212469" y="884428"/>
                    <a:pt x="1212469" y="907288"/>
                    <a:pt x="1197229" y="922655"/>
                  </a:cubicBezTo>
                  <a:cubicBezTo>
                    <a:pt x="1189609" y="930275"/>
                    <a:pt x="1181989" y="930275"/>
                    <a:pt x="1174369" y="930275"/>
                  </a:cubicBezTo>
                  <a:cubicBezTo>
                    <a:pt x="1159129" y="930275"/>
                    <a:pt x="1151509" y="930275"/>
                    <a:pt x="1143889" y="922655"/>
                  </a:cubicBezTo>
                  <a:close/>
                  <a:moveTo>
                    <a:pt x="5482971" y="792861"/>
                  </a:moveTo>
                  <a:cubicBezTo>
                    <a:pt x="5467731" y="785241"/>
                    <a:pt x="5467731" y="762381"/>
                    <a:pt x="5475351" y="739394"/>
                  </a:cubicBezTo>
                  <a:cubicBezTo>
                    <a:pt x="5490591" y="724154"/>
                    <a:pt x="5513451" y="724154"/>
                    <a:pt x="5528691" y="739394"/>
                  </a:cubicBezTo>
                  <a:cubicBezTo>
                    <a:pt x="5551551" y="747014"/>
                    <a:pt x="5551551" y="769874"/>
                    <a:pt x="5536311" y="792861"/>
                  </a:cubicBezTo>
                  <a:cubicBezTo>
                    <a:pt x="5528691" y="800481"/>
                    <a:pt x="5521071" y="808101"/>
                    <a:pt x="5505831" y="808101"/>
                  </a:cubicBezTo>
                  <a:cubicBezTo>
                    <a:pt x="5498211" y="808101"/>
                    <a:pt x="5490591" y="800481"/>
                    <a:pt x="5482971" y="792861"/>
                  </a:cubicBezTo>
                  <a:close/>
                  <a:moveTo>
                    <a:pt x="1304036" y="777621"/>
                  </a:moveTo>
                  <a:cubicBezTo>
                    <a:pt x="1296416" y="762381"/>
                    <a:pt x="1296416" y="739521"/>
                    <a:pt x="1311656" y="724154"/>
                  </a:cubicBezTo>
                  <a:cubicBezTo>
                    <a:pt x="1326896" y="716534"/>
                    <a:pt x="1349756" y="716534"/>
                    <a:pt x="1364996" y="731774"/>
                  </a:cubicBezTo>
                  <a:cubicBezTo>
                    <a:pt x="1380236" y="747014"/>
                    <a:pt x="1372616" y="777494"/>
                    <a:pt x="1357376" y="785241"/>
                  </a:cubicBezTo>
                  <a:cubicBezTo>
                    <a:pt x="1349756" y="792861"/>
                    <a:pt x="1342136" y="792861"/>
                    <a:pt x="1334516" y="792861"/>
                  </a:cubicBezTo>
                  <a:cubicBezTo>
                    <a:pt x="1326896" y="792861"/>
                    <a:pt x="1311656" y="792861"/>
                    <a:pt x="1304036" y="777621"/>
                  </a:cubicBezTo>
                  <a:close/>
                  <a:moveTo>
                    <a:pt x="5315204" y="670814"/>
                  </a:moveTo>
                  <a:cubicBezTo>
                    <a:pt x="5299964" y="655574"/>
                    <a:pt x="5292344" y="632714"/>
                    <a:pt x="5307584" y="617347"/>
                  </a:cubicBezTo>
                  <a:cubicBezTo>
                    <a:pt x="5315204" y="602107"/>
                    <a:pt x="5338064" y="594487"/>
                    <a:pt x="5360924" y="609727"/>
                  </a:cubicBezTo>
                  <a:cubicBezTo>
                    <a:pt x="5376164" y="617347"/>
                    <a:pt x="5376164" y="640207"/>
                    <a:pt x="5368544" y="663194"/>
                  </a:cubicBezTo>
                  <a:cubicBezTo>
                    <a:pt x="5360924" y="670814"/>
                    <a:pt x="5345684" y="678434"/>
                    <a:pt x="5338064" y="678434"/>
                  </a:cubicBezTo>
                  <a:cubicBezTo>
                    <a:pt x="5330444" y="678434"/>
                    <a:pt x="5322824" y="678434"/>
                    <a:pt x="5315204" y="670814"/>
                  </a:cubicBezTo>
                  <a:close/>
                  <a:moveTo>
                    <a:pt x="1479423" y="655574"/>
                  </a:moveTo>
                  <a:cubicBezTo>
                    <a:pt x="1464183" y="632714"/>
                    <a:pt x="1471803" y="609854"/>
                    <a:pt x="1487043" y="602107"/>
                  </a:cubicBezTo>
                  <a:cubicBezTo>
                    <a:pt x="1502283" y="586867"/>
                    <a:pt x="1525143" y="594487"/>
                    <a:pt x="1540383" y="609727"/>
                  </a:cubicBezTo>
                  <a:cubicBezTo>
                    <a:pt x="1548003" y="624967"/>
                    <a:pt x="1548003" y="647827"/>
                    <a:pt x="1532763" y="663194"/>
                  </a:cubicBezTo>
                  <a:cubicBezTo>
                    <a:pt x="1525143" y="663194"/>
                    <a:pt x="1517523" y="670814"/>
                    <a:pt x="1509903" y="670814"/>
                  </a:cubicBezTo>
                  <a:cubicBezTo>
                    <a:pt x="1494663" y="670814"/>
                    <a:pt x="1487043" y="663194"/>
                    <a:pt x="1479423" y="655574"/>
                  </a:cubicBezTo>
                  <a:close/>
                  <a:moveTo>
                    <a:pt x="5139817" y="556387"/>
                  </a:moveTo>
                  <a:cubicBezTo>
                    <a:pt x="5116957" y="541147"/>
                    <a:pt x="5109337" y="518287"/>
                    <a:pt x="5124577" y="502920"/>
                  </a:cubicBezTo>
                  <a:cubicBezTo>
                    <a:pt x="5132197" y="487680"/>
                    <a:pt x="5155057" y="480060"/>
                    <a:pt x="5177917" y="487680"/>
                  </a:cubicBezTo>
                  <a:cubicBezTo>
                    <a:pt x="5193157" y="502920"/>
                    <a:pt x="5200777" y="525780"/>
                    <a:pt x="5185537" y="541147"/>
                  </a:cubicBezTo>
                  <a:cubicBezTo>
                    <a:pt x="5185537" y="556387"/>
                    <a:pt x="5170297" y="564007"/>
                    <a:pt x="5155057" y="564007"/>
                  </a:cubicBezTo>
                  <a:cubicBezTo>
                    <a:pt x="5147437" y="564007"/>
                    <a:pt x="5139817" y="556387"/>
                    <a:pt x="5139817" y="556387"/>
                  </a:cubicBezTo>
                  <a:close/>
                  <a:moveTo>
                    <a:pt x="1654810" y="533527"/>
                  </a:moveTo>
                  <a:cubicBezTo>
                    <a:pt x="1647190" y="518287"/>
                    <a:pt x="1654810" y="495427"/>
                    <a:pt x="1670050" y="480060"/>
                  </a:cubicBezTo>
                  <a:cubicBezTo>
                    <a:pt x="1685290" y="472440"/>
                    <a:pt x="1708150" y="480060"/>
                    <a:pt x="1723390" y="495300"/>
                  </a:cubicBezTo>
                  <a:cubicBezTo>
                    <a:pt x="1731010" y="510540"/>
                    <a:pt x="1723390" y="533400"/>
                    <a:pt x="1708150" y="548767"/>
                  </a:cubicBezTo>
                  <a:cubicBezTo>
                    <a:pt x="1700530" y="548767"/>
                    <a:pt x="1692910" y="556387"/>
                    <a:pt x="1685290" y="556387"/>
                  </a:cubicBezTo>
                  <a:cubicBezTo>
                    <a:pt x="1677670" y="556387"/>
                    <a:pt x="1662430" y="548767"/>
                    <a:pt x="1654810" y="533527"/>
                  </a:cubicBezTo>
                  <a:close/>
                  <a:moveTo>
                    <a:pt x="4949190" y="449580"/>
                  </a:moveTo>
                  <a:cubicBezTo>
                    <a:pt x="4933950" y="441960"/>
                    <a:pt x="4926330" y="419100"/>
                    <a:pt x="4933950" y="403860"/>
                  </a:cubicBezTo>
                  <a:cubicBezTo>
                    <a:pt x="4949190" y="381000"/>
                    <a:pt x="4972050" y="373380"/>
                    <a:pt x="4987290" y="381000"/>
                  </a:cubicBezTo>
                  <a:cubicBezTo>
                    <a:pt x="5002530" y="396240"/>
                    <a:pt x="5010150" y="419100"/>
                    <a:pt x="5002530" y="434467"/>
                  </a:cubicBezTo>
                  <a:cubicBezTo>
                    <a:pt x="4994910" y="449707"/>
                    <a:pt x="4979670" y="457327"/>
                    <a:pt x="4972050" y="457327"/>
                  </a:cubicBezTo>
                  <a:cubicBezTo>
                    <a:pt x="4964430" y="457327"/>
                    <a:pt x="4956810" y="457327"/>
                    <a:pt x="4949190" y="449707"/>
                  </a:cubicBezTo>
                  <a:close/>
                  <a:moveTo>
                    <a:pt x="1845437" y="426847"/>
                  </a:moveTo>
                  <a:cubicBezTo>
                    <a:pt x="1830197" y="411607"/>
                    <a:pt x="1837817" y="388747"/>
                    <a:pt x="1860677" y="381127"/>
                  </a:cubicBezTo>
                  <a:cubicBezTo>
                    <a:pt x="1875917" y="365887"/>
                    <a:pt x="1898777" y="373507"/>
                    <a:pt x="1906397" y="396367"/>
                  </a:cubicBezTo>
                  <a:cubicBezTo>
                    <a:pt x="1921637" y="411607"/>
                    <a:pt x="1914017" y="434467"/>
                    <a:pt x="1891157" y="442087"/>
                  </a:cubicBezTo>
                  <a:cubicBezTo>
                    <a:pt x="1891157" y="449707"/>
                    <a:pt x="1883537" y="449707"/>
                    <a:pt x="1875917" y="449707"/>
                  </a:cubicBezTo>
                  <a:cubicBezTo>
                    <a:pt x="1860677" y="449707"/>
                    <a:pt x="1845437" y="442087"/>
                    <a:pt x="1845437" y="426847"/>
                  </a:cubicBezTo>
                  <a:close/>
                  <a:moveTo>
                    <a:pt x="4758563" y="358140"/>
                  </a:moveTo>
                  <a:cubicBezTo>
                    <a:pt x="4743323" y="350520"/>
                    <a:pt x="4735703" y="327660"/>
                    <a:pt x="4743323" y="312420"/>
                  </a:cubicBezTo>
                  <a:cubicBezTo>
                    <a:pt x="4750943" y="289560"/>
                    <a:pt x="4773803" y="281940"/>
                    <a:pt x="4789043" y="289560"/>
                  </a:cubicBezTo>
                  <a:cubicBezTo>
                    <a:pt x="4811903" y="297180"/>
                    <a:pt x="4819523" y="320040"/>
                    <a:pt x="4811903" y="343027"/>
                  </a:cubicBezTo>
                  <a:cubicBezTo>
                    <a:pt x="4804283" y="358267"/>
                    <a:pt x="4789043" y="365887"/>
                    <a:pt x="4773803" y="365887"/>
                  </a:cubicBezTo>
                  <a:cubicBezTo>
                    <a:pt x="4773803" y="365887"/>
                    <a:pt x="4766183" y="365887"/>
                    <a:pt x="4758563" y="358267"/>
                  </a:cubicBezTo>
                  <a:close/>
                  <a:moveTo>
                    <a:pt x="2036064" y="335407"/>
                  </a:moveTo>
                  <a:cubicBezTo>
                    <a:pt x="2028444" y="312547"/>
                    <a:pt x="2036064" y="289687"/>
                    <a:pt x="2051304" y="281940"/>
                  </a:cubicBezTo>
                  <a:cubicBezTo>
                    <a:pt x="2074164" y="274320"/>
                    <a:pt x="2097024" y="281940"/>
                    <a:pt x="2104644" y="304800"/>
                  </a:cubicBezTo>
                  <a:cubicBezTo>
                    <a:pt x="2112264" y="320040"/>
                    <a:pt x="2104644" y="342900"/>
                    <a:pt x="2081784" y="358267"/>
                  </a:cubicBezTo>
                  <a:cubicBezTo>
                    <a:pt x="2081784" y="358267"/>
                    <a:pt x="2074164" y="358267"/>
                    <a:pt x="2066544" y="358267"/>
                  </a:cubicBezTo>
                  <a:cubicBezTo>
                    <a:pt x="2051304" y="358267"/>
                    <a:pt x="2043684" y="350647"/>
                    <a:pt x="2036064" y="335407"/>
                  </a:cubicBezTo>
                  <a:close/>
                  <a:moveTo>
                    <a:pt x="4567809" y="281940"/>
                  </a:moveTo>
                  <a:cubicBezTo>
                    <a:pt x="4544949" y="274320"/>
                    <a:pt x="4537329" y="251460"/>
                    <a:pt x="4544949" y="228473"/>
                  </a:cubicBezTo>
                  <a:cubicBezTo>
                    <a:pt x="4552569" y="213233"/>
                    <a:pt x="4567809" y="205613"/>
                    <a:pt x="4590669" y="213233"/>
                  </a:cubicBezTo>
                  <a:cubicBezTo>
                    <a:pt x="4613529" y="213233"/>
                    <a:pt x="4621149" y="236093"/>
                    <a:pt x="4613529" y="258953"/>
                  </a:cubicBezTo>
                  <a:cubicBezTo>
                    <a:pt x="4605909" y="274193"/>
                    <a:pt x="4590669" y="281813"/>
                    <a:pt x="4575429" y="281813"/>
                  </a:cubicBezTo>
                  <a:cubicBezTo>
                    <a:pt x="4575429" y="281813"/>
                    <a:pt x="4567809" y="281813"/>
                    <a:pt x="4567809" y="281813"/>
                  </a:cubicBezTo>
                  <a:close/>
                  <a:moveTo>
                    <a:pt x="2234311" y="251333"/>
                  </a:moveTo>
                  <a:cubicBezTo>
                    <a:pt x="2226691" y="236093"/>
                    <a:pt x="2234311" y="213233"/>
                    <a:pt x="2257171" y="205613"/>
                  </a:cubicBezTo>
                  <a:cubicBezTo>
                    <a:pt x="2272411" y="197993"/>
                    <a:pt x="2295271" y="205613"/>
                    <a:pt x="2302891" y="228473"/>
                  </a:cubicBezTo>
                  <a:cubicBezTo>
                    <a:pt x="2310511" y="243713"/>
                    <a:pt x="2302891" y="266573"/>
                    <a:pt x="2280031" y="274193"/>
                  </a:cubicBezTo>
                  <a:cubicBezTo>
                    <a:pt x="2280031" y="274193"/>
                    <a:pt x="2272411" y="281813"/>
                    <a:pt x="2272411" y="281813"/>
                  </a:cubicBezTo>
                  <a:cubicBezTo>
                    <a:pt x="2249551" y="281813"/>
                    <a:pt x="2241931" y="266573"/>
                    <a:pt x="2234311" y="251333"/>
                  </a:cubicBezTo>
                  <a:close/>
                  <a:moveTo>
                    <a:pt x="4361942" y="213233"/>
                  </a:moveTo>
                  <a:cubicBezTo>
                    <a:pt x="4346702" y="205613"/>
                    <a:pt x="4331462" y="190373"/>
                    <a:pt x="4339082" y="167513"/>
                  </a:cubicBezTo>
                  <a:cubicBezTo>
                    <a:pt x="4346702" y="144653"/>
                    <a:pt x="4361942" y="137033"/>
                    <a:pt x="4384802" y="144653"/>
                  </a:cubicBezTo>
                  <a:cubicBezTo>
                    <a:pt x="4407662" y="144653"/>
                    <a:pt x="4415282" y="167513"/>
                    <a:pt x="4407662" y="190373"/>
                  </a:cubicBezTo>
                  <a:cubicBezTo>
                    <a:pt x="4407662" y="205613"/>
                    <a:pt x="4392422" y="213233"/>
                    <a:pt x="4377182" y="213233"/>
                  </a:cubicBezTo>
                  <a:cubicBezTo>
                    <a:pt x="4369562" y="213233"/>
                    <a:pt x="4369562" y="213233"/>
                    <a:pt x="4361942" y="213233"/>
                  </a:cubicBezTo>
                  <a:close/>
                  <a:moveTo>
                    <a:pt x="2432558" y="182753"/>
                  </a:moveTo>
                  <a:cubicBezTo>
                    <a:pt x="2432558" y="167513"/>
                    <a:pt x="2440178" y="144653"/>
                    <a:pt x="2463038" y="137033"/>
                  </a:cubicBezTo>
                  <a:cubicBezTo>
                    <a:pt x="2478278" y="129413"/>
                    <a:pt x="2501138" y="144653"/>
                    <a:pt x="2508758" y="159893"/>
                  </a:cubicBezTo>
                  <a:cubicBezTo>
                    <a:pt x="2516378" y="182753"/>
                    <a:pt x="2501138" y="205613"/>
                    <a:pt x="2485898" y="213360"/>
                  </a:cubicBezTo>
                  <a:cubicBezTo>
                    <a:pt x="2478278" y="213360"/>
                    <a:pt x="2478278" y="213360"/>
                    <a:pt x="2470658" y="213360"/>
                  </a:cubicBezTo>
                  <a:cubicBezTo>
                    <a:pt x="2455418" y="213360"/>
                    <a:pt x="2440178" y="198120"/>
                    <a:pt x="2432558" y="182880"/>
                  </a:cubicBezTo>
                  <a:close/>
                  <a:moveTo>
                    <a:pt x="4155948" y="160020"/>
                  </a:moveTo>
                  <a:cubicBezTo>
                    <a:pt x="4140708" y="160020"/>
                    <a:pt x="4125468" y="137160"/>
                    <a:pt x="4133088" y="114300"/>
                  </a:cubicBezTo>
                  <a:cubicBezTo>
                    <a:pt x="4133088" y="91440"/>
                    <a:pt x="4155948" y="83820"/>
                    <a:pt x="4178808" y="83820"/>
                  </a:cubicBezTo>
                  <a:cubicBezTo>
                    <a:pt x="4194048" y="91440"/>
                    <a:pt x="4209288" y="114300"/>
                    <a:pt x="4201668" y="129540"/>
                  </a:cubicBezTo>
                  <a:cubicBezTo>
                    <a:pt x="4201668" y="152400"/>
                    <a:pt x="4186428" y="160020"/>
                    <a:pt x="4163568" y="160020"/>
                  </a:cubicBezTo>
                  <a:cubicBezTo>
                    <a:pt x="4163568" y="160020"/>
                    <a:pt x="4163568" y="160020"/>
                    <a:pt x="4155948" y="160020"/>
                  </a:cubicBezTo>
                  <a:close/>
                  <a:moveTo>
                    <a:pt x="2646045" y="129540"/>
                  </a:moveTo>
                  <a:cubicBezTo>
                    <a:pt x="2638425" y="106680"/>
                    <a:pt x="2653665" y="91440"/>
                    <a:pt x="2668905" y="83820"/>
                  </a:cubicBezTo>
                  <a:cubicBezTo>
                    <a:pt x="2691765" y="76200"/>
                    <a:pt x="2714625" y="91440"/>
                    <a:pt x="2714625" y="114300"/>
                  </a:cubicBezTo>
                  <a:cubicBezTo>
                    <a:pt x="2722245" y="129540"/>
                    <a:pt x="2707005" y="152400"/>
                    <a:pt x="2684145" y="160020"/>
                  </a:cubicBezTo>
                  <a:cubicBezTo>
                    <a:pt x="2684145" y="160020"/>
                    <a:pt x="2684145" y="160020"/>
                    <a:pt x="2676525" y="160020"/>
                  </a:cubicBezTo>
                  <a:cubicBezTo>
                    <a:pt x="2661285" y="160020"/>
                    <a:pt x="2646045" y="144780"/>
                    <a:pt x="2646045" y="129540"/>
                  </a:cubicBezTo>
                  <a:close/>
                  <a:moveTo>
                    <a:pt x="3950081" y="121920"/>
                  </a:moveTo>
                  <a:cubicBezTo>
                    <a:pt x="3927221" y="114300"/>
                    <a:pt x="3919601" y="99060"/>
                    <a:pt x="3919601" y="76200"/>
                  </a:cubicBezTo>
                  <a:cubicBezTo>
                    <a:pt x="3919601" y="53340"/>
                    <a:pt x="3942461" y="45720"/>
                    <a:pt x="3965321" y="45720"/>
                  </a:cubicBezTo>
                  <a:cubicBezTo>
                    <a:pt x="3980561" y="45720"/>
                    <a:pt x="3995801" y="68580"/>
                    <a:pt x="3995801" y="91440"/>
                  </a:cubicBezTo>
                  <a:cubicBezTo>
                    <a:pt x="3988181" y="106680"/>
                    <a:pt x="3972941" y="121920"/>
                    <a:pt x="3957701" y="121920"/>
                  </a:cubicBezTo>
                  <a:cubicBezTo>
                    <a:pt x="3957701" y="121920"/>
                    <a:pt x="3950081" y="121920"/>
                    <a:pt x="3950081" y="121920"/>
                  </a:cubicBezTo>
                  <a:close/>
                  <a:moveTo>
                    <a:pt x="2851912" y="83820"/>
                  </a:moveTo>
                  <a:cubicBezTo>
                    <a:pt x="2851912" y="68580"/>
                    <a:pt x="2867152" y="45720"/>
                    <a:pt x="2882392" y="45720"/>
                  </a:cubicBezTo>
                  <a:cubicBezTo>
                    <a:pt x="2905252" y="38100"/>
                    <a:pt x="2928112" y="53340"/>
                    <a:pt x="2928112" y="76200"/>
                  </a:cubicBezTo>
                  <a:cubicBezTo>
                    <a:pt x="2928112" y="99060"/>
                    <a:pt x="2920492" y="114300"/>
                    <a:pt x="2897632" y="121920"/>
                  </a:cubicBezTo>
                  <a:cubicBezTo>
                    <a:pt x="2897632" y="121920"/>
                    <a:pt x="2890012" y="121920"/>
                    <a:pt x="2890012" y="121920"/>
                  </a:cubicBezTo>
                  <a:cubicBezTo>
                    <a:pt x="2874772" y="121920"/>
                    <a:pt x="2851912" y="106680"/>
                    <a:pt x="2851912" y="83820"/>
                  </a:cubicBezTo>
                  <a:close/>
                  <a:moveTo>
                    <a:pt x="3744087" y="91440"/>
                  </a:moveTo>
                  <a:cubicBezTo>
                    <a:pt x="3721227" y="91440"/>
                    <a:pt x="3705987" y="76200"/>
                    <a:pt x="3705987" y="53340"/>
                  </a:cubicBezTo>
                  <a:cubicBezTo>
                    <a:pt x="3705987" y="30480"/>
                    <a:pt x="3728847" y="15240"/>
                    <a:pt x="3751707" y="15240"/>
                  </a:cubicBezTo>
                  <a:cubicBezTo>
                    <a:pt x="3766947" y="22860"/>
                    <a:pt x="3782187" y="38100"/>
                    <a:pt x="3782187" y="60960"/>
                  </a:cubicBezTo>
                  <a:cubicBezTo>
                    <a:pt x="3782187" y="76200"/>
                    <a:pt x="3766947" y="91440"/>
                    <a:pt x="3744087" y="91440"/>
                  </a:cubicBezTo>
                  <a:close/>
                  <a:moveTo>
                    <a:pt x="3065399" y="60960"/>
                  </a:moveTo>
                  <a:cubicBezTo>
                    <a:pt x="3065399" y="38100"/>
                    <a:pt x="3080639" y="15240"/>
                    <a:pt x="3095879" y="15240"/>
                  </a:cubicBezTo>
                  <a:cubicBezTo>
                    <a:pt x="3118739" y="15240"/>
                    <a:pt x="3141599" y="30480"/>
                    <a:pt x="3141599" y="53340"/>
                  </a:cubicBezTo>
                  <a:cubicBezTo>
                    <a:pt x="3141599" y="68580"/>
                    <a:pt x="3126359" y="91440"/>
                    <a:pt x="3103499" y="91440"/>
                  </a:cubicBezTo>
                  <a:cubicBezTo>
                    <a:pt x="3080639" y="91440"/>
                    <a:pt x="3065399" y="76200"/>
                    <a:pt x="3065399" y="60960"/>
                  </a:cubicBezTo>
                  <a:close/>
                  <a:moveTo>
                    <a:pt x="3530600" y="83820"/>
                  </a:moveTo>
                  <a:cubicBezTo>
                    <a:pt x="3507740" y="76200"/>
                    <a:pt x="3492500" y="60960"/>
                    <a:pt x="3492500" y="38100"/>
                  </a:cubicBezTo>
                  <a:cubicBezTo>
                    <a:pt x="3492500" y="22860"/>
                    <a:pt x="3507740" y="0"/>
                    <a:pt x="3530600" y="7620"/>
                  </a:cubicBezTo>
                  <a:cubicBezTo>
                    <a:pt x="3553460" y="7620"/>
                    <a:pt x="3568700" y="22860"/>
                    <a:pt x="3568700" y="45720"/>
                  </a:cubicBezTo>
                  <a:cubicBezTo>
                    <a:pt x="3568700" y="60960"/>
                    <a:pt x="3553460" y="83820"/>
                    <a:pt x="3530600" y="83820"/>
                  </a:cubicBezTo>
                  <a:close/>
                  <a:moveTo>
                    <a:pt x="3278886" y="45720"/>
                  </a:moveTo>
                  <a:cubicBezTo>
                    <a:pt x="3278886" y="22860"/>
                    <a:pt x="3294126" y="7620"/>
                    <a:pt x="3316986" y="0"/>
                  </a:cubicBezTo>
                  <a:cubicBezTo>
                    <a:pt x="3339846" y="0"/>
                    <a:pt x="3355086" y="22860"/>
                    <a:pt x="3355086" y="38100"/>
                  </a:cubicBezTo>
                  <a:cubicBezTo>
                    <a:pt x="3355086" y="60960"/>
                    <a:pt x="3339846" y="76200"/>
                    <a:pt x="3316986" y="76200"/>
                  </a:cubicBezTo>
                  <a:cubicBezTo>
                    <a:pt x="3294126" y="76200"/>
                    <a:pt x="3278886" y="60960"/>
                    <a:pt x="3278886" y="4572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69" name="Google Shape;169;g3f8133015bb_0_174"/>
            <p:cNvGrpSpPr/>
            <p:nvPr/>
          </p:nvGrpSpPr>
          <p:grpSpPr>
            <a:xfrm>
              <a:off x="9180052" y="2232810"/>
              <a:ext cx="829103" cy="843285"/>
              <a:chOff x="0" y="0"/>
              <a:chExt cx="549402" cy="558800"/>
            </a:xfrm>
          </p:grpSpPr>
          <p:sp>
            <p:nvSpPr>
              <p:cNvPr id="170" name="Google Shape;170;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72" name="Google Shape;172;g3f8133015bb_0_174"/>
            <p:cNvGrpSpPr/>
            <p:nvPr/>
          </p:nvGrpSpPr>
          <p:grpSpPr>
            <a:xfrm>
              <a:off x="9180052" y="7239518"/>
              <a:ext cx="829103" cy="843285"/>
              <a:chOff x="0" y="0"/>
              <a:chExt cx="549402" cy="558800"/>
            </a:xfrm>
          </p:grpSpPr>
          <p:sp>
            <p:nvSpPr>
              <p:cNvPr id="173" name="Google Shape;173;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5" name="Google Shape;175;g3f8133015bb_0_174"/>
            <p:cNvSpPr/>
            <p:nvPr/>
          </p:nvSpPr>
          <p:spPr>
            <a:xfrm>
              <a:off x="9410396" y="7483986"/>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76" name="Google Shape;176;g3f8133015bb_0_174"/>
            <p:cNvGrpSpPr/>
            <p:nvPr/>
          </p:nvGrpSpPr>
          <p:grpSpPr>
            <a:xfrm>
              <a:off x="302054" y="7239518"/>
              <a:ext cx="829103" cy="843285"/>
              <a:chOff x="0" y="0"/>
              <a:chExt cx="549402" cy="558800"/>
            </a:xfrm>
          </p:grpSpPr>
          <p:sp>
            <p:nvSpPr>
              <p:cNvPr id="177" name="Google Shape;177;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9" name="Google Shape;179;g3f8133015bb_0_174"/>
            <p:cNvSpPr/>
            <p:nvPr/>
          </p:nvSpPr>
          <p:spPr>
            <a:xfrm>
              <a:off x="541090" y="7483986"/>
              <a:ext cx="359761" cy="354391"/>
            </a:xfrm>
            <a:custGeom>
              <a:avLst/>
              <a:gdLst/>
              <a:ahLst/>
              <a:cxnLst/>
              <a:rect l="l" t="t" r="r" b="b"/>
              <a:pathLst>
                <a:path w="238252" h="234696" extrusionOk="0">
                  <a:moveTo>
                    <a:pt x="0" y="117348"/>
                  </a:moveTo>
                  <a:cubicBezTo>
                    <a:pt x="0" y="52578"/>
                    <a:pt x="53340" y="0"/>
                    <a:pt x="119126" y="0"/>
                  </a:cubicBezTo>
                  <a:cubicBezTo>
                    <a:pt x="184912" y="0"/>
                    <a:pt x="238252" y="52578"/>
                    <a:pt x="238252" y="117348"/>
                  </a:cubicBezTo>
                  <a:cubicBezTo>
                    <a:pt x="238252" y="182118"/>
                    <a:pt x="184912" y="234696"/>
                    <a:pt x="119126" y="234696"/>
                  </a:cubicBezTo>
                  <a:cubicBezTo>
                    <a:pt x="53340"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0" name="Google Shape;180;g3f8133015bb_0_174"/>
            <p:cNvGrpSpPr/>
            <p:nvPr/>
          </p:nvGrpSpPr>
          <p:grpSpPr>
            <a:xfrm>
              <a:off x="302054" y="2232810"/>
              <a:ext cx="829103" cy="843285"/>
              <a:chOff x="0" y="0"/>
              <a:chExt cx="549402" cy="558800"/>
            </a:xfrm>
          </p:grpSpPr>
          <p:sp>
            <p:nvSpPr>
              <p:cNvPr id="181" name="Google Shape;181;g3f8133015bb_0_174"/>
              <p:cNvSpPr/>
              <p:nvPr/>
            </p:nvSpPr>
            <p:spPr>
              <a:xfrm>
                <a:off x="38100" y="38100"/>
                <a:ext cx="473075" cy="482473"/>
              </a:xfrm>
              <a:custGeom>
                <a:avLst/>
                <a:gdLst/>
                <a:ahLst/>
                <a:cxnLst/>
                <a:rect l="l" t="t" r="r" b="b"/>
                <a:pathLst>
                  <a:path w="473075" h="482473" extrusionOk="0">
                    <a:moveTo>
                      <a:pt x="0" y="241300"/>
                    </a:moveTo>
                    <a:cubicBezTo>
                      <a:pt x="0" y="108077"/>
                      <a:pt x="105918" y="0"/>
                      <a:pt x="236601" y="0"/>
                    </a:cubicBezTo>
                    <a:cubicBezTo>
                      <a:pt x="367284" y="0"/>
                      <a:pt x="473075" y="108077"/>
                      <a:pt x="473075" y="241300"/>
                    </a:cubicBezTo>
                    <a:cubicBezTo>
                      <a:pt x="473075" y="374523"/>
                      <a:pt x="367157" y="482473"/>
                      <a:pt x="236601" y="482473"/>
                    </a:cubicBezTo>
                    <a:cubicBezTo>
                      <a:pt x="106045" y="482473"/>
                      <a:pt x="0" y="374523"/>
                      <a:pt x="0" y="24130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g3f8133015bb_0_174"/>
              <p:cNvSpPr/>
              <p:nvPr/>
            </p:nvSpPr>
            <p:spPr>
              <a:xfrm>
                <a:off x="0" y="0"/>
                <a:ext cx="549402" cy="558800"/>
              </a:xfrm>
              <a:custGeom>
                <a:avLst/>
                <a:gdLst/>
                <a:ahLst/>
                <a:cxnLst/>
                <a:rect l="l" t="t" r="r" b="b"/>
                <a:pathLst>
                  <a:path w="549402" h="558800" extrusionOk="0">
                    <a:moveTo>
                      <a:pt x="0" y="279400"/>
                    </a:moveTo>
                    <a:cubicBezTo>
                      <a:pt x="0" y="125730"/>
                      <a:pt x="122301" y="0"/>
                      <a:pt x="274701" y="0"/>
                    </a:cubicBezTo>
                    <a:lnTo>
                      <a:pt x="274701" y="38100"/>
                    </a:lnTo>
                    <a:lnTo>
                      <a:pt x="274701" y="0"/>
                    </a:lnTo>
                    <a:cubicBezTo>
                      <a:pt x="427101" y="0"/>
                      <a:pt x="549402" y="125730"/>
                      <a:pt x="549402" y="279400"/>
                    </a:cubicBezTo>
                    <a:lnTo>
                      <a:pt x="511302" y="279400"/>
                    </a:lnTo>
                    <a:lnTo>
                      <a:pt x="549402" y="279400"/>
                    </a:lnTo>
                    <a:cubicBezTo>
                      <a:pt x="549402" y="432943"/>
                      <a:pt x="427101" y="558800"/>
                      <a:pt x="274701" y="558800"/>
                    </a:cubicBezTo>
                    <a:lnTo>
                      <a:pt x="274701" y="520700"/>
                    </a:lnTo>
                    <a:lnTo>
                      <a:pt x="274701" y="558800"/>
                    </a:lnTo>
                    <a:cubicBezTo>
                      <a:pt x="122301" y="558673"/>
                      <a:pt x="0" y="432943"/>
                      <a:pt x="0" y="279400"/>
                    </a:cubicBezTo>
                    <a:lnTo>
                      <a:pt x="38100" y="279400"/>
                    </a:lnTo>
                    <a:lnTo>
                      <a:pt x="76200" y="279400"/>
                    </a:lnTo>
                    <a:lnTo>
                      <a:pt x="38100" y="279400"/>
                    </a:lnTo>
                    <a:lnTo>
                      <a:pt x="0" y="279400"/>
                    </a:lnTo>
                    <a:moveTo>
                      <a:pt x="76327" y="279400"/>
                    </a:moveTo>
                    <a:cubicBezTo>
                      <a:pt x="76327" y="300482"/>
                      <a:pt x="59182" y="317500"/>
                      <a:pt x="38227" y="317500"/>
                    </a:cubicBezTo>
                    <a:cubicBezTo>
                      <a:pt x="17272" y="317500"/>
                      <a:pt x="127" y="300355"/>
                      <a:pt x="127" y="279400"/>
                    </a:cubicBezTo>
                    <a:cubicBezTo>
                      <a:pt x="127" y="258445"/>
                      <a:pt x="17272" y="241300"/>
                      <a:pt x="38227" y="241300"/>
                    </a:cubicBezTo>
                    <a:cubicBezTo>
                      <a:pt x="59182" y="241300"/>
                      <a:pt x="76327" y="258445"/>
                      <a:pt x="76327" y="279400"/>
                    </a:cubicBezTo>
                    <a:cubicBezTo>
                      <a:pt x="76327" y="392303"/>
                      <a:pt x="165862" y="482473"/>
                      <a:pt x="274701" y="482473"/>
                    </a:cubicBezTo>
                    <a:cubicBezTo>
                      <a:pt x="383540" y="482473"/>
                      <a:pt x="473075" y="392176"/>
                      <a:pt x="473075" y="279400"/>
                    </a:cubicBezTo>
                    <a:cubicBezTo>
                      <a:pt x="473075" y="166624"/>
                      <a:pt x="383540" y="76327"/>
                      <a:pt x="274701" y="76327"/>
                    </a:cubicBezTo>
                    <a:lnTo>
                      <a:pt x="274701" y="38100"/>
                    </a:lnTo>
                    <a:lnTo>
                      <a:pt x="274701" y="76200"/>
                    </a:lnTo>
                    <a:cubicBezTo>
                      <a:pt x="165862" y="76327"/>
                      <a:pt x="76327" y="166497"/>
                      <a:pt x="76327" y="27940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83" name="Google Shape;183;g3f8133015bb_0_174"/>
            <p:cNvSpPr/>
            <p:nvPr/>
          </p:nvSpPr>
          <p:spPr>
            <a:xfrm>
              <a:off x="9415285" y="2477278"/>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3f8133015bb_0_174"/>
            <p:cNvSpPr/>
            <p:nvPr/>
          </p:nvSpPr>
          <p:spPr>
            <a:xfrm>
              <a:off x="542176" y="2477278"/>
              <a:ext cx="358610" cy="354391"/>
            </a:xfrm>
            <a:custGeom>
              <a:avLst/>
              <a:gdLst/>
              <a:ahLst/>
              <a:cxnLst/>
              <a:rect l="l" t="t" r="r" b="b"/>
              <a:pathLst>
                <a:path w="237490" h="234696" extrusionOk="0">
                  <a:moveTo>
                    <a:pt x="0" y="117348"/>
                  </a:moveTo>
                  <a:cubicBezTo>
                    <a:pt x="0" y="52578"/>
                    <a:pt x="53213" y="0"/>
                    <a:pt x="118745" y="0"/>
                  </a:cubicBezTo>
                  <a:cubicBezTo>
                    <a:pt x="184277" y="0"/>
                    <a:pt x="237490" y="52578"/>
                    <a:pt x="237490" y="117348"/>
                  </a:cubicBezTo>
                  <a:cubicBezTo>
                    <a:pt x="237490" y="182118"/>
                    <a:pt x="184277" y="234696"/>
                    <a:pt x="118745" y="234696"/>
                  </a:cubicBezTo>
                  <a:cubicBezTo>
                    <a:pt x="53213" y="234696"/>
                    <a:pt x="0" y="182118"/>
                    <a:pt x="0" y="117348"/>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85" name="Google Shape;185;g3f8133015bb_0_174"/>
            <p:cNvGrpSpPr/>
            <p:nvPr/>
          </p:nvGrpSpPr>
          <p:grpSpPr>
            <a:xfrm>
              <a:off x="1467186" y="1469359"/>
              <a:ext cx="7376729" cy="7376729"/>
              <a:chOff x="0" y="0"/>
              <a:chExt cx="812800" cy="812800"/>
            </a:xfrm>
          </p:grpSpPr>
          <p:sp>
            <p:nvSpPr>
              <p:cNvPr id="186" name="Google Shape;186;g3f8133015bb_0_17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w="190500" cap="sq" cmpd="sng">
                <a:solidFill>
                  <a:srgbClr val="1F2380"/>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g3f8133015bb_0_174"/>
              <p:cNvSpPr txBox="1"/>
              <p:nvPr/>
            </p:nvSpPr>
            <p:spPr>
              <a:xfrm>
                <a:off x="76200" y="57150"/>
                <a:ext cx="660300" cy="679500"/>
              </a:xfrm>
              <a:prstGeom prst="rect">
                <a:avLst/>
              </a:prstGeom>
              <a:noFill/>
              <a:ln>
                <a:noFill/>
              </a:ln>
            </p:spPr>
            <p:txBody>
              <a:bodyPr spcFirstLastPara="1" wrap="square" lIns="50800" tIns="50800" rIns="50800" bIns="50800" anchor="ctr" anchorCtr="0">
                <a:noAutofit/>
              </a:bodyPr>
              <a:lstStyle/>
              <a:p>
                <a:pPr marL="0" marR="0" lvl="0" indent="0" algn="ctr" rtl="0">
                  <a:lnSpc>
                    <a:spcPct val="158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88" name="Google Shape;188;g3f8133015bb_0_174" descr="Colorful bubble font reading &quot;organ, eye, &amp; tissue donation saves lives&quot;."/>
          <p:cNvSpPr/>
          <p:nvPr/>
        </p:nvSpPr>
        <p:spPr>
          <a:xfrm>
            <a:off x="7596199" y="3256832"/>
            <a:ext cx="3095601" cy="3773337"/>
          </a:xfrm>
          <a:custGeom>
            <a:avLst/>
            <a:gdLst/>
            <a:ahLst/>
            <a:cxnLst/>
            <a:rect l="l" t="t" r="r" b="b"/>
            <a:pathLst>
              <a:path w="3095601" h="3773337" extrusionOk="0">
                <a:moveTo>
                  <a:pt x="0" y="0"/>
                </a:moveTo>
                <a:lnTo>
                  <a:pt x="3095602" y="0"/>
                </a:lnTo>
                <a:lnTo>
                  <a:pt x="3095602" y="3773336"/>
                </a:lnTo>
                <a:lnTo>
                  <a:pt x="0" y="3773336"/>
                </a:lnTo>
                <a:lnTo>
                  <a:pt x="0" y="0"/>
                </a:lnTo>
                <a:close/>
              </a:path>
            </a:pathLst>
          </a:custGeom>
          <a:blipFill rotWithShape="1">
            <a:blip r:embed="rId3">
              <a:alphaModFix/>
            </a:blip>
            <a:stretch>
              <a:fillRect l="-12490" t="-20080" r="-11900" b="-26769"/>
            </a:stretch>
          </a:blipFill>
          <a:ln>
            <a:noFill/>
          </a:ln>
        </p:spPr>
        <p:txBody>
          <a:bodyPr/>
          <a:lstStyle/>
          <a:p>
            <a:endParaRPr lang="en-US"/>
          </a:p>
        </p:txBody>
      </p:sp>
      <p:sp>
        <p:nvSpPr>
          <p:cNvPr id="189" name="Google Shape;189;g3f8133015bb_0_174"/>
          <p:cNvSpPr txBox="1"/>
          <p:nvPr/>
        </p:nvSpPr>
        <p:spPr>
          <a:xfrm>
            <a:off x="2190024" y="3428996"/>
            <a:ext cx="30873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Transplants</a:t>
            </a:r>
            <a:endParaRPr sz="1400" b="0" i="0" u="none" strike="noStrike" cap="none">
              <a:solidFill>
                <a:srgbClr val="000000"/>
              </a:solidFill>
              <a:latin typeface="Lato Light"/>
              <a:ea typeface="Lato Light"/>
              <a:cs typeface="Lato Light"/>
              <a:sym typeface="Lato Light"/>
            </a:endParaRPr>
          </a:p>
        </p:txBody>
      </p:sp>
      <p:sp>
        <p:nvSpPr>
          <p:cNvPr id="190" name="Google Shape;190;g3f8133015bb_0_174"/>
          <p:cNvSpPr txBox="1"/>
          <p:nvPr/>
        </p:nvSpPr>
        <p:spPr>
          <a:xfrm>
            <a:off x="834001" y="8168800"/>
            <a:ext cx="3708900" cy="4308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Heart Transplants</a:t>
            </a:r>
            <a:endParaRPr sz="1400" b="0" i="0" u="none" strike="noStrike" cap="none">
              <a:solidFill>
                <a:srgbClr val="000000"/>
              </a:solidFill>
              <a:latin typeface="Lato Light"/>
              <a:ea typeface="Lato Light"/>
              <a:cs typeface="Lato Light"/>
              <a:sym typeface="Lato Light"/>
            </a:endParaRPr>
          </a:p>
        </p:txBody>
      </p:sp>
      <p:sp>
        <p:nvSpPr>
          <p:cNvPr id="191" name="Google Shape;191;g3f8133015bb_0_174"/>
          <p:cNvSpPr txBox="1"/>
          <p:nvPr/>
        </p:nvSpPr>
        <p:spPr>
          <a:xfrm>
            <a:off x="12813638" y="2985312"/>
            <a:ext cx="37089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and liver</a:t>
            </a:r>
            <a:endParaRPr sz="2799" b="0" i="0" u="none" strike="noStrike" cap="none">
              <a:solidFill>
                <a:srgbClr val="000000"/>
              </a:solidFill>
              <a:latin typeface="Lato Light"/>
              <a:ea typeface="Lato Light"/>
              <a:cs typeface="Lato Light"/>
              <a:sym typeface="Lato Light"/>
            </a:endParaRPr>
          </a:p>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Transplants</a:t>
            </a:r>
            <a:endParaRPr sz="2799" b="0" i="0" u="none" strike="noStrike" cap="none">
              <a:solidFill>
                <a:srgbClr val="000000"/>
              </a:solidFill>
              <a:latin typeface="Lato Light"/>
              <a:ea typeface="Lato Light"/>
              <a:cs typeface="Lato Light"/>
              <a:sym typeface="Lato Light"/>
            </a:endParaRPr>
          </a:p>
        </p:txBody>
      </p:sp>
      <p:sp>
        <p:nvSpPr>
          <p:cNvPr id="192" name="Google Shape;192;g3f8133015bb_0_174"/>
          <p:cNvSpPr txBox="1"/>
          <p:nvPr/>
        </p:nvSpPr>
        <p:spPr>
          <a:xfrm>
            <a:off x="11623315" y="8168789"/>
            <a:ext cx="3708900" cy="887400"/>
          </a:xfrm>
          <a:prstGeom prst="rect">
            <a:avLst/>
          </a:prstGeom>
          <a:noFill/>
          <a:ln>
            <a:noFill/>
          </a:ln>
        </p:spPr>
        <p:txBody>
          <a:bodyPr spcFirstLastPara="1" wrap="square" lIns="0" tIns="0" rIns="0" bIns="0" anchor="t" anchorCtr="0">
            <a:spAutoFit/>
          </a:bodyPr>
          <a:lstStyle/>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Kidney, liver, and heart</a:t>
            </a:r>
            <a:endParaRPr sz="2799" b="0" i="0" u="none" strike="noStrike" cap="none">
              <a:solidFill>
                <a:srgbClr val="000000"/>
              </a:solidFill>
              <a:latin typeface="Lato Light"/>
              <a:ea typeface="Lato Light"/>
              <a:cs typeface="Lato Light"/>
              <a:sym typeface="Lato Light"/>
            </a:endParaRPr>
          </a:p>
          <a:p>
            <a:pPr marL="0" marR="0" lvl="0" indent="0" algn="ctr" rtl="0">
              <a:lnSpc>
                <a:spcPct val="106002"/>
              </a:lnSpc>
              <a:spcBef>
                <a:spcPts val="0"/>
              </a:spcBef>
              <a:spcAft>
                <a:spcPts val="0"/>
              </a:spcAft>
              <a:buClr>
                <a:srgbClr val="000000"/>
              </a:buClr>
              <a:buSzPts val="2799"/>
              <a:buFont typeface="Arial"/>
              <a:buNone/>
            </a:pPr>
            <a:r>
              <a:rPr lang="en-US" sz="2799" b="0" i="0" u="none" strike="noStrike" cap="none">
                <a:solidFill>
                  <a:srgbClr val="000000"/>
                </a:solidFill>
                <a:latin typeface="Lato Light"/>
                <a:ea typeface="Lato Light"/>
                <a:cs typeface="Lato Light"/>
                <a:sym typeface="Lato Light"/>
              </a:rPr>
              <a:t>Transplants</a:t>
            </a:r>
            <a:endParaRPr sz="2799" b="0" i="0" u="none" strike="noStrike" cap="none">
              <a:solidFill>
                <a:srgbClr val="000000"/>
              </a:solidFill>
              <a:latin typeface="Lato Light"/>
              <a:ea typeface="Lato Light"/>
              <a:cs typeface="Lato Light"/>
              <a:sym typeface="Lato Light"/>
            </a:endParaRPr>
          </a:p>
        </p:txBody>
      </p:sp>
      <p:pic>
        <p:nvPicPr>
          <p:cNvPr id="193" name="Google Shape;193;g3f8133015bb_0_174" title="Squiggle 2.png"/>
          <p:cNvPicPr preferRelativeResize="0"/>
          <p:nvPr/>
        </p:nvPicPr>
        <p:blipFill rotWithShape="1">
          <a:blip r:embed="rId4">
            <a:alphaModFix/>
          </a:blip>
          <a:srcRect r="73851" b="48195"/>
          <a:stretch/>
        </p:blipFill>
        <p:spPr>
          <a:xfrm>
            <a:off x="-2" y="-2"/>
            <a:ext cx="4782250" cy="5329349"/>
          </a:xfrm>
          <a:prstGeom prst="rect">
            <a:avLst/>
          </a:prstGeom>
          <a:noFill/>
          <a:ln>
            <a:noFill/>
          </a:ln>
        </p:spPr>
      </p:pic>
      <p:pic>
        <p:nvPicPr>
          <p:cNvPr id="194" name="Google Shape;194;g3f8133015bb_0_174" title="Squiggle 2.png"/>
          <p:cNvPicPr preferRelativeResize="0"/>
          <p:nvPr/>
        </p:nvPicPr>
        <p:blipFill rotWithShape="1">
          <a:blip r:embed="rId4">
            <a:alphaModFix/>
          </a:blip>
          <a:srcRect r="73851" b="48195"/>
          <a:stretch/>
        </p:blipFill>
        <p:spPr>
          <a:xfrm rot="10800000">
            <a:off x="13510480" y="4957655"/>
            <a:ext cx="4782250" cy="5329349"/>
          </a:xfrm>
          <a:prstGeom prst="rect">
            <a:avLst/>
          </a:prstGeom>
          <a:noFill/>
          <a:ln>
            <a:noFill/>
          </a:ln>
        </p:spPr>
      </p:pic>
      <p:pic>
        <p:nvPicPr>
          <p:cNvPr id="195" name="Google Shape;195;g3f8133015bb_0_174" title="2019lh_logo_vert_rgb.jpg"/>
          <p:cNvPicPr preferRelativeResize="0"/>
          <p:nvPr/>
        </p:nvPicPr>
        <p:blipFill rotWithShape="1">
          <a:blip r:embed="rId5">
            <a:alphaModFix/>
          </a:blip>
          <a:srcRect/>
          <a:stretch/>
        </p:blipFill>
        <p:spPr>
          <a:xfrm>
            <a:off x="3088150" y="397763"/>
            <a:ext cx="1694100" cy="2746495"/>
          </a:xfrm>
          <a:prstGeom prst="rect">
            <a:avLst/>
          </a:prstGeom>
          <a:noFill/>
          <a:ln>
            <a:noFill/>
          </a:ln>
        </p:spPr>
      </p:pic>
      <p:pic>
        <p:nvPicPr>
          <p:cNvPr id="196" name="Google Shape;196;g3f8133015bb_0_174" title="New 2016 Color OHSU logo.png"/>
          <p:cNvPicPr preferRelativeResize="0"/>
          <p:nvPr/>
        </p:nvPicPr>
        <p:blipFill rotWithShape="1">
          <a:blip r:embed="rId6">
            <a:alphaModFix/>
          </a:blip>
          <a:srcRect/>
          <a:stretch/>
        </p:blipFill>
        <p:spPr>
          <a:xfrm>
            <a:off x="13382546" y="4828621"/>
            <a:ext cx="1694100" cy="2906851"/>
          </a:xfrm>
          <a:prstGeom prst="rect">
            <a:avLst/>
          </a:prstGeom>
          <a:noFill/>
          <a:ln>
            <a:noFill/>
          </a:ln>
        </p:spPr>
      </p:pic>
      <p:pic>
        <p:nvPicPr>
          <p:cNvPr id="197" name="Google Shape;197;g3f8133015bb_0_174" title="PH&amp;S_high-res2018.jpg"/>
          <p:cNvPicPr preferRelativeResize="0"/>
          <p:nvPr/>
        </p:nvPicPr>
        <p:blipFill rotWithShape="1">
          <a:blip r:embed="rId7">
            <a:alphaModFix/>
          </a:blip>
          <a:srcRect/>
          <a:stretch/>
        </p:blipFill>
        <p:spPr>
          <a:xfrm>
            <a:off x="99588" y="6691700"/>
            <a:ext cx="5177726" cy="1043765"/>
          </a:xfrm>
          <a:prstGeom prst="rect">
            <a:avLst/>
          </a:prstGeom>
          <a:noFill/>
          <a:ln>
            <a:noFill/>
          </a:ln>
        </p:spPr>
      </p:pic>
      <p:pic>
        <p:nvPicPr>
          <p:cNvPr id="198" name="Google Shape;198;g3f8133015bb_0_174" title="VA_Seal_PNG_Clear background.png"/>
          <p:cNvPicPr preferRelativeResize="0"/>
          <p:nvPr/>
        </p:nvPicPr>
        <p:blipFill rotWithShape="1">
          <a:blip r:embed="rId8">
            <a:alphaModFix/>
          </a:blip>
          <a:srcRect/>
          <a:stretch/>
        </p:blipFill>
        <p:spPr>
          <a:xfrm>
            <a:off x="13382551" y="397774"/>
            <a:ext cx="2262575" cy="226257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627"/>
        <p:cNvGrpSpPr/>
        <p:nvPr/>
      </p:nvGrpSpPr>
      <p:grpSpPr>
        <a:xfrm>
          <a:off x="0" y="0"/>
          <a:ext cx="0" cy="0"/>
          <a:chOff x="0" y="0"/>
          <a:chExt cx="0" cy="0"/>
        </a:xfrm>
      </p:grpSpPr>
      <p:sp>
        <p:nvSpPr>
          <p:cNvPr id="628" name="Google Shape;628;p32"/>
          <p:cNvSpPr txBox="1"/>
          <p:nvPr/>
        </p:nvSpPr>
        <p:spPr>
          <a:xfrm>
            <a:off x="1350150" y="5401763"/>
            <a:ext cx="15587700" cy="9417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6117"/>
              <a:buFont typeface="Arial"/>
              <a:buNone/>
            </a:pPr>
            <a:r>
              <a:rPr lang="en-US" sz="6117" b="0" i="0" u="none" strike="noStrike" cap="none">
                <a:solidFill>
                  <a:srgbClr val="FFFFFF"/>
                </a:solidFill>
                <a:latin typeface="Lato Light"/>
                <a:ea typeface="Lato Light"/>
                <a:cs typeface="Lato Light"/>
                <a:sym typeface="Lato Light"/>
              </a:rPr>
              <a:t>Why more lives than organ donation?</a:t>
            </a:r>
            <a:endParaRPr sz="100" b="0" i="0" u="none" strike="noStrike" cap="none">
              <a:solidFill>
                <a:srgbClr val="000000"/>
              </a:solidFill>
              <a:latin typeface="Lato Light"/>
              <a:ea typeface="Lato Light"/>
              <a:cs typeface="Lato Light"/>
              <a:sym typeface="Lato Light"/>
            </a:endParaRPr>
          </a:p>
        </p:txBody>
      </p:sp>
      <p:sp>
        <p:nvSpPr>
          <p:cNvPr id="629" name="Google Shape;629;p32" descr="Person thinking. The person has one of their arms crossed across their body with the other arm and hand touching the bottom of their chin."/>
          <p:cNvSpPr/>
          <p:nvPr/>
        </p:nvSpPr>
        <p:spPr>
          <a:xfrm flipH="1">
            <a:off x="14914835" y="7166190"/>
            <a:ext cx="1714468" cy="2694644"/>
          </a:xfrm>
          <a:custGeom>
            <a:avLst/>
            <a:gdLst/>
            <a:ahLst/>
            <a:cxnLst/>
            <a:rect l="l" t="t" r="r" b="b"/>
            <a:pathLst>
              <a:path w="1714468" h="2694644" extrusionOk="0">
                <a:moveTo>
                  <a:pt x="1714467" y="0"/>
                </a:moveTo>
                <a:lnTo>
                  <a:pt x="0" y="0"/>
                </a:lnTo>
                <a:lnTo>
                  <a:pt x="0" y="2694645"/>
                </a:lnTo>
                <a:lnTo>
                  <a:pt x="1714467" y="2694645"/>
                </a:lnTo>
                <a:lnTo>
                  <a:pt x="1714467" y="0"/>
                </a:lnTo>
                <a:close/>
              </a:path>
            </a:pathLst>
          </a:custGeom>
          <a:blipFill rotWithShape="1">
            <a:blip r:embed="rId3">
              <a:alphaModFix/>
            </a:blip>
            <a:stretch>
              <a:fillRect/>
            </a:stretch>
          </a:blipFill>
          <a:ln>
            <a:noFill/>
          </a:ln>
        </p:spPr>
        <p:txBody>
          <a:bodyPr/>
          <a:lstStyle/>
          <a:p>
            <a:endParaRPr lang="en-US"/>
          </a:p>
        </p:txBody>
      </p:sp>
      <p:sp>
        <p:nvSpPr>
          <p:cNvPr id="630" name="Google Shape;630;p32"/>
          <p:cNvSpPr txBox="1"/>
          <p:nvPr/>
        </p:nvSpPr>
        <p:spPr>
          <a:xfrm>
            <a:off x="306752" y="1580020"/>
            <a:ext cx="17674500" cy="28491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Clr>
                <a:srgbClr val="000000"/>
              </a:buClr>
              <a:buSzPts val="8899"/>
              <a:buFont typeface="Arial"/>
              <a:buNone/>
            </a:pPr>
            <a:r>
              <a:rPr lang="en-US" sz="8899" b="0" i="0" u="none" strike="noStrike" cap="none">
                <a:solidFill>
                  <a:srgbClr val="FFFFFF"/>
                </a:solidFill>
                <a:latin typeface="Lato"/>
                <a:ea typeface="Lato"/>
                <a:cs typeface="Lato"/>
                <a:sym typeface="Lato"/>
              </a:rPr>
              <a:t>ONE EYE/TISSUE DONOR CAN SAVE OR HEAL UP TO 125 LIVES!</a:t>
            </a:r>
            <a:endParaRPr sz="100" b="0" i="0" u="none" strike="noStrike" cap="none">
              <a:solidFill>
                <a:srgbClr val="000000"/>
              </a:solidFill>
              <a:latin typeface="Lato"/>
              <a:ea typeface="Lato"/>
              <a:cs typeface="Lato"/>
              <a:sym typeface="Lato"/>
            </a:endParaRPr>
          </a:p>
        </p:txBody>
      </p:sp>
      <p:grpSp>
        <p:nvGrpSpPr>
          <p:cNvPr id="631" name="Google Shape;631;p32"/>
          <p:cNvGrpSpPr/>
          <p:nvPr/>
        </p:nvGrpSpPr>
        <p:grpSpPr>
          <a:xfrm>
            <a:off x="1861475" y="4918500"/>
            <a:ext cx="14565053" cy="1923522"/>
            <a:chOff x="-140101" y="-19043"/>
            <a:chExt cx="2505600" cy="330900"/>
          </a:xfrm>
        </p:grpSpPr>
        <p:sp>
          <p:nvSpPr>
            <p:cNvPr id="632" name="Google Shape;632;p32"/>
            <p:cNvSpPr/>
            <p:nvPr/>
          </p:nvSpPr>
          <p:spPr>
            <a:xfrm>
              <a:off x="0" y="0"/>
              <a:ext cx="2225397" cy="292815"/>
            </a:xfrm>
            <a:custGeom>
              <a:avLst/>
              <a:gdLst/>
              <a:ahLst/>
              <a:cxnLst/>
              <a:rect l="l" t="t" r="r" b="b"/>
              <a:pathLst>
                <a:path w="2225397" h="292815" extrusionOk="0">
                  <a:moveTo>
                    <a:pt x="40429" y="0"/>
                  </a:moveTo>
                  <a:lnTo>
                    <a:pt x="2184968" y="0"/>
                  </a:lnTo>
                  <a:cubicBezTo>
                    <a:pt x="2207297" y="0"/>
                    <a:pt x="2225397" y="18101"/>
                    <a:pt x="2225397" y="40429"/>
                  </a:cubicBezTo>
                  <a:lnTo>
                    <a:pt x="2225397" y="252386"/>
                  </a:lnTo>
                  <a:cubicBezTo>
                    <a:pt x="2225397" y="274714"/>
                    <a:pt x="2207297" y="292815"/>
                    <a:pt x="2184968" y="292815"/>
                  </a:cubicBezTo>
                  <a:lnTo>
                    <a:pt x="40429" y="292815"/>
                  </a:lnTo>
                  <a:cubicBezTo>
                    <a:pt x="18101" y="292815"/>
                    <a:pt x="0" y="274714"/>
                    <a:pt x="0" y="252386"/>
                  </a:cubicBezTo>
                  <a:lnTo>
                    <a:pt x="0" y="40429"/>
                  </a:lnTo>
                  <a:cubicBezTo>
                    <a:pt x="0" y="18101"/>
                    <a:pt x="18101" y="0"/>
                    <a:pt x="40429"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3" name="Google Shape;633;p32"/>
            <p:cNvSpPr txBox="1"/>
            <p:nvPr/>
          </p:nvSpPr>
          <p:spPr>
            <a:xfrm>
              <a:off x="-140101" y="-19043"/>
              <a:ext cx="2505600" cy="330900"/>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34" name="Google Shape;634;p32" descr="Person wearing glasses, holding a large, body-sized magnifying glass. The person is looking through it."/>
          <p:cNvSpPr/>
          <p:nvPr/>
        </p:nvSpPr>
        <p:spPr>
          <a:xfrm>
            <a:off x="1781521" y="7331410"/>
            <a:ext cx="2336556" cy="2529425"/>
          </a:xfrm>
          <a:custGeom>
            <a:avLst/>
            <a:gdLst/>
            <a:ahLst/>
            <a:cxnLst/>
            <a:rect l="l" t="t" r="r" b="b"/>
            <a:pathLst>
              <a:path w="2336556" h="2529425" extrusionOk="0">
                <a:moveTo>
                  <a:pt x="0" y="0"/>
                </a:moveTo>
                <a:lnTo>
                  <a:pt x="2336556" y="0"/>
                </a:lnTo>
                <a:lnTo>
                  <a:pt x="2336556" y="2529425"/>
                </a:lnTo>
                <a:lnTo>
                  <a:pt x="0" y="2529425"/>
                </a:lnTo>
                <a:lnTo>
                  <a:pt x="0" y="0"/>
                </a:lnTo>
                <a:close/>
              </a:path>
            </a:pathLst>
          </a:custGeom>
          <a:blipFill rotWithShape="1">
            <a:blip r:embed="rId4">
              <a:alphaModFix/>
            </a:blip>
            <a:stretch>
              <a:fillRect/>
            </a:stretch>
          </a:blipFill>
          <a:ln>
            <a:noFill/>
          </a:ln>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642"/>
        <p:cNvGrpSpPr/>
        <p:nvPr/>
      </p:nvGrpSpPr>
      <p:grpSpPr>
        <a:xfrm>
          <a:off x="0" y="0"/>
          <a:ext cx="0" cy="0"/>
          <a:chOff x="0" y="0"/>
          <a:chExt cx="0" cy="0"/>
        </a:xfrm>
      </p:grpSpPr>
      <p:sp>
        <p:nvSpPr>
          <p:cNvPr id="643" name="Google Shape;643;p33"/>
          <p:cNvSpPr txBox="1"/>
          <p:nvPr/>
        </p:nvSpPr>
        <p:spPr>
          <a:xfrm>
            <a:off x="1894826" y="6458336"/>
            <a:ext cx="6606300" cy="14199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500"/>
              <a:buFont typeface="Arial"/>
              <a:buNone/>
            </a:pPr>
            <a:r>
              <a:rPr lang="en-US" sz="4500" b="0" i="0" u="none" strike="noStrike" cap="none">
                <a:solidFill>
                  <a:srgbClr val="FFFFFF"/>
                </a:solidFill>
                <a:latin typeface="Lato Light"/>
                <a:ea typeface="Lato Light"/>
                <a:cs typeface="Lato Light"/>
                <a:sym typeface="Lato Light"/>
              </a:rPr>
              <a:t>Needs constant blood flow and oxygen</a:t>
            </a:r>
            <a:endParaRPr sz="4500" b="0" i="0" u="none" strike="noStrike" cap="none">
              <a:solidFill>
                <a:srgbClr val="000000"/>
              </a:solidFill>
              <a:latin typeface="Lato Light"/>
              <a:ea typeface="Lato Light"/>
              <a:cs typeface="Lato Light"/>
              <a:sym typeface="Lato Light"/>
            </a:endParaRPr>
          </a:p>
        </p:txBody>
      </p:sp>
      <p:sp>
        <p:nvSpPr>
          <p:cNvPr id="644" name="Google Shape;644;p33" descr="Drop of blood."/>
          <p:cNvSpPr/>
          <p:nvPr/>
        </p:nvSpPr>
        <p:spPr>
          <a:xfrm>
            <a:off x="481104" y="6390177"/>
            <a:ext cx="685842" cy="1389047"/>
          </a:xfrm>
          <a:custGeom>
            <a:avLst/>
            <a:gdLst/>
            <a:ahLst/>
            <a:cxnLst/>
            <a:rect l="l" t="t" r="r" b="b"/>
            <a:pathLst>
              <a:path w="914456" h="1852063" extrusionOk="0">
                <a:moveTo>
                  <a:pt x="0" y="0"/>
                </a:moveTo>
                <a:lnTo>
                  <a:pt x="914456" y="0"/>
                </a:lnTo>
                <a:lnTo>
                  <a:pt x="914456" y="1852062"/>
                </a:lnTo>
                <a:lnTo>
                  <a:pt x="0" y="1852062"/>
                </a:lnTo>
                <a:lnTo>
                  <a:pt x="0" y="0"/>
                </a:lnTo>
                <a:close/>
              </a:path>
            </a:pathLst>
          </a:custGeom>
          <a:blipFill rotWithShape="1">
            <a:blip r:embed="rId3">
              <a:alphaModFix/>
            </a:blip>
            <a:stretch>
              <a:fillRect/>
            </a:stretch>
          </a:blipFill>
          <a:ln>
            <a:noFill/>
          </a:ln>
        </p:spPr>
        <p:txBody>
          <a:bodyPr/>
          <a:lstStyle/>
          <a:p>
            <a:endParaRPr lang="en-US"/>
          </a:p>
        </p:txBody>
      </p:sp>
      <p:sp>
        <p:nvSpPr>
          <p:cNvPr id="645" name="Google Shape;645;p33"/>
          <p:cNvSpPr txBox="1"/>
          <p:nvPr/>
        </p:nvSpPr>
        <p:spPr>
          <a:xfrm>
            <a:off x="11305220" y="6660869"/>
            <a:ext cx="73140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rgbClr val="FFFFFF"/>
                </a:solidFill>
                <a:latin typeface="Lato Light"/>
                <a:ea typeface="Lato Light"/>
                <a:cs typeface="Lato Light"/>
                <a:sym typeface="Lato Light"/>
              </a:rPr>
              <a:t>Stays viable longer w/o blood and oxygen &amp; can be stored</a:t>
            </a:r>
            <a:endParaRPr sz="4100" b="0" i="0" u="none" strike="noStrike" cap="none">
              <a:solidFill>
                <a:srgbClr val="000000"/>
              </a:solidFill>
              <a:latin typeface="Lato Light"/>
              <a:ea typeface="Lato Light"/>
              <a:cs typeface="Lato Light"/>
              <a:sym typeface="Lato Light"/>
            </a:endParaRPr>
          </a:p>
        </p:txBody>
      </p:sp>
      <p:sp>
        <p:nvSpPr>
          <p:cNvPr id="646" name="Google Shape;646;p33" descr="Check mark."/>
          <p:cNvSpPr/>
          <p:nvPr/>
        </p:nvSpPr>
        <p:spPr>
          <a:xfrm>
            <a:off x="9727019" y="6777041"/>
            <a:ext cx="1149575" cy="1061921"/>
          </a:xfrm>
          <a:custGeom>
            <a:avLst/>
            <a:gdLst/>
            <a:ahLst/>
            <a:cxnLst/>
            <a:rect l="l" t="t" r="r" b="b"/>
            <a:pathLst>
              <a:path w="1532767" h="1415894" extrusionOk="0">
                <a:moveTo>
                  <a:pt x="0" y="0"/>
                </a:moveTo>
                <a:lnTo>
                  <a:pt x="1532767" y="0"/>
                </a:lnTo>
                <a:lnTo>
                  <a:pt x="1532767" y="1415893"/>
                </a:lnTo>
                <a:lnTo>
                  <a:pt x="0" y="1415893"/>
                </a:lnTo>
                <a:lnTo>
                  <a:pt x="0" y="0"/>
                </a:lnTo>
                <a:close/>
              </a:path>
            </a:pathLst>
          </a:custGeom>
          <a:blipFill rotWithShape="1">
            <a:blip r:embed="rId4">
              <a:alphaModFix/>
            </a:blip>
            <a:stretch>
              <a:fillRect/>
            </a:stretch>
          </a:blipFill>
          <a:ln>
            <a:noFill/>
          </a:ln>
        </p:spPr>
        <p:txBody>
          <a:bodyPr/>
          <a:lstStyle/>
          <a:p>
            <a:endParaRPr lang="en-US"/>
          </a:p>
        </p:txBody>
      </p:sp>
      <p:cxnSp>
        <p:nvCxnSpPr>
          <p:cNvPr id="647" name="Google Shape;647;p33"/>
          <p:cNvCxnSpPr/>
          <p:nvPr/>
        </p:nvCxnSpPr>
        <p:spPr>
          <a:xfrm>
            <a:off x="288597" y="2332800"/>
            <a:ext cx="17710806" cy="13166"/>
          </a:xfrm>
          <a:prstGeom prst="straightConnector1">
            <a:avLst/>
          </a:prstGeom>
          <a:noFill/>
          <a:ln w="95250" cap="flat" cmpd="sng">
            <a:solidFill>
              <a:srgbClr val="FFFFFF"/>
            </a:solidFill>
            <a:prstDash val="solid"/>
            <a:round/>
            <a:headEnd type="none" w="sm" len="sm"/>
            <a:tailEnd type="none" w="sm" len="sm"/>
          </a:ln>
        </p:spPr>
      </p:cxnSp>
      <p:cxnSp>
        <p:nvCxnSpPr>
          <p:cNvPr id="648" name="Google Shape;648;p33"/>
          <p:cNvCxnSpPr/>
          <p:nvPr/>
        </p:nvCxnSpPr>
        <p:spPr>
          <a:xfrm>
            <a:off x="9144000" y="557471"/>
            <a:ext cx="0" cy="9284748"/>
          </a:xfrm>
          <a:prstGeom prst="straightConnector1">
            <a:avLst/>
          </a:prstGeom>
          <a:noFill/>
          <a:ln w="95250" cap="flat" cmpd="sng">
            <a:solidFill>
              <a:srgbClr val="FFFFFF"/>
            </a:solidFill>
            <a:prstDash val="solid"/>
            <a:round/>
            <a:headEnd type="none" w="sm" len="sm"/>
            <a:tailEnd type="none" w="sm" len="sm"/>
          </a:ln>
        </p:spPr>
      </p:cxnSp>
      <p:sp>
        <p:nvSpPr>
          <p:cNvPr id="649" name="Google Shape;649;p33" descr="Hospital."/>
          <p:cNvSpPr/>
          <p:nvPr/>
        </p:nvSpPr>
        <p:spPr>
          <a:xfrm>
            <a:off x="288612" y="2898201"/>
            <a:ext cx="1226277" cy="1031606"/>
          </a:xfrm>
          <a:custGeom>
            <a:avLst/>
            <a:gdLst/>
            <a:ahLst/>
            <a:cxnLst/>
            <a:rect l="l" t="t" r="r" b="b"/>
            <a:pathLst>
              <a:path w="1635036" h="1375474" extrusionOk="0">
                <a:moveTo>
                  <a:pt x="0" y="0"/>
                </a:moveTo>
                <a:lnTo>
                  <a:pt x="1635036" y="0"/>
                </a:lnTo>
                <a:lnTo>
                  <a:pt x="1635036" y="1375473"/>
                </a:lnTo>
                <a:lnTo>
                  <a:pt x="0" y="1375473"/>
                </a:lnTo>
                <a:lnTo>
                  <a:pt x="0" y="0"/>
                </a:lnTo>
                <a:close/>
              </a:path>
            </a:pathLst>
          </a:custGeom>
          <a:blipFill rotWithShape="1">
            <a:blip r:embed="rId5">
              <a:alphaModFix/>
            </a:blip>
            <a:stretch>
              <a:fillRect/>
            </a:stretch>
          </a:blipFill>
          <a:ln>
            <a:noFill/>
          </a:ln>
        </p:spPr>
        <p:txBody>
          <a:bodyPr/>
          <a:lstStyle/>
          <a:p>
            <a:endParaRPr lang="en-US"/>
          </a:p>
        </p:txBody>
      </p:sp>
      <p:sp>
        <p:nvSpPr>
          <p:cNvPr id="650" name="Google Shape;650;p33"/>
          <p:cNvSpPr txBox="1"/>
          <p:nvPr/>
        </p:nvSpPr>
        <p:spPr>
          <a:xfrm>
            <a:off x="1845064" y="3001916"/>
            <a:ext cx="7319700" cy="692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4500"/>
              <a:buFont typeface="Arial"/>
              <a:buNone/>
            </a:pPr>
            <a:r>
              <a:rPr lang="en-US" sz="4500" b="0" i="0" u="none" strike="noStrike" cap="none">
                <a:solidFill>
                  <a:srgbClr val="FFFFFF"/>
                </a:solidFill>
                <a:latin typeface="Lato Light"/>
                <a:ea typeface="Lato Light"/>
                <a:cs typeface="Lato Light"/>
                <a:sym typeface="Lato Light"/>
              </a:rPr>
              <a:t>Must pass away in a hospital</a:t>
            </a:r>
            <a:endParaRPr sz="4500" b="0" i="0" u="none" strike="noStrike" cap="none">
              <a:solidFill>
                <a:srgbClr val="000000"/>
              </a:solidFill>
              <a:latin typeface="Lato Light"/>
              <a:ea typeface="Lato Light"/>
              <a:cs typeface="Lato Light"/>
              <a:sym typeface="Lato Light"/>
            </a:endParaRPr>
          </a:p>
        </p:txBody>
      </p:sp>
      <p:sp>
        <p:nvSpPr>
          <p:cNvPr id="651" name="Google Shape;651;p33" descr="Check mark."/>
          <p:cNvSpPr/>
          <p:nvPr/>
        </p:nvSpPr>
        <p:spPr>
          <a:xfrm>
            <a:off x="9727020" y="2974666"/>
            <a:ext cx="1149575" cy="1061921"/>
          </a:xfrm>
          <a:custGeom>
            <a:avLst/>
            <a:gdLst/>
            <a:ahLst/>
            <a:cxnLst/>
            <a:rect l="l" t="t" r="r" b="b"/>
            <a:pathLst>
              <a:path w="1532767" h="1415894" extrusionOk="0">
                <a:moveTo>
                  <a:pt x="0" y="0"/>
                </a:moveTo>
                <a:lnTo>
                  <a:pt x="1532767" y="0"/>
                </a:lnTo>
                <a:lnTo>
                  <a:pt x="1532767" y="1415894"/>
                </a:lnTo>
                <a:lnTo>
                  <a:pt x="0" y="1415894"/>
                </a:lnTo>
                <a:lnTo>
                  <a:pt x="0" y="0"/>
                </a:lnTo>
                <a:close/>
              </a:path>
            </a:pathLst>
          </a:custGeom>
          <a:blipFill rotWithShape="1">
            <a:blip r:embed="rId4">
              <a:alphaModFix/>
            </a:blip>
            <a:stretch>
              <a:fillRect/>
            </a:stretch>
          </a:blipFill>
          <a:ln>
            <a:noFill/>
          </a:ln>
        </p:spPr>
        <p:txBody>
          <a:bodyPr/>
          <a:lstStyle/>
          <a:p>
            <a:endParaRPr lang="en-US"/>
          </a:p>
        </p:txBody>
      </p:sp>
      <p:sp>
        <p:nvSpPr>
          <p:cNvPr id="652" name="Google Shape;652;p33"/>
          <p:cNvSpPr txBox="1"/>
          <p:nvPr/>
        </p:nvSpPr>
        <p:spPr>
          <a:xfrm>
            <a:off x="11305220" y="2793157"/>
            <a:ext cx="67905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rgbClr val="FFFFFF"/>
                </a:solidFill>
                <a:latin typeface="Lato Light"/>
                <a:ea typeface="Lato Light"/>
                <a:cs typeface="Lato Light"/>
                <a:sym typeface="Lato Light"/>
              </a:rPr>
              <a:t>Can pass away outside of a hospital</a:t>
            </a:r>
            <a:endParaRPr sz="4100" b="0" i="0" u="none" strike="noStrike" cap="none">
              <a:solidFill>
                <a:srgbClr val="000000"/>
              </a:solidFill>
              <a:latin typeface="Lato Light"/>
              <a:ea typeface="Lato Light"/>
              <a:cs typeface="Lato Light"/>
              <a:sym typeface="Lato Light"/>
            </a:endParaRPr>
          </a:p>
        </p:txBody>
      </p:sp>
      <p:sp>
        <p:nvSpPr>
          <p:cNvPr id="653" name="Google Shape;653;p33" descr="Ventilator machine."/>
          <p:cNvSpPr/>
          <p:nvPr/>
        </p:nvSpPr>
        <p:spPr>
          <a:xfrm>
            <a:off x="453600" y="4428167"/>
            <a:ext cx="1150210" cy="1670481"/>
          </a:xfrm>
          <a:custGeom>
            <a:avLst/>
            <a:gdLst/>
            <a:ahLst/>
            <a:cxnLst/>
            <a:rect l="l" t="t" r="r" b="b"/>
            <a:pathLst>
              <a:path w="1570253" h="2429791" extrusionOk="0">
                <a:moveTo>
                  <a:pt x="0" y="0"/>
                </a:moveTo>
                <a:lnTo>
                  <a:pt x="1570253" y="0"/>
                </a:lnTo>
                <a:lnTo>
                  <a:pt x="1570253" y="2429791"/>
                </a:lnTo>
                <a:lnTo>
                  <a:pt x="0" y="2429791"/>
                </a:lnTo>
                <a:lnTo>
                  <a:pt x="0" y="0"/>
                </a:lnTo>
                <a:close/>
              </a:path>
            </a:pathLst>
          </a:custGeom>
          <a:blipFill rotWithShape="1">
            <a:blip r:embed="rId6">
              <a:alphaModFix/>
            </a:blip>
            <a:stretch>
              <a:fillRect/>
            </a:stretch>
          </a:blipFill>
          <a:ln>
            <a:noFill/>
          </a:ln>
        </p:spPr>
        <p:txBody>
          <a:bodyPr/>
          <a:lstStyle/>
          <a:p>
            <a:endParaRPr lang="en-US"/>
          </a:p>
        </p:txBody>
      </p:sp>
      <p:sp>
        <p:nvSpPr>
          <p:cNvPr id="654" name="Google Shape;654;p33"/>
          <p:cNvSpPr txBox="1"/>
          <p:nvPr/>
        </p:nvSpPr>
        <p:spPr>
          <a:xfrm>
            <a:off x="1894825" y="4821143"/>
            <a:ext cx="7011900" cy="6927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4500"/>
              <a:buFont typeface="Arial"/>
              <a:buNone/>
            </a:pPr>
            <a:r>
              <a:rPr lang="en-US" sz="4500" b="0" i="0" u="none" strike="noStrike" cap="none">
                <a:solidFill>
                  <a:srgbClr val="FFFFFF"/>
                </a:solidFill>
                <a:latin typeface="Lato Light"/>
                <a:ea typeface="Lato Light"/>
                <a:cs typeface="Lato Light"/>
                <a:sym typeface="Lato Light"/>
              </a:rPr>
              <a:t>Be connected to a ventilator</a:t>
            </a:r>
            <a:endParaRPr sz="4500" b="0" i="0" u="none" strike="noStrike" cap="none">
              <a:solidFill>
                <a:srgbClr val="000000"/>
              </a:solidFill>
              <a:latin typeface="Lato Light"/>
              <a:ea typeface="Lato Light"/>
              <a:cs typeface="Lato Light"/>
              <a:sym typeface="Lato Light"/>
            </a:endParaRPr>
          </a:p>
        </p:txBody>
      </p:sp>
      <p:sp>
        <p:nvSpPr>
          <p:cNvPr id="655" name="Google Shape;655;p33" descr="Check mark."/>
          <p:cNvSpPr/>
          <p:nvPr/>
        </p:nvSpPr>
        <p:spPr>
          <a:xfrm>
            <a:off x="9725024" y="4826741"/>
            <a:ext cx="1149575" cy="1061921"/>
          </a:xfrm>
          <a:custGeom>
            <a:avLst/>
            <a:gdLst/>
            <a:ahLst/>
            <a:cxnLst/>
            <a:rect l="l" t="t" r="r" b="b"/>
            <a:pathLst>
              <a:path w="1532767" h="1415894" extrusionOk="0">
                <a:moveTo>
                  <a:pt x="0" y="0"/>
                </a:moveTo>
                <a:lnTo>
                  <a:pt x="1532768" y="0"/>
                </a:lnTo>
                <a:lnTo>
                  <a:pt x="1532768" y="1415893"/>
                </a:lnTo>
                <a:lnTo>
                  <a:pt x="0" y="1415893"/>
                </a:lnTo>
                <a:lnTo>
                  <a:pt x="0" y="0"/>
                </a:lnTo>
                <a:close/>
              </a:path>
            </a:pathLst>
          </a:custGeom>
          <a:blipFill rotWithShape="1">
            <a:blip r:embed="rId4">
              <a:alphaModFix/>
            </a:blip>
            <a:stretch>
              <a:fillRect/>
            </a:stretch>
          </a:blipFill>
          <a:ln>
            <a:noFill/>
          </a:ln>
        </p:spPr>
        <p:txBody>
          <a:bodyPr/>
          <a:lstStyle/>
          <a:p>
            <a:endParaRPr lang="en-US"/>
          </a:p>
        </p:txBody>
      </p:sp>
      <p:sp>
        <p:nvSpPr>
          <p:cNvPr id="656" name="Google Shape;656;p33"/>
          <p:cNvSpPr txBox="1"/>
          <p:nvPr/>
        </p:nvSpPr>
        <p:spPr>
          <a:xfrm>
            <a:off x="11305219" y="4645230"/>
            <a:ext cx="67905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rgbClr val="FFFFFF"/>
                </a:solidFill>
                <a:latin typeface="Lato Light"/>
                <a:ea typeface="Lato Light"/>
                <a:cs typeface="Lato Light"/>
                <a:sym typeface="Lato Light"/>
              </a:rPr>
              <a:t>Does not need to be connected to a ventilator</a:t>
            </a:r>
            <a:endParaRPr sz="4100" b="0" i="0" u="none" strike="noStrike" cap="none">
              <a:solidFill>
                <a:srgbClr val="000000"/>
              </a:solidFill>
              <a:latin typeface="Lato Light"/>
              <a:ea typeface="Lato Light"/>
              <a:cs typeface="Lato Light"/>
              <a:sym typeface="Lato Light"/>
            </a:endParaRPr>
          </a:p>
        </p:txBody>
      </p:sp>
      <p:sp>
        <p:nvSpPr>
          <p:cNvPr id="657" name="Google Shape;657;p33"/>
          <p:cNvSpPr txBox="1"/>
          <p:nvPr/>
        </p:nvSpPr>
        <p:spPr>
          <a:xfrm>
            <a:off x="9247588" y="777425"/>
            <a:ext cx="8868600" cy="1108200"/>
          </a:xfrm>
          <a:prstGeom prst="rect">
            <a:avLst/>
          </a:prstGeom>
          <a:noFill/>
          <a:ln>
            <a:noFill/>
          </a:ln>
        </p:spPr>
        <p:txBody>
          <a:bodyPr spcFirstLastPara="1" wrap="square" lIns="0" tIns="0" rIns="0" bIns="0" anchor="t" anchorCtr="0">
            <a:spAutoFit/>
          </a:bodyPr>
          <a:lstStyle/>
          <a:p>
            <a:pPr marL="0" marR="0" lvl="0" indent="0" algn="ctr" rtl="0">
              <a:lnSpc>
                <a:spcPct val="116002"/>
              </a:lnSpc>
              <a:spcBef>
                <a:spcPts val="0"/>
              </a:spcBef>
              <a:spcAft>
                <a:spcPts val="0"/>
              </a:spcAft>
              <a:buClr>
                <a:srgbClr val="000000"/>
              </a:buClr>
              <a:buSzPts val="7199"/>
              <a:buFont typeface="Arial"/>
              <a:buNone/>
            </a:pPr>
            <a:r>
              <a:rPr lang="en-US" sz="7199" b="0" i="0" u="none" strike="noStrike" cap="none">
                <a:solidFill>
                  <a:srgbClr val="FFFFFF"/>
                </a:solidFill>
                <a:latin typeface="Lato"/>
                <a:ea typeface="Lato"/>
                <a:cs typeface="Lato"/>
                <a:sym typeface="Lato"/>
              </a:rPr>
              <a:t>Eye/Tissue Donation</a:t>
            </a:r>
            <a:endParaRPr sz="1400" b="0" i="0" u="none" strike="noStrike" cap="none">
              <a:solidFill>
                <a:srgbClr val="000000"/>
              </a:solidFill>
              <a:latin typeface="Lato"/>
              <a:ea typeface="Lato"/>
              <a:cs typeface="Lato"/>
              <a:sym typeface="Lato"/>
            </a:endParaRPr>
          </a:p>
        </p:txBody>
      </p:sp>
      <p:sp>
        <p:nvSpPr>
          <p:cNvPr id="658" name="Google Shape;658;p33"/>
          <p:cNvSpPr txBox="1"/>
          <p:nvPr/>
        </p:nvSpPr>
        <p:spPr>
          <a:xfrm>
            <a:off x="801223" y="777425"/>
            <a:ext cx="7365600" cy="1108200"/>
          </a:xfrm>
          <a:prstGeom prst="rect">
            <a:avLst/>
          </a:prstGeom>
          <a:noFill/>
          <a:ln>
            <a:noFill/>
          </a:ln>
        </p:spPr>
        <p:txBody>
          <a:bodyPr spcFirstLastPara="1" wrap="square" lIns="0" tIns="0" rIns="0" bIns="0" anchor="t" anchorCtr="0">
            <a:spAutoFit/>
          </a:bodyPr>
          <a:lstStyle/>
          <a:p>
            <a:pPr marL="0" marR="0" lvl="0" indent="0" algn="ctr" rtl="0">
              <a:lnSpc>
                <a:spcPct val="116002"/>
              </a:lnSpc>
              <a:spcBef>
                <a:spcPts val="0"/>
              </a:spcBef>
              <a:spcAft>
                <a:spcPts val="0"/>
              </a:spcAft>
              <a:buClr>
                <a:srgbClr val="000000"/>
              </a:buClr>
              <a:buSzPts val="7199"/>
              <a:buFont typeface="Arial"/>
              <a:buNone/>
            </a:pPr>
            <a:r>
              <a:rPr lang="en-US" sz="7199" b="0" i="0" u="none" strike="noStrike" cap="none">
                <a:solidFill>
                  <a:srgbClr val="FFFFFF"/>
                </a:solidFill>
                <a:latin typeface="Lato"/>
                <a:ea typeface="Lato"/>
                <a:cs typeface="Lato"/>
                <a:sym typeface="Lato"/>
              </a:rPr>
              <a:t>Organ Donation</a:t>
            </a:r>
            <a:endParaRPr sz="1400" b="0" i="0" u="none" strike="noStrike" cap="none">
              <a:solidFill>
                <a:srgbClr val="000000"/>
              </a:solidFill>
              <a:latin typeface="Lato"/>
              <a:ea typeface="Lato"/>
              <a:cs typeface="Lato"/>
              <a:sym typeface="Lato"/>
            </a:endParaRPr>
          </a:p>
        </p:txBody>
      </p:sp>
      <p:sp>
        <p:nvSpPr>
          <p:cNvPr id="659" name="Google Shape;659;p33" descr="A 'less than or equal to' sign."/>
          <p:cNvSpPr/>
          <p:nvPr/>
        </p:nvSpPr>
        <p:spPr>
          <a:xfrm>
            <a:off x="288602" y="8466912"/>
            <a:ext cx="1070842" cy="1108634"/>
          </a:xfrm>
          <a:custGeom>
            <a:avLst/>
            <a:gdLst/>
            <a:ahLst/>
            <a:cxnLst/>
            <a:rect l="l" t="t" r="r" b="b"/>
            <a:pathLst>
              <a:path w="1693031" h="1718813" extrusionOk="0">
                <a:moveTo>
                  <a:pt x="0" y="0"/>
                </a:moveTo>
                <a:lnTo>
                  <a:pt x="1693031" y="0"/>
                </a:lnTo>
                <a:lnTo>
                  <a:pt x="1693031" y="1718813"/>
                </a:lnTo>
                <a:lnTo>
                  <a:pt x="0" y="1718813"/>
                </a:lnTo>
                <a:lnTo>
                  <a:pt x="0" y="0"/>
                </a:lnTo>
                <a:close/>
              </a:path>
            </a:pathLst>
          </a:custGeom>
          <a:blipFill rotWithShape="1">
            <a:blip r:embed="rId7">
              <a:alphaModFix/>
            </a:blip>
            <a:stretch>
              <a:fillRect/>
            </a:stretch>
          </a:blipFill>
          <a:ln>
            <a:noFill/>
          </a:ln>
        </p:spPr>
        <p:txBody>
          <a:bodyPr/>
          <a:lstStyle/>
          <a:p>
            <a:endParaRPr lang="en-US"/>
          </a:p>
        </p:txBody>
      </p:sp>
      <p:sp>
        <p:nvSpPr>
          <p:cNvPr id="660" name="Google Shape;660;p33"/>
          <p:cNvSpPr txBox="1"/>
          <p:nvPr/>
        </p:nvSpPr>
        <p:spPr>
          <a:xfrm>
            <a:off x="1894825" y="8440088"/>
            <a:ext cx="6647400" cy="1419900"/>
          </a:xfrm>
          <a:prstGeom prst="rect">
            <a:avLst/>
          </a:prstGeom>
          <a:noFill/>
          <a:ln>
            <a:noFill/>
          </a:ln>
        </p:spPr>
        <p:txBody>
          <a:bodyPr spcFirstLastPara="1" wrap="square" lIns="0" tIns="0" rIns="0" bIns="0" anchor="t" anchorCtr="0">
            <a:spAutoFit/>
          </a:bodyPr>
          <a:lstStyle/>
          <a:p>
            <a:pPr marL="0" marR="0" lvl="0" indent="0" algn="l" rtl="0">
              <a:lnSpc>
                <a:spcPct val="105000"/>
              </a:lnSpc>
              <a:spcBef>
                <a:spcPts val="0"/>
              </a:spcBef>
              <a:spcAft>
                <a:spcPts val="0"/>
              </a:spcAft>
              <a:buClr>
                <a:srgbClr val="000000"/>
              </a:buClr>
              <a:buSzPts val="4500"/>
              <a:buFont typeface="Arial"/>
              <a:buNone/>
            </a:pPr>
            <a:r>
              <a:rPr lang="en-US" sz="4500" b="0" i="0" u="none" strike="noStrike" cap="none">
                <a:solidFill>
                  <a:srgbClr val="FFFFFF"/>
                </a:solidFill>
                <a:latin typeface="Lato Light"/>
                <a:ea typeface="Lato Light"/>
                <a:cs typeface="Lato Light"/>
                <a:sym typeface="Lato Light"/>
              </a:rPr>
              <a:t>Limited to 6 transplantable</a:t>
            </a:r>
            <a:endParaRPr sz="4500" b="0" i="0" u="none" strike="noStrike" cap="none">
              <a:solidFill>
                <a:srgbClr val="FFFFFF"/>
              </a:solidFill>
              <a:latin typeface="Lato Light"/>
              <a:ea typeface="Lato Light"/>
              <a:cs typeface="Lato Light"/>
              <a:sym typeface="Lato Light"/>
            </a:endParaRPr>
          </a:p>
          <a:p>
            <a:pPr marL="0" marR="0" lvl="0" indent="0" algn="l" rtl="0">
              <a:lnSpc>
                <a:spcPct val="104999"/>
              </a:lnSpc>
              <a:spcBef>
                <a:spcPts val="0"/>
              </a:spcBef>
              <a:spcAft>
                <a:spcPts val="0"/>
              </a:spcAft>
              <a:buClr>
                <a:srgbClr val="000000"/>
              </a:buClr>
              <a:buSzPts val="4500"/>
              <a:buFont typeface="Arial"/>
              <a:buNone/>
            </a:pPr>
            <a:r>
              <a:rPr lang="en-US" sz="4500" b="0" i="0" u="none" strike="noStrike" cap="none">
                <a:solidFill>
                  <a:srgbClr val="FFFFFF"/>
                </a:solidFill>
                <a:latin typeface="Lato Light"/>
                <a:ea typeface="Lato Light"/>
                <a:cs typeface="Lato Light"/>
                <a:sym typeface="Lato Light"/>
              </a:rPr>
              <a:t>organs</a:t>
            </a:r>
            <a:endParaRPr sz="4500" b="0" i="0" u="none" strike="noStrike" cap="none">
              <a:solidFill>
                <a:srgbClr val="000000"/>
              </a:solidFill>
              <a:latin typeface="Lato Light"/>
              <a:ea typeface="Lato Light"/>
              <a:cs typeface="Lato Light"/>
              <a:sym typeface="Lato Light"/>
            </a:endParaRPr>
          </a:p>
        </p:txBody>
      </p:sp>
      <p:sp>
        <p:nvSpPr>
          <p:cNvPr id="661" name="Google Shape;661;p33"/>
          <p:cNvSpPr txBox="1"/>
          <p:nvPr/>
        </p:nvSpPr>
        <p:spPr>
          <a:xfrm>
            <a:off x="11305220" y="8374417"/>
            <a:ext cx="7060800" cy="1293600"/>
          </a:xfrm>
          <a:prstGeom prst="rect">
            <a:avLst/>
          </a:prstGeom>
          <a:noFill/>
          <a:ln>
            <a:noFill/>
          </a:ln>
        </p:spPr>
        <p:txBody>
          <a:bodyPr spcFirstLastPara="1" wrap="square" lIns="0" tIns="0" rIns="0" bIns="0" anchor="t" anchorCtr="0">
            <a:spAutoFit/>
          </a:bodyPr>
          <a:lstStyle/>
          <a:p>
            <a:pPr marL="0" marR="0" lvl="0" indent="0" algn="l" rtl="0">
              <a:lnSpc>
                <a:spcPct val="104999"/>
              </a:lnSpc>
              <a:spcBef>
                <a:spcPts val="0"/>
              </a:spcBef>
              <a:spcAft>
                <a:spcPts val="0"/>
              </a:spcAft>
              <a:buClr>
                <a:srgbClr val="000000"/>
              </a:buClr>
              <a:buSzPts val="4100"/>
              <a:buFont typeface="Arial"/>
              <a:buNone/>
            </a:pPr>
            <a:r>
              <a:rPr lang="en-US" sz="4100" b="0" i="0" u="none" strike="noStrike" cap="none">
                <a:solidFill>
                  <a:srgbClr val="FFFFFF"/>
                </a:solidFill>
                <a:latin typeface="Lato Light"/>
                <a:ea typeface="Lato Light"/>
                <a:cs typeface="Lato Light"/>
                <a:sym typeface="Lato Light"/>
              </a:rPr>
              <a:t>So much tissue possible to donate</a:t>
            </a:r>
            <a:endParaRPr sz="4100" b="0" i="0" u="none" strike="noStrike" cap="none">
              <a:solidFill>
                <a:srgbClr val="000000"/>
              </a:solidFill>
              <a:latin typeface="Lato Light"/>
              <a:ea typeface="Lato Light"/>
              <a:cs typeface="Lato Light"/>
              <a:sym typeface="Lato Light"/>
            </a:endParaRPr>
          </a:p>
        </p:txBody>
      </p:sp>
      <p:sp>
        <p:nvSpPr>
          <p:cNvPr id="662" name="Google Shape;662;p33" descr="Check mark."/>
          <p:cNvSpPr/>
          <p:nvPr/>
        </p:nvSpPr>
        <p:spPr>
          <a:xfrm>
            <a:off x="9727020" y="8555926"/>
            <a:ext cx="1149575" cy="1061921"/>
          </a:xfrm>
          <a:custGeom>
            <a:avLst/>
            <a:gdLst/>
            <a:ahLst/>
            <a:cxnLst/>
            <a:rect l="l" t="t" r="r" b="b"/>
            <a:pathLst>
              <a:path w="1532767" h="1415894" extrusionOk="0">
                <a:moveTo>
                  <a:pt x="0" y="0"/>
                </a:moveTo>
                <a:lnTo>
                  <a:pt x="1532767" y="0"/>
                </a:lnTo>
                <a:lnTo>
                  <a:pt x="1532767" y="1415894"/>
                </a:lnTo>
                <a:lnTo>
                  <a:pt x="0" y="1415894"/>
                </a:lnTo>
                <a:lnTo>
                  <a:pt x="0" y="0"/>
                </a:lnTo>
                <a:close/>
              </a:path>
            </a:pathLst>
          </a:custGeom>
          <a:blipFill rotWithShape="1">
            <a:blip r:embed="rId4">
              <a:alphaModFix/>
            </a:blip>
            <a:stretch>
              <a:fillRect/>
            </a:stretch>
          </a:blipFill>
          <a:ln>
            <a:noFill/>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5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5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5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4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6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5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6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6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670"/>
        <p:cNvGrpSpPr/>
        <p:nvPr/>
      </p:nvGrpSpPr>
      <p:grpSpPr>
        <a:xfrm>
          <a:off x="0" y="0"/>
          <a:ext cx="0" cy="0"/>
          <a:chOff x="0" y="0"/>
          <a:chExt cx="0" cy="0"/>
        </a:xfrm>
      </p:grpSpPr>
      <p:sp>
        <p:nvSpPr>
          <p:cNvPr id="671" name="Google Shape;671;p34"/>
          <p:cNvSpPr txBox="1"/>
          <p:nvPr/>
        </p:nvSpPr>
        <p:spPr>
          <a:xfrm>
            <a:off x="1328824" y="3700123"/>
            <a:ext cx="28107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nerves</a:t>
            </a:r>
            <a:endParaRPr sz="1400" b="0" i="0" u="none" strike="noStrike" cap="none">
              <a:solidFill>
                <a:srgbClr val="000000"/>
              </a:solidFill>
              <a:latin typeface="Arial"/>
              <a:ea typeface="Arial"/>
              <a:cs typeface="Arial"/>
              <a:sym typeface="Arial"/>
            </a:endParaRPr>
          </a:p>
        </p:txBody>
      </p:sp>
      <p:sp>
        <p:nvSpPr>
          <p:cNvPr id="672" name="Google Shape;672;p34" descr="Nerve."/>
          <p:cNvSpPr/>
          <p:nvPr/>
        </p:nvSpPr>
        <p:spPr>
          <a:xfrm rot="-2338094">
            <a:off x="838073" y="3022747"/>
            <a:ext cx="1251695" cy="1120267"/>
          </a:xfrm>
          <a:custGeom>
            <a:avLst/>
            <a:gdLst/>
            <a:ahLst/>
            <a:cxnLst/>
            <a:rect l="l" t="t" r="r" b="b"/>
            <a:pathLst>
              <a:path w="1251695" h="1120267" extrusionOk="0">
                <a:moveTo>
                  <a:pt x="0" y="0"/>
                </a:moveTo>
                <a:lnTo>
                  <a:pt x="1251695" y="0"/>
                </a:lnTo>
                <a:lnTo>
                  <a:pt x="1251695" y="1120267"/>
                </a:lnTo>
                <a:lnTo>
                  <a:pt x="0" y="1120267"/>
                </a:lnTo>
                <a:lnTo>
                  <a:pt x="0" y="0"/>
                </a:lnTo>
                <a:close/>
              </a:path>
            </a:pathLst>
          </a:custGeom>
          <a:blipFill rotWithShape="1">
            <a:blip r:embed="rId3">
              <a:alphaModFix/>
            </a:blip>
            <a:stretch>
              <a:fillRect/>
            </a:stretch>
          </a:blipFill>
          <a:ln>
            <a:noFill/>
          </a:ln>
        </p:spPr>
        <p:txBody>
          <a:bodyPr/>
          <a:lstStyle/>
          <a:p>
            <a:endParaRPr lang="en-US"/>
          </a:p>
        </p:txBody>
      </p:sp>
      <p:sp>
        <p:nvSpPr>
          <p:cNvPr id="673" name="Google Shape;673;p34" descr="Skin cells."/>
          <p:cNvSpPr/>
          <p:nvPr/>
        </p:nvSpPr>
        <p:spPr>
          <a:xfrm>
            <a:off x="16210664" y="672525"/>
            <a:ext cx="1097397" cy="1107084"/>
          </a:xfrm>
          <a:custGeom>
            <a:avLst/>
            <a:gdLst/>
            <a:ahLst/>
            <a:cxnLst/>
            <a:rect l="l" t="t" r="r" b="b"/>
            <a:pathLst>
              <a:path w="1097397" h="1107084" extrusionOk="0">
                <a:moveTo>
                  <a:pt x="0" y="0"/>
                </a:moveTo>
                <a:lnTo>
                  <a:pt x="1097397" y="0"/>
                </a:lnTo>
                <a:lnTo>
                  <a:pt x="1097397" y="1107083"/>
                </a:lnTo>
                <a:lnTo>
                  <a:pt x="0" y="1107083"/>
                </a:lnTo>
                <a:lnTo>
                  <a:pt x="0" y="0"/>
                </a:lnTo>
                <a:close/>
              </a:path>
            </a:pathLst>
          </a:custGeom>
          <a:blipFill rotWithShape="1">
            <a:blip r:embed="rId4">
              <a:alphaModFix/>
            </a:blip>
            <a:stretch>
              <a:fillRect/>
            </a:stretch>
          </a:blipFill>
          <a:ln>
            <a:noFill/>
          </a:ln>
        </p:spPr>
        <p:txBody>
          <a:bodyPr/>
          <a:lstStyle/>
          <a:p>
            <a:endParaRPr lang="en-US"/>
          </a:p>
        </p:txBody>
      </p:sp>
      <p:sp>
        <p:nvSpPr>
          <p:cNvPr id="674" name="Google Shape;674;p34" descr="Back of a person's leg, showing their calf muscles and Achilles tendon."/>
          <p:cNvSpPr/>
          <p:nvPr/>
        </p:nvSpPr>
        <p:spPr>
          <a:xfrm>
            <a:off x="16352657" y="3105173"/>
            <a:ext cx="1272642" cy="1327397"/>
          </a:xfrm>
          <a:custGeom>
            <a:avLst/>
            <a:gdLst/>
            <a:ahLst/>
            <a:cxnLst/>
            <a:rect l="l" t="t" r="r" b="b"/>
            <a:pathLst>
              <a:path w="1272642" h="1327397" extrusionOk="0">
                <a:moveTo>
                  <a:pt x="0" y="0"/>
                </a:moveTo>
                <a:lnTo>
                  <a:pt x="1272642" y="0"/>
                </a:lnTo>
                <a:lnTo>
                  <a:pt x="1272642" y="1327398"/>
                </a:lnTo>
                <a:lnTo>
                  <a:pt x="0" y="1327398"/>
                </a:lnTo>
                <a:lnTo>
                  <a:pt x="0" y="0"/>
                </a:lnTo>
                <a:close/>
              </a:path>
            </a:pathLst>
          </a:custGeom>
          <a:blipFill rotWithShape="1">
            <a:blip r:embed="rId5">
              <a:alphaModFix/>
            </a:blip>
            <a:stretch>
              <a:fillRect/>
            </a:stretch>
          </a:blipFill>
          <a:ln>
            <a:noFill/>
          </a:ln>
        </p:spPr>
        <p:txBody>
          <a:bodyPr/>
          <a:lstStyle/>
          <a:p>
            <a:endParaRPr lang="en-US"/>
          </a:p>
        </p:txBody>
      </p:sp>
      <p:sp>
        <p:nvSpPr>
          <p:cNvPr id="675" name="Google Shape;675;p34" descr="Ligaments connecting two bones together."/>
          <p:cNvSpPr/>
          <p:nvPr/>
        </p:nvSpPr>
        <p:spPr>
          <a:xfrm>
            <a:off x="16759363" y="5693797"/>
            <a:ext cx="744680" cy="1551416"/>
          </a:xfrm>
          <a:custGeom>
            <a:avLst/>
            <a:gdLst/>
            <a:ahLst/>
            <a:cxnLst/>
            <a:rect l="l" t="t" r="r" b="b"/>
            <a:pathLst>
              <a:path w="744680" h="1551416" extrusionOk="0">
                <a:moveTo>
                  <a:pt x="0" y="0"/>
                </a:moveTo>
                <a:lnTo>
                  <a:pt x="744680" y="0"/>
                </a:lnTo>
                <a:lnTo>
                  <a:pt x="744680" y="1551416"/>
                </a:lnTo>
                <a:lnTo>
                  <a:pt x="0" y="1551416"/>
                </a:lnTo>
                <a:lnTo>
                  <a:pt x="0" y="0"/>
                </a:lnTo>
                <a:close/>
              </a:path>
            </a:pathLst>
          </a:custGeom>
          <a:blipFill rotWithShape="1">
            <a:blip r:embed="rId6">
              <a:alphaModFix/>
            </a:blip>
            <a:stretch>
              <a:fillRect/>
            </a:stretch>
          </a:blipFill>
          <a:ln>
            <a:noFill/>
          </a:ln>
        </p:spPr>
        <p:txBody>
          <a:bodyPr/>
          <a:lstStyle/>
          <a:p>
            <a:endParaRPr lang="en-US"/>
          </a:p>
        </p:txBody>
      </p:sp>
      <p:sp>
        <p:nvSpPr>
          <p:cNvPr id="676" name="Google Shape;676;p34" descr="Anatomical heart."/>
          <p:cNvSpPr/>
          <p:nvPr/>
        </p:nvSpPr>
        <p:spPr>
          <a:xfrm>
            <a:off x="8663512" y="8648973"/>
            <a:ext cx="734957" cy="1090845"/>
          </a:xfrm>
          <a:custGeom>
            <a:avLst/>
            <a:gdLst/>
            <a:ahLst/>
            <a:cxnLst/>
            <a:rect l="l" t="t" r="r" b="b"/>
            <a:pathLst>
              <a:path w="734957" h="1090845" extrusionOk="0">
                <a:moveTo>
                  <a:pt x="0" y="0"/>
                </a:moveTo>
                <a:lnTo>
                  <a:pt x="734957" y="0"/>
                </a:lnTo>
                <a:lnTo>
                  <a:pt x="734957" y="1090844"/>
                </a:lnTo>
                <a:lnTo>
                  <a:pt x="0" y="1090844"/>
                </a:lnTo>
                <a:lnTo>
                  <a:pt x="0" y="0"/>
                </a:lnTo>
                <a:close/>
              </a:path>
            </a:pathLst>
          </a:custGeom>
          <a:blipFill rotWithShape="1">
            <a:blip r:embed="rId7">
              <a:alphaModFix/>
            </a:blip>
            <a:stretch>
              <a:fillRect/>
            </a:stretch>
          </a:blipFill>
          <a:ln>
            <a:noFill/>
          </a:ln>
        </p:spPr>
        <p:txBody>
          <a:bodyPr/>
          <a:lstStyle/>
          <a:p>
            <a:endParaRPr lang="en-US"/>
          </a:p>
        </p:txBody>
      </p:sp>
      <p:sp>
        <p:nvSpPr>
          <p:cNvPr id="677" name="Google Shape;677;p34" descr="Flesh meant to represent connective tissue. "/>
          <p:cNvSpPr/>
          <p:nvPr/>
        </p:nvSpPr>
        <p:spPr>
          <a:xfrm>
            <a:off x="320241" y="598236"/>
            <a:ext cx="1902605" cy="860929"/>
          </a:xfrm>
          <a:custGeom>
            <a:avLst/>
            <a:gdLst/>
            <a:ahLst/>
            <a:cxnLst/>
            <a:rect l="l" t="t" r="r" b="b"/>
            <a:pathLst>
              <a:path w="1902605" h="860929" extrusionOk="0">
                <a:moveTo>
                  <a:pt x="0" y="0"/>
                </a:moveTo>
                <a:lnTo>
                  <a:pt x="1902605" y="0"/>
                </a:lnTo>
                <a:lnTo>
                  <a:pt x="1902605" y="860928"/>
                </a:lnTo>
                <a:lnTo>
                  <a:pt x="0" y="860928"/>
                </a:lnTo>
                <a:lnTo>
                  <a:pt x="0" y="0"/>
                </a:lnTo>
                <a:close/>
              </a:path>
            </a:pathLst>
          </a:custGeom>
          <a:blipFill rotWithShape="1">
            <a:blip r:embed="rId8">
              <a:alphaModFix/>
            </a:blip>
            <a:stretch>
              <a:fillRect/>
            </a:stretch>
          </a:blipFill>
          <a:ln>
            <a:noFill/>
          </a:ln>
        </p:spPr>
        <p:txBody>
          <a:bodyPr/>
          <a:lstStyle/>
          <a:p>
            <a:endParaRPr lang="en-US"/>
          </a:p>
        </p:txBody>
      </p:sp>
      <p:sp>
        <p:nvSpPr>
          <p:cNvPr id="678" name="Google Shape;678;p34" descr="Cartilage and two bones."/>
          <p:cNvSpPr/>
          <p:nvPr/>
        </p:nvSpPr>
        <p:spPr>
          <a:xfrm>
            <a:off x="16807605" y="7992970"/>
            <a:ext cx="648195" cy="1956814"/>
          </a:xfrm>
          <a:custGeom>
            <a:avLst/>
            <a:gdLst/>
            <a:ahLst/>
            <a:cxnLst/>
            <a:rect l="l" t="t" r="r" b="b"/>
            <a:pathLst>
              <a:path w="648195" h="1956814" extrusionOk="0">
                <a:moveTo>
                  <a:pt x="0" y="0"/>
                </a:moveTo>
                <a:lnTo>
                  <a:pt x="648195" y="0"/>
                </a:lnTo>
                <a:lnTo>
                  <a:pt x="648195" y="1956813"/>
                </a:lnTo>
                <a:lnTo>
                  <a:pt x="0" y="1956813"/>
                </a:lnTo>
                <a:lnTo>
                  <a:pt x="0" y="0"/>
                </a:lnTo>
                <a:close/>
              </a:path>
            </a:pathLst>
          </a:custGeom>
          <a:blipFill rotWithShape="1">
            <a:blip r:embed="rId9">
              <a:alphaModFix/>
            </a:blip>
            <a:stretch>
              <a:fillRect/>
            </a:stretch>
          </a:blipFill>
          <a:ln>
            <a:noFill/>
          </a:ln>
        </p:spPr>
        <p:txBody>
          <a:bodyPr/>
          <a:lstStyle/>
          <a:p>
            <a:endParaRPr lang="en-US"/>
          </a:p>
        </p:txBody>
      </p:sp>
      <p:sp>
        <p:nvSpPr>
          <p:cNvPr id="679" name="Google Shape;679;p34"/>
          <p:cNvSpPr txBox="1"/>
          <p:nvPr/>
        </p:nvSpPr>
        <p:spPr>
          <a:xfrm>
            <a:off x="14636327" y="805127"/>
            <a:ext cx="16314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skin</a:t>
            </a:r>
            <a:endParaRPr sz="1400" b="0" i="0" u="none" strike="noStrike" cap="none">
              <a:solidFill>
                <a:srgbClr val="000000"/>
              </a:solidFill>
              <a:latin typeface="Lato Light"/>
              <a:ea typeface="Lato Light"/>
              <a:cs typeface="Lato Light"/>
              <a:sym typeface="Lato Light"/>
            </a:endParaRPr>
          </a:p>
        </p:txBody>
      </p:sp>
      <p:sp>
        <p:nvSpPr>
          <p:cNvPr id="680" name="Google Shape;680;p34"/>
          <p:cNvSpPr txBox="1"/>
          <p:nvPr/>
        </p:nvSpPr>
        <p:spPr>
          <a:xfrm>
            <a:off x="13375128" y="3347933"/>
            <a:ext cx="31131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tendons</a:t>
            </a:r>
            <a:endParaRPr sz="1400" b="0" i="0" u="none" strike="noStrike" cap="none">
              <a:solidFill>
                <a:srgbClr val="000000"/>
              </a:solidFill>
              <a:latin typeface="Lato Light"/>
              <a:ea typeface="Lato Light"/>
              <a:cs typeface="Lato Light"/>
              <a:sym typeface="Lato Light"/>
            </a:endParaRPr>
          </a:p>
        </p:txBody>
      </p:sp>
      <p:sp>
        <p:nvSpPr>
          <p:cNvPr id="681" name="Google Shape;681;p34"/>
          <p:cNvSpPr txBox="1"/>
          <p:nvPr/>
        </p:nvSpPr>
        <p:spPr>
          <a:xfrm>
            <a:off x="13329692" y="6074006"/>
            <a:ext cx="35685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ligaments</a:t>
            </a:r>
            <a:endParaRPr sz="1400" b="0" i="0" u="none" strike="noStrike" cap="none">
              <a:solidFill>
                <a:srgbClr val="000000"/>
              </a:solidFill>
              <a:latin typeface="Lato Light"/>
              <a:ea typeface="Lato Light"/>
              <a:cs typeface="Lato Light"/>
              <a:sym typeface="Lato Light"/>
            </a:endParaRPr>
          </a:p>
        </p:txBody>
      </p:sp>
      <p:sp>
        <p:nvSpPr>
          <p:cNvPr id="682" name="Google Shape;682;p34"/>
          <p:cNvSpPr txBox="1"/>
          <p:nvPr/>
        </p:nvSpPr>
        <p:spPr>
          <a:xfrm>
            <a:off x="8047135" y="805127"/>
            <a:ext cx="45858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cornea/sclera</a:t>
            </a:r>
            <a:endParaRPr sz="1400" b="0" i="0" u="none" strike="noStrike" cap="none">
              <a:solidFill>
                <a:srgbClr val="000000"/>
              </a:solidFill>
              <a:latin typeface="Lato Light"/>
              <a:ea typeface="Lato Light"/>
              <a:cs typeface="Lato Light"/>
              <a:sym typeface="Lato Light"/>
            </a:endParaRPr>
          </a:p>
        </p:txBody>
      </p:sp>
      <p:sp>
        <p:nvSpPr>
          <p:cNvPr id="683" name="Google Shape;683;p34"/>
          <p:cNvSpPr txBox="1"/>
          <p:nvPr/>
        </p:nvSpPr>
        <p:spPr>
          <a:xfrm>
            <a:off x="1768436" y="6243429"/>
            <a:ext cx="19317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bone</a:t>
            </a:r>
            <a:endParaRPr sz="1400" b="0" i="0" u="none" strike="noStrike" cap="none">
              <a:solidFill>
                <a:srgbClr val="000000"/>
              </a:solidFill>
              <a:latin typeface="Arial"/>
              <a:ea typeface="Arial"/>
              <a:cs typeface="Arial"/>
              <a:sym typeface="Arial"/>
            </a:endParaRPr>
          </a:p>
        </p:txBody>
      </p:sp>
      <p:sp>
        <p:nvSpPr>
          <p:cNvPr id="684" name="Google Shape;684;p34" descr="Bone."/>
          <p:cNvSpPr/>
          <p:nvPr/>
        </p:nvSpPr>
        <p:spPr>
          <a:xfrm>
            <a:off x="1141948" y="5977335"/>
            <a:ext cx="824296" cy="1035222"/>
          </a:xfrm>
          <a:custGeom>
            <a:avLst/>
            <a:gdLst/>
            <a:ahLst/>
            <a:cxnLst/>
            <a:rect l="l" t="t" r="r" b="b"/>
            <a:pathLst>
              <a:path w="824296" h="1035222" extrusionOk="0">
                <a:moveTo>
                  <a:pt x="0" y="0"/>
                </a:moveTo>
                <a:lnTo>
                  <a:pt x="824295" y="0"/>
                </a:lnTo>
                <a:lnTo>
                  <a:pt x="824295" y="1035222"/>
                </a:lnTo>
                <a:lnTo>
                  <a:pt x="0" y="1035222"/>
                </a:lnTo>
                <a:lnTo>
                  <a:pt x="0" y="0"/>
                </a:lnTo>
                <a:close/>
              </a:path>
            </a:pathLst>
          </a:custGeom>
          <a:blipFill rotWithShape="1">
            <a:blip r:embed="rId10">
              <a:alphaModFix/>
            </a:blip>
            <a:stretch>
              <a:fillRect/>
            </a:stretch>
          </a:blipFill>
          <a:ln>
            <a:noFill/>
          </a:ln>
        </p:spPr>
        <p:txBody>
          <a:bodyPr/>
          <a:lstStyle/>
          <a:p>
            <a:endParaRPr lang="en-US"/>
          </a:p>
        </p:txBody>
      </p:sp>
      <p:sp>
        <p:nvSpPr>
          <p:cNvPr id="685" name="Google Shape;685;p34" descr="Person's eye from the side profile."/>
          <p:cNvSpPr/>
          <p:nvPr/>
        </p:nvSpPr>
        <p:spPr>
          <a:xfrm>
            <a:off x="7407575" y="681831"/>
            <a:ext cx="674980" cy="974700"/>
          </a:xfrm>
          <a:custGeom>
            <a:avLst/>
            <a:gdLst/>
            <a:ahLst/>
            <a:cxnLst/>
            <a:rect l="l" t="t" r="r" b="b"/>
            <a:pathLst>
              <a:path w="674980" h="974700" extrusionOk="0">
                <a:moveTo>
                  <a:pt x="0" y="0"/>
                </a:moveTo>
                <a:lnTo>
                  <a:pt x="674979" y="0"/>
                </a:lnTo>
                <a:lnTo>
                  <a:pt x="674979" y="974700"/>
                </a:lnTo>
                <a:lnTo>
                  <a:pt x="0" y="974700"/>
                </a:lnTo>
                <a:lnTo>
                  <a:pt x="0" y="0"/>
                </a:lnTo>
                <a:close/>
              </a:path>
            </a:pathLst>
          </a:custGeom>
          <a:blipFill rotWithShape="1">
            <a:blip r:embed="rId11">
              <a:alphaModFix/>
            </a:blip>
            <a:stretch>
              <a:fillRect/>
            </a:stretch>
          </a:blipFill>
          <a:ln>
            <a:noFill/>
          </a:ln>
        </p:spPr>
        <p:txBody>
          <a:bodyPr/>
          <a:lstStyle/>
          <a:p>
            <a:endParaRPr lang="en-US"/>
          </a:p>
        </p:txBody>
      </p:sp>
      <p:sp>
        <p:nvSpPr>
          <p:cNvPr id="686" name="Google Shape;686;p34" descr="Collection of veins."/>
          <p:cNvSpPr/>
          <p:nvPr/>
        </p:nvSpPr>
        <p:spPr>
          <a:xfrm>
            <a:off x="625065" y="8544311"/>
            <a:ext cx="1213712" cy="1195506"/>
          </a:xfrm>
          <a:custGeom>
            <a:avLst/>
            <a:gdLst/>
            <a:ahLst/>
            <a:cxnLst/>
            <a:rect l="l" t="t" r="r" b="b"/>
            <a:pathLst>
              <a:path w="1213712" h="1195506" extrusionOk="0">
                <a:moveTo>
                  <a:pt x="0" y="0"/>
                </a:moveTo>
                <a:lnTo>
                  <a:pt x="1213713" y="0"/>
                </a:lnTo>
                <a:lnTo>
                  <a:pt x="1213713" y="1195506"/>
                </a:lnTo>
                <a:lnTo>
                  <a:pt x="0" y="1195506"/>
                </a:lnTo>
                <a:lnTo>
                  <a:pt x="0" y="0"/>
                </a:lnTo>
                <a:close/>
              </a:path>
            </a:pathLst>
          </a:custGeom>
          <a:blipFill rotWithShape="1">
            <a:blip r:embed="rId12">
              <a:alphaModFix/>
            </a:blip>
            <a:stretch>
              <a:fillRect/>
            </a:stretch>
          </a:blipFill>
          <a:ln>
            <a:noFill/>
          </a:ln>
        </p:spPr>
        <p:txBody>
          <a:bodyPr/>
          <a:lstStyle/>
          <a:p>
            <a:endParaRPr lang="en-US"/>
          </a:p>
        </p:txBody>
      </p:sp>
      <p:sp>
        <p:nvSpPr>
          <p:cNvPr id="687" name="Google Shape;687;p34" descr="Two arteries."/>
          <p:cNvSpPr/>
          <p:nvPr/>
        </p:nvSpPr>
        <p:spPr>
          <a:xfrm>
            <a:off x="5855765" y="8731893"/>
            <a:ext cx="1012814" cy="840636"/>
          </a:xfrm>
          <a:custGeom>
            <a:avLst/>
            <a:gdLst/>
            <a:ahLst/>
            <a:cxnLst/>
            <a:rect l="l" t="t" r="r" b="b"/>
            <a:pathLst>
              <a:path w="1012814" h="840636" extrusionOk="0">
                <a:moveTo>
                  <a:pt x="0" y="0"/>
                </a:moveTo>
                <a:lnTo>
                  <a:pt x="1012814" y="0"/>
                </a:lnTo>
                <a:lnTo>
                  <a:pt x="1012814" y="840635"/>
                </a:lnTo>
                <a:lnTo>
                  <a:pt x="0" y="840635"/>
                </a:lnTo>
                <a:lnTo>
                  <a:pt x="0" y="0"/>
                </a:lnTo>
                <a:close/>
              </a:path>
            </a:pathLst>
          </a:custGeom>
          <a:blipFill rotWithShape="1">
            <a:blip r:embed="rId13">
              <a:alphaModFix/>
            </a:blip>
            <a:stretch>
              <a:fillRect/>
            </a:stretch>
          </a:blipFill>
          <a:ln>
            <a:noFill/>
          </a:ln>
        </p:spPr>
        <p:txBody>
          <a:bodyPr/>
          <a:lstStyle/>
          <a:p>
            <a:endParaRPr lang="en-US"/>
          </a:p>
        </p:txBody>
      </p:sp>
      <p:sp>
        <p:nvSpPr>
          <p:cNvPr id="688" name="Google Shape;688;p34"/>
          <p:cNvSpPr txBox="1"/>
          <p:nvPr/>
        </p:nvSpPr>
        <p:spPr>
          <a:xfrm>
            <a:off x="1873689" y="8721125"/>
            <a:ext cx="3946200" cy="7932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153"/>
              <a:buFont typeface="Arial"/>
              <a:buNone/>
            </a:pPr>
            <a:r>
              <a:rPr lang="en-US" sz="5153" b="0" i="0" u="none" strike="noStrike" cap="none">
                <a:solidFill>
                  <a:srgbClr val="FFFFFF"/>
                </a:solidFill>
                <a:latin typeface="Lato Light"/>
                <a:ea typeface="Lato Light"/>
                <a:cs typeface="Lato Light"/>
                <a:sym typeface="Lato Light"/>
              </a:rPr>
              <a:t>arteries/veins</a:t>
            </a:r>
            <a:endParaRPr sz="900" b="0" i="0" u="none" strike="noStrike" cap="none">
              <a:solidFill>
                <a:srgbClr val="000000"/>
              </a:solidFill>
              <a:latin typeface="Arial"/>
              <a:ea typeface="Arial"/>
              <a:cs typeface="Arial"/>
              <a:sym typeface="Arial"/>
            </a:endParaRPr>
          </a:p>
        </p:txBody>
      </p:sp>
      <p:sp>
        <p:nvSpPr>
          <p:cNvPr id="689" name="Google Shape;689;p34"/>
          <p:cNvSpPr txBox="1"/>
          <p:nvPr/>
        </p:nvSpPr>
        <p:spPr>
          <a:xfrm>
            <a:off x="9318236" y="8837361"/>
            <a:ext cx="42141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heart valves</a:t>
            </a:r>
            <a:endParaRPr sz="1400" b="0" i="0" u="none" strike="noStrike" cap="none">
              <a:solidFill>
                <a:srgbClr val="000000"/>
              </a:solidFill>
              <a:latin typeface="Lato Light"/>
              <a:ea typeface="Lato Light"/>
              <a:cs typeface="Lato Light"/>
              <a:sym typeface="Lato Light"/>
            </a:endParaRPr>
          </a:p>
        </p:txBody>
      </p:sp>
      <p:sp>
        <p:nvSpPr>
          <p:cNvPr id="690" name="Google Shape;690;p34"/>
          <p:cNvSpPr txBox="1"/>
          <p:nvPr/>
        </p:nvSpPr>
        <p:spPr>
          <a:xfrm>
            <a:off x="1247802" y="805127"/>
            <a:ext cx="5100000" cy="18795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connective tissue </a:t>
            </a:r>
            <a:endParaRPr sz="1400" b="0" i="0" u="none" strike="noStrike" cap="none">
              <a:solidFill>
                <a:srgbClr val="000000"/>
              </a:solidFill>
              <a:latin typeface="Lato Light"/>
              <a:ea typeface="Lato Light"/>
              <a:cs typeface="Lato Light"/>
              <a:sym typeface="Lato Light"/>
            </a:endParaRPr>
          </a:p>
        </p:txBody>
      </p:sp>
      <p:sp>
        <p:nvSpPr>
          <p:cNvPr id="691" name="Google Shape;691;p34"/>
          <p:cNvSpPr txBox="1"/>
          <p:nvPr/>
        </p:nvSpPr>
        <p:spPr>
          <a:xfrm>
            <a:off x="13532329" y="7992986"/>
            <a:ext cx="3426000" cy="870000"/>
          </a:xfrm>
          <a:prstGeom prst="rect">
            <a:avLst/>
          </a:prstGeom>
          <a:noFill/>
          <a:ln>
            <a:noFill/>
          </a:ln>
        </p:spPr>
        <p:txBody>
          <a:bodyPr spcFirstLastPara="1" wrap="square" lIns="0" tIns="0" rIns="0" bIns="0" anchor="t" anchorCtr="0">
            <a:spAutoFit/>
          </a:bodyPr>
          <a:lstStyle/>
          <a:p>
            <a:pPr marL="0" marR="0" lvl="0" indent="0" algn="ctr" rtl="0">
              <a:lnSpc>
                <a:spcPct val="115991"/>
              </a:lnSpc>
              <a:spcBef>
                <a:spcPts val="0"/>
              </a:spcBef>
              <a:spcAft>
                <a:spcPts val="0"/>
              </a:spcAft>
              <a:buClr>
                <a:srgbClr val="000000"/>
              </a:buClr>
              <a:buSzPts val="5653"/>
              <a:buFont typeface="Arial"/>
              <a:buNone/>
            </a:pPr>
            <a:r>
              <a:rPr lang="en-US" sz="5653" b="0" i="0" u="none" strike="noStrike" cap="none">
                <a:solidFill>
                  <a:srgbClr val="FFFFFF"/>
                </a:solidFill>
                <a:latin typeface="Lato Light"/>
                <a:ea typeface="Lato Light"/>
                <a:cs typeface="Lato Light"/>
                <a:sym typeface="Lato Light"/>
              </a:rPr>
              <a:t>cartilage</a:t>
            </a:r>
            <a:endParaRPr sz="1400" b="0" i="0" u="none" strike="noStrike" cap="none">
              <a:solidFill>
                <a:srgbClr val="000000"/>
              </a:solidFill>
              <a:latin typeface="Lato Light"/>
              <a:ea typeface="Lato Light"/>
              <a:cs typeface="Lato Light"/>
              <a:sym typeface="Lato Light"/>
            </a:endParaRPr>
          </a:p>
        </p:txBody>
      </p:sp>
      <p:grpSp>
        <p:nvGrpSpPr>
          <p:cNvPr id="692" name="Google Shape;692;p34"/>
          <p:cNvGrpSpPr/>
          <p:nvPr/>
        </p:nvGrpSpPr>
        <p:grpSpPr>
          <a:xfrm>
            <a:off x="5092943" y="2408001"/>
            <a:ext cx="8102114" cy="5303797"/>
            <a:chOff x="0" y="-38100"/>
            <a:chExt cx="1846222" cy="1208572"/>
          </a:xfrm>
        </p:grpSpPr>
        <p:sp>
          <p:nvSpPr>
            <p:cNvPr id="693" name="Google Shape;693;p34"/>
            <p:cNvSpPr/>
            <p:nvPr/>
          </p:nvSpPr>
          <p:spPr>
            <a:xfrm>
              <a:off x="0" y="0"/>
              <a:ext cx="1846222" cy="1170472"/>
            </a:xfrm>
            <a:custGeom>
              <a:avLst/>
              <a:gdLst/>
              <a:ahLst/>
              <a:cxnLst/>
              <a:rect l="l" t="t" r="r" b="b"/>
              <a:pathLst>
                <a:path w="1846222" h="1170472" extrusionOk="0">
                  <a:moveTo>
                    <a:pt x="48733" y="0"/>
                  </a:moveTo>
                  <a:lnTo>
                    <a:pt x="1797490" y="0"/>
                  </a:lnTo>
                  <a:cubicBezTo>
                    <a:pt x="1824404" y="0"/>
                    <a:pt x="1846222" y="21818"/>
                    <a:pt x="1846222" y="48733"/>
                  </a:cubicBezTo>
                  <a:lnTo>
                    <a:pt x="1846222" y="1121739"/>
                  </a:lnTo>
                  <a:cubicBezTo>
                    <a:pt x="1846222" y="1148654"/>
                    <a:pt x="1824404" y="1170472"/>
                    <a:pt x="1797490" y="1170472"/>
                  </a:cubicBezTo>
                  <a:lnTo>
                    <a:pt x="48733" y="1170472"/>
                  </a:lnTo>
                  <a:cubicBezTo>
                    <a:pt x="35808" y="1170472"/>
                    <a:pt x="23413" y="1165338"/>
                    <a:pt x="14273" y="1156198"/>
                  </a:cubicBezTo>
                  <a:cubicBezTo>
                    <a:pt x="5134" y="1147059"/>
                    <a:pt x="0" y="1134664"/>
                    <a:pt x="0" y="1121739"/>
                  </a:cubicBezTo>
                  <a:lnTo>
                    <a:pt x="0" y="48733"/>
                  </a:lnTo>
                  <a:cubicBezTo>
                    <a:pt x="0" y="21818"/>
                    <a:pt x="21818" y="0"/>
                    <a:pt x="48733"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34"/>
            <p:cNvSpPr txBox="1"/>
            <p:nvPr/>
          </p:nvSpPr>
          <p:spPr>
            <a:xfrm>
              <a:off x="0" y="-38100"/>
              <a:ext cx="1846222" cy="1208572"/>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95" name="Google Shape;695;p34"/>
          <p:cNvSpPr txBox="1"/>
          <p:nvPr/>
        </p:nvSpPr>
        <p:spPr>
          <a:xfrm>
            <a:off x="5608687" y="2886842"/>
            <a:ext cx="7070700" cy="4500000"/>
          </a:xfrm>
          <a:prstGeom prst="rect">
            <a:avLst/>
          </a:prstGeom>
          <a:noFill/>
          <a:ln>
            <a:noFill/>
          </a:ln>
        </p:spPr>
        <p:txBody>
          <a:bodyPr spcFirstLastPara="1" wrap="square" lIns="0" tIns="0" rIns="0" bIns="0" anchor="t" anchorCtr="0">
            <a:spAutoFit/>
          </a:bodyPr>
          <a:lstStyle/>
          <a:p>
            <a:pPr marL="0" marR="0" lvl="0" indent="0" algn="ctr" rtl="0">
              <a:lnSpc>
                <a:spcPct val="84998"/>
              </a:lnSpc>
              <a:spcBef>
                <a:spcPts val="0"/>
              </a:spcBef>
              <a:spcAft>
                <a:spcPts val="0"/>
              </a:spcAft>
              <a:buClr>
                <a:srgbClr val="000000"/>
              </a:buClr>
              <a:buSzPts val="8599"/>
              <a:buFont typeface="Arial"/>
              <a:buNone/>
            </a:pPr>
            <a:r>
              <a:rPr lang="en-US" sz="8599" b="0" i="0" u="none" strike="noStrike" cap="none">
                <a:solidFill>
                  <a:srgbClr val="FFFFFF"/>
                </a:solidFill>
                <a:latin typeface="Lato"/>
                <a:ea typeface="Lato"/>
                <a:cs typeface="Lato"/>
                <a:sym typeface="Lato"/>
              </a:rPr>
              <a:t>WHAT EYE/TISSUE CAN I DONATE?</a:t>
            </a:r>
            <a:endParaRPr sz="100" b="0" i="0" u="none" strike="noStrike" cap="none">
              <a:solidFill>
                <a:srgbClr val="000000"/>
              </a:solidFill>
              <a:latin typeface="Lato"/>
              <a:ea typeface="Lato"/>
              <a:cs typeface="Lato"/>
              <a:sym typeface="Lato"/>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703"/>
        <p:cNvGrpSpPr/>
        <p:nvPr/>
      </p:nvGrpSpPr>
      <p:grpSpPr>
        <a:xfrm>
          <a:off x="0" y="0"/>
          <a:ext cx="0" cy="0"/>
          <a:chOff x="0" y="0"/>
          <a:chExt cx="0" cy="0"/>
        </a:xfrm>
      </p:grpSpPr>
      <p:sp>
        <p:nvSpPr>
          <p:cNvPr id="704" name="Google Shape;704;g3f8133015bb_0_116"/>
          <p:cNvSpPr txBox="1"/>
          <p:nvPr/>
        </p:nvSpPr>
        <p:spPr>
          <a:xfrm>
            <a:off x="1880721" y="3240652"/>
            <a:ext cx="14526456" cy="279538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975"/>
              <a:buFont typeface="Arial"/>
              <a:buNone/>
            </a:pPr>
            <a:r>
              <a:rPr lang="en-US" sz="12975" b="0" i="0" u="none" strike="noStrike" cap="none" dirty="0">
                <a:solidFill>
                  <a:srgbClr val="FFFFFF"/>
                </a:solidFill>
                <a:latin typeface="Lato"/>
                <a:ea typeface="Lato"/>
                <a:cs typeface="Lato"/>
                <a:sym typeface="Lato"/>
              </a:rPr>
              <a:t>IMAGE WARNING</a:t>
            </a:r>
            <a:endParaRPr sz="1400" b="0" i="0" u="none" strike="noStrike" cap="none" dirty="0">
              <a:solidFill>
                <a:srgbClr val="000000"/>
              </a:solidFill>
              <a:latin typeface="Lato"/>
              <a:ea typeface="Lato"/>
              <a:cs typeface="Lato"/>
              <a:sym typeface="Lato"/>
            </a:endParaRPr>
          </a:p>
        </p:txBody>
      </p:sp>
      <p:sp>
        <p:nvSpPr>
          <p:cNvPr id="705" name="Google Shape;705;g3f8133015bb_0_116"/>
          <p:cNvSpPr txBox="1"/>
          <p:nvPr/>
        </p:nvSpPr>
        <p:spPr>
          <a:xfrm>
            <a:off x="2388699" y="5648657"/>
            <a:ext cx="13510500" cy="17619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The following images are of a eyes and tissue. You do not have to look. </a:t>
            </a:r>
            <a:endParaRPr sz="1400" b="0" i="0" u="none" strike="noStrike" cap="none">
              <a:solidFill>
                <a:srgbClr val="000000"/>
              </a:solidFill>
              <a:latin typeface="Lato Light"/>
              <a:ea typeface="Lato Light"/>
              <a:cs typeface="Lato Light"/>
              <a:sym typeface="Lato Light"/>
            </a:endParaRPr>
          </a:p>
        </p:txBody>
      </p:sp>
      <p:pic>
        <p:nvPicPr>
          <p:cNvPr id="706" name="Google Shape;706;g3f8133015bb_0_116"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710"/>
        <p:cNvGrpSpPr/>
        <p:nvPr/>
      </p:nvGrpSpPr>
      <p:grpSpPr>
        <a:xfrm>
          <a:off x="0" y="0"/>
          <a:ext cx="0" cy="0"/>
          <a:chOff x="0" y="0"/>
          <a:chExt cx="0" cy="0"/>
        </a:xfrm>
      </p:grpSpPr>
      <p:grpSp>
        <p:nvGrpSpPr>
          <p:cNvPr id="711" name="Google Shape;711;p36"/>
          <p:cNvGrpSpPr/>
          <p:nvPr/>
        </p:nvGrpSpPr>
        <p:grpSpPr>
          <a:xfrm>
            <a:off x="9385678" y="1811267"/>
            <a:ext cx="8425005" cy="8261211"/>
            <a:chOff x="0" y="-38100"/>
            <a:chExt cx="1919799" cy="1882475"/>
          </a:xfrm>
        </p:grpSpPr>
        <p:sp>
          <p:nvSpPr>
            <p:cNvPr id="712" name="Google Shape;712;p36"/>
            <p:cNvSpPr/>
            <p:nvPr/>
          </p:nvSpPr>
          <p:spPr>
            <a:xfrm>
              <a:off x="0" y="0"/>
              <a:ext cx="1919799" cy="1844375"/>
            </a:xfrm>
            <a:custGeom>
              <a:avLst/>
              <a:gdLst/>
              <a:ahLst/>
              <a:cxnLst/>
              <a:rect l="l" t="t" r="r" b="b"/>
              <a:pathLst>
                <a:path w="1919799" h="1844375" extrusionOk="0">
                  <a:moveTo>
                    <a:pt x="46865" y="0"/>
                  </a:moveTo>
                  <a:lnTo>
                    <a:pt x="1872934" y="0"/>
                  </a:lnTo>
                  <a:cubicBezTo>
                    <a:pt x="1898817" y="0"/>
                    <a:pt x="1919799" y="20982"/>
                    <a:pt x="1919799" y="46865"/>
                  </a:cubicBezTo>
                  <a:lnTo>
                    <a:pt x="1919799" y="1797510"/>
                  </a:lnTo>
                  <a:cubicBezTo>
                    <a:pt x="1919799" y="1823393"/>
                    <a:pt x="1898817" y="1844375"/>
                    <a:pt x="1872934" y="1844375"/>
                  </a:cubicBezTo>
                  <a:lnTo>
                    <a:pt x="46865" y="1844375"/>
                  </a:lnTo>
                  <a:cubicBezTo>
                    <a:pt x="20982" y="1844375"/>
                    <a:pt x="0" y="1823393"/>
                    <a:pt x="0" y="1797510"/>
                  </a:cubicBezTo>
                  <a:lnTo>
                    <a:pt x="0" y="46865"/>
                  </a:lnTo>
                  <a:cubicBezTo>
                    <a:pt x="0" y="20982"/>
                    <a:pt x="20982" y="0"/>
                    <a:pt x="46865" y="0"/>
                  </a:cubicBezTo>
                  <a:close/>
                </a:path>
              </a:pathLst>
            </a:custGeom>
            <a:solidFill>
              <a:srgbClr val="FFFFFF"/>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36"/>
            <p:cNvSpPr txBox="1"/>
            <p:nvPr/>
          </p:nvSpPr>
          <p:spPr>
            <a:xfrm>
              <a:off x="0" y="-38100"/>
              <a:ext cx="1919799" cy="1882475"/>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14" name="Google Shape;714;p36" descr="Demonstration of the three steps of cornea transplantation. First graphic is an eyeball with the cornea being removed with visible text that reads, &quot;Damaged cornea removed&quot;. The next graphic is the eyeball with a new cornea with visible text reading, &quot;Donor cornea in place.&quot; The third graphic with visible text reads, &quot;Sutures&quot; showing sutures being sewn onto the eyeball to secure the new donor cornea in place."/>
          <p:cNvSpPr/>
          <p:nvPr/>
        </p:nvSpPr>
        <p:spPr>
          <a:xfrm>
            <a:off x="10518998" y="3324392"/>
            <a:ext cx="6158364" cy="3178970"/>
          </a:xfrm>
          <a:custGeom>
            <a:avLst/>
            <a:gdLst/>
            <a:ahLst/>
            <a:cxnLst/>
            <a:rect l="l" t="t" r="r" b="b"/>
            <a:pathLst>
              <a:path w="6158364" h="3178970" extrusionOk="0">
                <a:moveTo>
                  <a:pt x="0" y="0"/>
                </a:moveTo>
                <a:lnTo>
                  <a:pt x="6158365" y="0"/>
                </a:lnTo>
                <a:lnTo>
                  <a:pt x="6158365" y="3178970"/>
                </a:lnTo>
                <a:lnTo>
                  <a:pt x="0" y="3178970"/>
                </a:lnTo>
                <a:lnTo>
                  <a:pt x="0" y="0"/>
                </a:lnTo>
                <a:close/>
              </a:path>
            </a:pathLst>
          </a:custGeom>
          <a:blipFill rotWithShape="1">
            <a:blip r:embed="rId3">
              <a:alphaModFix/>
            </a:blip>
            <a:stretch>
              <a:fillRect/>
            </a:stretch>
          </a:blipFill>
          <a:ln>
            <a:noFill/>
          </a:ln>
        </p:spPr>
        <p:txBody>
          <a:bodyPr/>
          <a:lstStyle/>
          <a:p>
            <a:endParaRPr lang="en-US"/>
          </a:p>
        </p:txBody>
      </p:sp>
      <p:sp>
        <p:nvSpPr>
          <p:cNvPr id="715" name="Google Shape;715;p36" descr="An eye after cornea transplantation. Their eyelid is pulled upward to show the whole eyeball."/>
          <p:cNvSpPr/>
          <p:nvPr/>
        </p:nvSpPr>
        <p:spPr>
          <a:xfrm rot="10800000">
            <a:off x="11833325" y="7035029"/>
            <a:ext cx="3529711" cy="2416739"/>
          </a:xfrm>
          <a:custGeom>
            <a:avLst/>
            <a:gdLst/>
            <a:ahLst/>
            <a:cxnLst/>
            <a:rect l="l" t="t" r="r" b="b"/>
            <a:pathLst>
              <a:path w="3529711" h="2416739" extrusionOk="0">
                <a:moveTo>
                  <a:pt x="0" y="0"/>
                </a:moveTo>
                <a:lnTo>
                  <a:pt x="3529711" y="0"/>
                </a:lnTo>
                <a:lnTo>
                  <a:pt x="3529711" y="2416738"/>
                </a:lnTo>
                <a:lnTo>
                  <a:pt x="0" y="2416738"/>
                </a:lnTo>
                <a:lnTo>
                  <a:pt x="0" y="0"/>
                </a:lnTo>
                <a:close/>
              </a:path>
            </a:pathLst>
          </a:custGeom>
          <a:blipFill rotWithShape="1">
            <a:blip r:embed="rId4">
              <a:alphaModFix/>
            </a:blip>
            <a:stretch>
              <a:fillRect l="-132745" t="-3947" r="-1832" b="-19425"/>
            </a:stretch>
          </a:blipFill>
          <a:ln>
            <a:noFill/>
          </a:ln>
        </p:spPr>
        <p:txBody>
          <a:bodyPr/>
          <a:lstStyle/>
          <a:p>
            <a:endParaRPr lang="en-US"/>
          </a:p>
        </p:txBody>
      </p:sp>
      <p:sp>
        <p:nvSpPr>
          <p:cNvPr id="716" name="Google Shape;716;p36"/>
          <p:cNvSpPr txBox="1"/>
          <p:nvPr/>
        </p:nvSpPr>
        <p:spPr>
          <a:xfrm>
            <a:off x="9775833" y="2104123"/>
            <a:ext cx="7644600" cy="923400"/>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Clr>
                <a:srgbClr val="000000"/>
              </a:buClr>
              <a:buSzPts val="6000"/>
              <a:buFont typeface="Arial"/>
              <a:buNone/>
            </a:pPr>
            <a:r>
              <a:rPr lang="en-US" sz="6000" b="0" i="0" u="none" strike="noStrike" cap="none">
                <a:solidFill>
                  <a:srgbClr val="000000"/>
                </a:solidFill>
                <a:latin typeface="Lato Light"/>
                <a:ea typeface="Lato Light"/>
                <a:cs typeface="Lato Light"/>
                <a:sym typeface="Lato Light"/>
              </a:rPr>
              <a:t>After - restored sight</a:t>
            </a:r>
            <a:endParaRPr sz="1400" b="0" i="0" u="none" strike="noStrike" cap="none">
              <a:solidFill>
                <a:srgbClr val="000000"/>
              </a:solidFill>
              <a:latin typeface="Lato Light"/>
              <a:ea typeface="Lato Light"/>
              <a:cs typeface="Lato Light"/>
              <a:sym typeface="Lato Light"/>
            </a:endParaRPr>
          </a:p>
        </p:txBody>
      </p:sp>
      <p:grpSp>
        <p:nvGrpSpPr>
          <p:cNvPr id="717" name="Google Shape;717;p36"/>
          <p:cNvGrpSpPr/>
          <p:nvPr/>
        </p:nvGrpSpPr>
        <p:grpSpPr>
          <a:xfrm>
            <a:off x="481583" y="1811267"/>
            <a:ext cx="8491777" cy="8261321"/>
            <a:chOff x="0" y="-38100"/>
            <a:chExt cx="1935014" cy="1882500"/>
          </a:xfrm>
        </p:grpSpPr>
        <p:sp>
          <p:nvSpPr>
            <p:cNvPr id="718" name="Google Shape;718;p36"/>
            <p:cNvSpPr/>
            <p:nvPr/>
          </p:nvSpPr>
          <p:spPr>
            <a:xfrm>
              <a:off x="0" y="0"/>
              <a:ext cx="1935014" cy="1844375"/>
            </a:xfrm>
            <a:custGeom>
              <a:avLst/>
              <a:gdLst/>
              <a:ahLst/>
              <a:cxnLst/>
              <a:rect l="l" t="t" r="r" b="b"/>
              <a:pathLst>
                <a:path w="1935014" h="1844375" extrusionOk="0">
                  <a:moveTo>
                    <a:pt x="46497" y="0"/>
                  </a:moveTo>
                  <a:lnTo>
                    <a:pt x="1888518" y="0"/>
                  </a:lnTo>
                  <a:cubicBezTo>
                    <a:pt x="1900849" y="0"/>
                    <a:pt x="1912676" y="4899"/>
                    <a:pt x="1921396" y="13619"/>
                  </a:cubicBezTo>
                  <a:cubicBezTo>
                    <a:pt x="1930116" y="22338"/>
                    <a:pt x="1935014" y="34165"/>
                    <a:pt x="1935014" y="46497"/>
                  </a:cubicBezTo>
                  <a:lnTo>
                    <a:pt x="1935014" y="1797879"/>
                  </a:lnTo>
                  <a:cubicBezTo>
                    <a:pt x="1935014" y="1810211"/>
                    <a:pt x="1930116" y="1822037"/>
                    <a:pt x="1921396" y="1830757"/>
                  </a:cubicBezTo>
                  <a:cubicBezTo>
                    <a:pt x="1912676" y="1839477"/>
                    <a:pt x="1900849" y="1844375"/>
                    <a:pt x="1888518" y="1844375"/>
                  </a:cubicBezTo>
                  <a:lnTo>
                    <a:pt x="46497" y="1844375"/>
                  </a:lnTo>
                  <a:cubicBezTo>
                    <a:pt x="34165" y="1844375"/>
                    <a:pt x="22338" y="1839477"/>
                    <a:pt x="13619" y="1830757"/>
                  </a:cubicBezTo>
                  <a:cubicBezTo>
                    <a:pt x="4899" y="1822037"/>
                    <a:pt x="0" y="1810211"/>
                    <a:pt x="0" y="1797879"/>
                  </a:cubicBezTo>
                  <a:lnTo>
                    <a:pt x="0" y="46497"/>
                  </a:lnTo>
                  <a:cubicBezTo>
                    <a:pt x="0" y="34165"/>
                    <a:pt x="4899" y="22338"/>
                    <a:pt x="13619" y="13619"/>
                  </a:cubicBezTo>
                  <a:cubicBezTo>
                    <a:pt x="22338" y="4899"/>
                    <a:pt x="34165" y="0"/>
                    <a:pt x="46497" y="0"/>
                  </a:cubicBezTo>
                  <a:close/>
                </a:path>
              </a:pathLst>
            </a:custGeom>
            <a:solidFill>
              <a:srgbClr val="FFFFFF"/>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36"/>
            <p:cNvSpPr txBox="1"/>
            <p:nvPr/>
          </p:nvSpPr>
          <p:spPr>
            <a:xfrm>
              <a:off x="0" y="-38100"/>
              <a:ext cx="1935000" cy="1882500"/>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20" name="Google Shape;720;p36" descr="An eye with a damaged, cloudy cornea."/>
          <p:cNvSpPr/>
          <p:nvPr/>
        </p:nvSpPr>
        <p:spPr>
          <a:xfrm>
            <a:off x="748892" y="4073880"/>
            <a:ext cx="3578562" cy="2429483"/>
          </a:xfrm>
          <a:custGeom>
            <a:avLst/>
            <a:gdLst/>
            <a:ahLst/>
            <a:cxnLst/>
            <a:rect l="l" t="t" r="r" b="b"/>
            <a:pathLst>
              <a:path w="4771416" h="3239310" extrusionOk="0">
                <a:moveTo>
                  <a:pt x="0" y="0"/>
                </a:moveTo>
                <a:lnTo>
                  <a:pt x="4771416" y="0"/>
                </a:lnTo>
                <a:lnTo>
                  <a:pt x="4771416" y="3239309"/>
                </a:lnTo>
                <a:lnTo>
                  <a:pt x="0" y="3239309"/>
                </a:lnTo>
                <a:lnTo>
                  <a:pt x="0" y="0"/>
                </a:lnTo>
                <a:close/>
              </a:path>
            </a:pathLst>
          </a:custGeom>
          <a:blipFill rotWithShape="1">
            <a:blip r:embed="rId4">
              <a:alphaModFix/>
            </a:blip>
            <a:stretch>
              <a:fillRect l="-2568" t="-3737" r="-136312" b="-22969"/>
            </a:stretch>
          </a:blipFill>
          <a:ln>
            <a:noFill/>
          </a:ln>
        </p:spPr>
        <p:txBody>
          <a:bodyPr/>
          <a:lstStyle/>
          <a:p>
            <a:endParaRPr lang="en-US"/>
          </a:p>
        </p:txBody>
      </p:sp>
      <p:sp>
        <p:nvSpPr>
          <p:cNvPr id="721" name="Google Shape;721;p36" descr="An eye from the side profile, an example of what Keratoconus look like. The individual's cornea is extended forward, showing the misshapen cone-like cornea structure."/>
          <p:cNvSpPr/>
          <p:nvPr/>
        </p:nvSpPr>
        <p:spPr>
          <a:xfrm>
            <a:off x="4004708" y="6772906"/>
            <a:ext cx="4481500" cy="2940985"/>
          </a:xfrm>
          <a:custGeom>
            <a:avLst/>
            <a:gdLst/>
            <a:ahLst/>
            <a:cxnLst/>
            <a:rect l="l" t="t" r="r" b="b"/>
            <a:pathLst>
              <a:path w="5975334" h="3921313" extrusionOk="0">
                <a:moveTo>
                  <a:pt x="0" y="0"/>
                </a:moveTo>
                <a:lnTo>
                  <a:pt x="5975334" y="0"/>
                </a:lnTo>
                <a:lnTo>
                  <a:pt x="5975334" y="3921312"/>
                </a:lnTo>
                <a:lnTo>
                  <a:pt x="0" y="3921312"/>
                </a:lnTo>
                <a:lnTo>
                  <a:pt x="0" y="0"/>
                </a:lnTo>
                <a:close/>
              </a:path>
            </a:pathLst>
          </a:custGeom>
          <a:blipFill rotWithShape="1">
            <a:blip r:embed="rId5">
              <a:alphaModFix/>
            </a:blip>
            <a:stretch>
              <a:fillRect/>
            </a:stretch>
          </a:blipFill>
          <a:ln>
            <a:noFill/>
          </a:ln>
        </p:spPr>
        <p:txBody>
          <a:bodyPr/>
          <a:lstStyle/>
          <a:p>
            <a:endParaRPr lang="en-US"/>
          </a:p>
        </p:txBody>
      </p:sp>
      <p:sp>
        <p:nvSpPr>
          <p:cNvPr id="722" name="Google Shape;722;p36"/>
          <p:cNvSpPr txBox="1"/>
          <p:nvPr/>
        </p:nvSpPr>
        <p:spPr>
          <a:xfrm>
            <a:off x="573330" y="2116982"/>
            <a:ext cx="8308350" cy="1828575"/>
          </a:xfrm>
          <a:prstGeom prst="rect">
            <a:avLst/>
          </a:prstGeom>
          <a:noFill/>
          <a:ln>
            <a:noFill/>
          </a:ln>
        </p:spPr>
        <p:txBody>
          <a:bodyPr spcFirstLastPara="1" wrap="square" lIns="0" tIns="0" rIns="0" bIns="0" anchor="t" anchorCtr="0">
            <a:spAutoFit/>
          </a:bodyPr>
          <a:lstStyle/>
          <a:p>
            <a:pPr marL="0" marR="0" lvl="0" indent="0" algn="ctr" rtl="0">
              <a:lnSpc>
                <a:spcPct val="116000"/>
              </a:lnSpc>
              <a:spcBef>
                <a:spcPts val="0"/>
              </a:spcBef>
              <a:spcAft>
                <a:spcPts val="0"/>
              </a:spcAft>
              <a:buClr>
                <a:srgbClr val="000000"/>
              </a:buClr>
              <a:buSzPts val="5500"/>
              <a:buFont typeface="Arial"/>
              <a:buNone/>
            </a:pPr>
            <a:r>
              <a:rPr lang="en-US" sz="5500" b="0" i="0" u="none" strike="noStrike" cap="none">
                <a:solidFill>
                  <a:srgbClr val="000000"/>
                </a:solidFill>
                <a:latin typeface="Lato Light"/>
                <a:ea typeface="Lato Light"/>
                <a:cs typeface="Lato Light"/>
                <a:sym typeface="Lato Light"/>
              </a:rPr>
              <a:t>Before - cloudy, distorted, blocked vision</a:t>
            </a:r>
            <a:endParaRPr sz="900" b="0" i="0" u="none" strike="noStrike" cap="none">
              <a:solidFill>
                <a:srgbClr val="000000"/>
              </a:solidFill>
              <a:latin typeface="Lato Light"/>
              <a:ea typeface="Lato Light"/>
              <a:cs typeface="Lato Light"/>
              <a:sym typeface="Lato Light"/>
            </a:endParaRPr>
          </a:p>
        </p:txBody>
      </p:sp>
      <p:sp>
        <p:nvSpPr>
          <p:cNvPr id="723" name="Google Shape;723;p36"/>
          <p:cNvSpPr txBox="1"/>
          <p:nvPr/>
        </p:nvSpPr>
        <p:spPr>
          <a:xfrm>
            <a:off x="4470809" y="4254518"/>
            <a:ext cx="4410871" cy="2068200"/>
          </a:xfrm>
          <a:prstGeom prst="rect">
            <a:avLst/>
          </a:prstGeom>
          <a:noFill/>
          <a:ln>
            <a:noFill/>
          </a:ln>
        </p:spPr>
        <p:txBody>
          <a:bodyPr spcFirstLastPara="1" wrap="square" lIns="0" tIns="0" rIns="0" bIns="0" anchor="t" anchorCtr="0">
            <a:spAutoFit/>
          </a:bodyPr>
          <a:lstStyle/>
          <a:p>
            <a:pPr marL="0" marR="0" lvl="0" indent="0" algn="ctr" rtl="0">
              <a:lnSpc>
                <a:spcPct val="98007"/>
              </a:lnSpc>
              <a:spcBef>
                <a:spcPts val="0"/>
              </a:spcBef>
              <a:spcAft>
                <a:spcPts val="0"/>
              </a:spcAft>
              <a:buClr>
                <a:srgbClr val="000000"/>
              </a:buClr>
              <a:buSzPts val="4570"/>
              <a:buFont typeface="Arial"/>
              <a:buNone/>
            </a:pPr>
            <a:r>
              <a:rPr lang="en-US" sz="4570" b="0" i="0" u="none" strike="noStrike" cap="none" dirty="0">
                <a:solidFill>
                  <a:srgbClr val="2B2F75"/>
                </a:solidFill>
                <a:latin typeface="Lato Light"/>
                <a:ea typeface="Lato Light"/>
                <a:cs typeface="Lato Light"/>
                <a:sym typeface="Lato Light"/>
              </a:rPr>
              <a:t>Eye trauma/chemical spill or burn</a:t>
            </a:r>
            <a:endParaRPr sz="900" b="0" i="0" u="none" strike="noStrike" cap="none" dirty="0">
              <a:solidFill>
                <a:srgbClr val="000000"/>
              </a:solidFill>
              <a:latin typeface="Lato Light"/>
              <a:ea typeface="Lato Light"/>
              <a:cs typeface="Lato Light"/>
              <a:sym typeface="Lato Light"/>
            </a:endParaRPr>
          </a:p>
        </p:txBody>
      </p:sp>
      <p:sp>
        <p:nvSpPr>
          <p:cNvPr id="724" name="Google Shape;724;p36"/>
          <p:cNvSpPr txBox="1"/>
          <p:nvPr/>
        </p:nvSpPr>
        <p:spPr>
          <a:xfrm>
            <a:off x="154002" y="7898703"/>
            <a:ext cx="4173525" cy="689400"/>
          </a:xfrm>
          <a:prstGeom prst="rect">
            <a:avLst/>
          </a:prstGeom>
          <a:noFill/>
          <a:ln>
            <a:noFill/>
          </a:ln>
        </p:spPr>
        <p:txBody>
          <a:bodyPr spcFirstLastPara="1" wrap="square" lIns="0" tIns="0" rIns="0" bIns="0" anchor="t" anchorCtr="0">
            <a:spAutoFit/>
          </a:bodyPr>
          <a:lstStyle/>
          <a:p>
            <a:pPr marL="0" marR="0" lvl="0" indent="0" algn="ctr" rtl="0">
              <a:lnSpc>
                <a:spcPct val="98007"/>
              </a:lnSpc>
              <a:spcBef>
                <a:spcPts val="0"/>
              </a:spcBef>
              <a:spcAft>
                <a:spcPts val="0"/>
              </a:spcAft>
              <a:buClr>
                <a:srgbClr val="000000"/>
              </a:buClr>
              <a:buSzPts val="4570"/>
              <a:buFont typeface="Arial"/>
              <a:buNone/>
            </a:pPr>
            <a:r>
              <a:rPr lang="en-US" sz="4570" b="0" i="0" u="none" strike="noStrike" cap="none">
                <a:solidFill>
                  <a:srgbClr val="2B2F75"/>
                </a:solidFill>
                <a:latin typeface="Lato Light"/>
                <a:ea typeface="Lato Light"/>
                <a:cs typeface="Lato Light"/>
                <a:sym typeface="Lato Light"/>
              </a:rPr>
              <a:t>Keratoconus</a:t>
            </a:r>
            <a:endParaRPr sz="900" b="0" i="0" u="none" strike="noStrike" cap="none">
              <a:solidFill>
                <a:srgbClr val="000000"/>
              </a:solidFill>
              <a:latin typeface="Lato Light"/>
              <a:ea typeface="Lato Light"/>
              <a:cs typeface="Lato Light"/>
              <a:sym typeface="Lato Light"/>
            </a:endParaRPr>
          </a:p>
        </p:txBody>
      </p:sp>
      <p:sp>
        <p:nvSpPr>
          <p:cNvPr id="725" name="Google Shape;725;p36"/>
          <p:cNvSpPr txBox="1"/>
          <p:nvPr/>
        </p:nvSpPr>
        <p:spPr>
          <a:xfrm>
            <a:off x="450550" y="455196"/>
            <a:ext cx="17360100" cy="11697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7599"/>
              <a:buFont typeface="Arial"/>
              <a:buNone/>
            </a:pPr>
            <a:r>
              <a:rPr lang="en-US" sz="7599" b="0" i="0" u="none" strike="noStrike" cap="none">
                <a:solidFill>
                  <a:srgbClr val="1F2380"/>
                </a:solidFill>
                <a:latin typeface="Lato"/>
                <a:ea typeface="Lato"/>
                <a:cs typeface="Lato"/>
                <a:sym typeface="Lato"/>
              </a:rPr>
              <a:t>THE IMPACT OF CORNEA DONATION</a:t>
            </a:r>
            <a:endParaRPr sz="100" b="0" i="0" u="none" strike="noStrike" cap="none">
              <a:solidFill>
                <a:srgbClr val="000000"/>
              </a:solidFill>
              <a:latin typeface="Lato"/>
              <a:ea typeface="Lato"/>
              <a:cs typeface="Lato"/>
              <a:sym typeface="Lato"/>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729"/>
        <p:cNvGrpSpPr/>
        <p:nvPr/>
      </p:nvGrpSpPr>
      <p:grpSpPr>
        <a:xfrm>
          <a:off x="0" y="0"/>
          <a:ext cx="0" cy="0"/>
          <a:chOff x="0" y="0"/>
          <a:chExt cx="0" cy="0"/>
        </a:xfrm>
      </p:grpSpPr>
      <p:sp>
        <p:nvSpPr>
          <p:cNvPr id="730" name="Google Shape;730;p37" descr="Skin graft. Hands wearing latex gloves are holding it."/>
          <p:cNvSpPr/>
          <p:nvPr/>
        </p:nvSpPr>
        <p:spPr>
          <a:xfrm>
            <a:off x="1028700" y="3191327"/>
            <a:ext cx="7283097" cy="5668293"/>
          </a:xfrm>
          <a:custGeom>
            <a:avLst/>
            <a:gdLst/>
            <a:ahLst/>
            <a:cxnLst/>
            <a:rect l="l" t="t" r="r" b="b"/>
            <a:pathLst>
              <a:path w="7283097" h="5668293" extrusionOk="0">
                <a:moveTo>
                  <a:pt x="0" y="0"/>
                </a:moveTo>
                <a:lnTo>
                  <a:pt x="7283097" y="0"/>
                </a:lnTo>
                <a:lnTo>
                  <a:pt x="7283097" y="5668292"/>
                </a:lnTo>
                <a:lnTo>
                  <a:pt x="0" y="5668292"/>
                </a:lnTo>
                <a:lnTo>
                  <a:pt x="0" y="0"/>
                </a:lnTo>
                <a:close/>
              </a:path>
            </a:pathLst>
          </a:custGeom>
          <a:blipFill rotWithShape="1">
            <a:blip r:embed="rId3">
              <a:alphaModFix/>
            </a:blip>
            <a:stretch>
              <a:fillRect/>
            </a:stretch>
          </a:blipFill>
          <a:ln>
            <a:noFill/>
          </a:ln>
        </p:spPr>
        <p:txBody>
          <a:bodyPr/>
          <a:lstStyle/>
          <a:p>
            <a:endParaRPr lang="en-US"/>
          </a:p>
        </p:txBody>
      </p:sp>
      <p:sp>
        <p:nvSpPr>
          <p:cNvPr id="731" name="Google Shape;731;p37"/>
          <p:cNvSpPr txBox="1"/>
          <p:nvPr/>
        </p:nvSpPr>
        <p:spPr>
          <a:xfrm>
            <a:off x="1186625" y="386885"/>
            <a:ext cx="16072800" cy="1385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9000"/>
              <a:buFont typeface="Arial"/>
              <a:buNone/>
            </a:pPr>
            <a:r>
              <a:rPr lang="en-US" sz="9000" b="0" i="0" u="none" strike="noStrike" cap="none">
                <a:solidFill>
                  <a:srgbClr val="1F2380"/>
                </a:solidFill>
                <a:latin typeface="Lato"/>
                <a:ea typeface="Lato"/>
                <a:cs typeface="Lato"/>
                <a:sym typeface="Lato"/>
              </a:rPr>
              <a:t>THE IMPACT OF SKIN GRAFTS</a:t>
            </a:r>
            <a:endParaRPr sz="1400" b="0" i="0" u="none" strike="noStrike" cap="none">
              <a:solidFill>
                <a:srgbClr val="000000"/>
              </a:solidFill>
              <a:latin typeface="Lato"/>
              <a:ea typeface="Lato"/>
              <a:cs typeface="Lato"/>
              <a:sym typeface="Lato"/>
            </a:endParaRPr>
          </a:p>
        </p:txBody>
      </p:sp>
      <p:grpSp>
        <p:nvGrpSpPr>
          <p:cNvPr id="732" name="Google Shape;732;p37"/>
          <p:cNvGrpSpPr/>
          <p:nvPr/>
        </p:nvGrpSpPr>
        <p:grpSpPr>
          <a:xfrm>
            <a:off x="8397042" y="1811275"/>
            <a:ext cx="9709324" cy="8261321"/>
            <a:chOff x="-553141" y="-222924"/>
            <a:chExt cx="12660483" cy="11015094"/>
          </a:xfrm>
        </p:grpSpPr>
        <p:grpSp>
          <p:nvGrpSpPr>
            <p:cNvPr id="733" name="Google Shape;733;p37"/>
            <p:cNvGrpSpPr/>
            <p:nvPr/>
          </p:nvGrpSpPr>
          <p:grpSpPr>
            <a:xfrm>
              <a:off x="195237" y="-222924"/>
              <a:ext cx="11912105" cy="11015094"/>
              <a:chOff x="0" y="-38098"/>
              <a:chExt cx="2035801" cy="1882500"/>
            </a:xfrm>
          </p:grpSpPr>
          <p:sp>
            <p:nvSpPr>
              <p:cNvPr id="734" name="Google Shape;734;p37"/>
              <p:cNvSpPr/>
              <p:nvPr/>
            </p:nvSpPr>
            <p:spPr>
              <a:xfrm>
                <a:off x="0" y="0"/>
                <a:ext cx="1919799" cy="1844375"/>
              </a:xfrm>
              <a:custGeom>
                <a:avLst/>
                <a:gdLst/>
                <a:ahLst/>
                <a:cxnLst/>
                <a:rect l="l" t="t" r="r" b="b"/>
                <a:pathLst>
                  <a:path w="1919799" h="1844375" extrusionOk="0">
                    <a:moveTo>
                      <a:pt x="46865" y="0"/>
                    </a:moveTo>
                    <a:lnTo>
                      <a:pt x="1872934" y="0"/>
                    </a:lnTo>
                    <a:cubicBezTo>
                      <a:pt x="1898817" y="0"/>
                      <a:pt x="1919799" y="20982"/>
                      <a:pt x="1919799" y="46865"/>
                    </a:cubicBezTo>
                    <a:lnTo>
                      <a:pt x="1919799" y="1797510"/>
                    </a:lnTo>
                    <a:cubicBezTo>
                      <a:pt x="1919799" y="1823393"/>
                      <a:pt x="1898817" y="1844375"/>
                      <a:pt x="1872934" y="1844375"/>
                    </a:cubicBezTo>
                    <a:lnTo>
                      <a:pt x="46865" y="1844375"/>
                    </a:lnTo>
                    <a:cubicBezTo>
                      <a:pt x="20982" y="1844375"/>
                      <a:pt x="0" y="1823393"/>
                      <a:pt x="0" y="1797510"/>
                    </a:cubicBezTo>
                    <a:lnTo>
                      <a:pt x="0" y="46865"/>
                    </a:lnTo>
                    <a:cubicBezTo>
                      <a:pt x="0" y="20982"/>
                      <a:pt x="20982" y="0"/>
                      <a:pt x="46865" y="0"/>
                    </a:cubicBezTo>
                    <a:close/>
                  </a:path>
                </a:pathLst>
              </a:custGeom>
              <a:solidFill>
                <a:srgbClr val="FFFFFF"/>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37"/>
              <p:cNvSpPr txBox="1"/>
              <p:nvPr/>
            </p:nvSpPr>
            <p:spPr>
              <a:xfrm>
                <a:off x="1" y="-38098"/>
                <a:ext cx="2035800" cy="1882500"/>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36" name="Google Shape;736;p37"/>
            <p:cNvSpPr txBox="1"/>
            <p:nvPr/>
          </p:nvSpPr>
          <p:spPr>
            <a:xfrm>
              <a:off x="-553141" y="1049942"/>
              <a:ext cx="12107400" cy="7780200"/>
            </a:xfrm>
            <a:prstGeom prst="rect">
              <a:avLst/>
            </a:prstGeom>
            <a:noFill/>
            <a:ln>
              <a:noFill/>
            </a:ln>
          </p:spPr>
          <p:txBody>
            <a:bodyPr spcFirstLastPara="1" wrap="square" lIns="0" tIns="0" rIns="0" bIns="0" anchor="t" anchorCtr="0">
              <a:spAutoFit/>
            </a:bodyPr>
            <a:lstStyle/>
            <a:p>
              <a:pPr marL="1273609" marR="0" lvl="1" indent="-566954" algn="l" rtl="0">
                <a:lnSpc>
                  <a:spcPct val="137989"/>
                </a:lnSpc>
                <a:spcBef>
                  <a:spcPts val="0"/>
                </a:spcBef>
                <a:spcAft>
                  <a:spcPts val="0"/>
                </a:spcAft>
                <a:buClr>
                  <a:srgbClr val="2B2F75"/>
                </a:buClr>
                <a:buSzPts val="4799"/>
                <a:buFont typeface="Lato Light"/>
                <a:buChar char="•"/>
              </a:pPr>
              <a:r>
                <a:rPr lang="en-US" sz="4799" b="0" i="0" u="none" strike="noStrike" cap="none">
                  <a:solidFill>
                    <a:srgbClr val="2B2F75"/>
                  </a:solidFill>
                  <a:latin typeface="Lato Light"/>
                  <a:ea typeface="Lato Light"/>
                  <a:cs typeface="Lato Light"/>
                  <a:sym typeface="Lato Light"/>
                </a:rPr>
                <a:t>Saves the lives of people with severe burns</a:t>
              </a:r>
              <a:endParaRPr sz="300" b="0" i="0" u="none" strike="noStrike" cap="none">
                <a:solidFill>
                  <a:srgbClr val="000000"/>
                </a:solidFill>
                <a:latin typeface="Lato Light"/>
                <a:ea typeface="Lato Light"/>
                <a:cs typeface="Lato Light"/>
                <a:sym typeface="Lato Light"/>
              </a:endParaRPr>
            </a:p>
            <a:p>
              <a:pPr marL="1273609" marR="0" lvl="1" indent="-566954" algn="l" rtl="0">
                <a:lnSpc>
                  <a:spcPct val="137989"/>
                </a:lnSpc>
                <a:spcBef>
                  <a:spcPts val="0"/>
                </a:spcBef>
                <a:spcAft>
                  <a:spcPts val="0"/>
                </a:spcAft>
                <a:buClr>
                  <a:srgbClr val="2B2F75"/>
                </a:buClr>
                <a:buSzPts val="4799"/>
                <a:buFont typeface="Lato Light"/>
                <a:buChar char="•"/>
              </a:pPr>
              <a:r>
                <a:rPr lang="en-US" sz="4799">
                  <a:solidFill>
                    <a:srgbClr val="2B2F75"/>
                  </a:solidFill>
                  <a:latin typeface="Lato Light"/>
                  <a:ea typeface="Lato Light"/>
                  <a:cs typeface="Lato Light"/>
                  <a:sym typeface="Lato Light"/>
                </a:rPr>
                <a:t>Graft p</a:t>
              </a:r>
              <a:r>
                <a:rPr lang="en-US" sz="4799" b="0" i="0" u="none" strike="noStrike" cap="none">
                  <a:solidFill>
                    <a:srgbClr val="2B2F75"/>
                  </a:solidFill>
                  <a:latin typeface="Lato Light"/>
                  <a:ea typeface="Lato Light"/>
                  <a:cs typeface="Lato Light"/>
                  <a:sym typeface="Lato Light"/>
                </a:rPr>
                <a:t>laced over the wound</a:t>
              </a:r>
              <a:endParaRPr sz="300" b="0" i="0" u="none" strike="noStrike" cap="none">
                <a:solidFill>
                  <a:srgbClr val="000000"/>
                </a:solidFill>
                <a:latin typeface="Lato Light"/>
                <a:ea typeface="Lato Light"/>
                <a:cs typeface="Lato Light"/>
                <a:sym typeface="Lato Light"/>
              </a:endParaRPr>
            </a:p>
            <a:p>
              <a:pPr marL="1273609" marR="0" lvl="1" indent="-566954" algn="l" rtl="0">
                <a:lnSpc>
                  <a:spcPct val="137989"/>
                </a:lnSpc>
                <a:spcBef>
                  <a:spcPts val="0"/>
                </a:spcBef>
                <a:spcAft>
                  <a:spcPts val="0"/>
                </a:spcAft>
                <a:buClr>
                  <a:srgbClr val="2B2F75"/>
                </a:buClr>
                <a:buSzPts val="4799"/>
                <a:buFont typeface="Lato Light"/>
                <a:buChar char="•"/>
              </a:pPr>
              <a:r>
                <a:rPr lang="en-US" sz="4799" b="0" i="0" u="none" strike="noStrike" cap="none">
                  <a:solidFill>
                    <a:srgbClr val="2B2F75"/>
                  </a:solidFill>
                  <a:latin typeface="Lato Light"/>
                  <a:ea typeface="Lato Light"/>
                  <a:cs typeface="Lato Light"/>
                  <a:sym typeface="Lato Light"/>
                </a:rPr>
                <a:t>Prevents infection, regulates body temperature, replaces/repairs lost skin</a:t>
              </a:r>
              <a:endParaRPr sz="300" b="0" i="0" u="none" strike="noStrike" cap="none">
                <a:solidFill>
                  <a:srgbClr val="000000"/>
                </a:solidFill>
                <a:latin typeface="Lato Light"/>
                <a:ea typeface="Lato Light"/>
                <a:cs typeface="Lato Light"/>
                <a:sym typeface="Lato Light"/>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740"/>
        <p:cNvGrpSpPr/>
        <p:nvPr/>
      </p:nvGrpSpPr>
      <p:grpSpPr>
        <a:xfrm>
          <a:off x="0" y="0"/>
          <a:ext cx="0" cy="0"/>
          <a:chOff x="0" y="0"/>
          <a:chExt cx="0" cy="0"/>
        </a:xfrm>
      </p:grpSpPr>
      <p:sp>
        <p:nvSpPr>
          <p:cNvPr id="741" name="Google Shape;741;p38" descr="Two donated ligaments on plastic wrap."/>
          <p:cNvSpPr/>
          <p:nvPr/>
        </p:nvSpPr>
        <p:spPr>
          <a:xfrm>
            <a:off x="12400454" y="6916831"/>
            <a:ext cx="5573333" cy="2921304"/>
          </a:xfrm>
          <a:custGeom>
            <a:avLst/>
            <a:gdLst/>
            <a:ahLst/>
            <a:cxnLst/>
            <a:rect l="l" t="t" r="r" b="b"/>
            <a:pathLst>
              <a:path w="5573333" h="2921304" extrusionOk="0">
                <a:moveTo>
                  <a:pt x="0" y="0"/>
                </a:moveTo>
                <a:lnTo>
                  <a:pt x="5573332" y="0"/>
                </a:lnTo>
                <a:lnTo>
                  <a:pt x="5573332" y="2921304"/>
                </a:lnTo>
                <a:lnTo>
                  <a:pt x="0" y="2921304"/>
                </a:lnTo>
                <a:lnTo>
                  <a:pt x="0" y="0"/>
                </a:lnTo>
                <a:close/>
              </a:path>
            </a:pathLst>
          </a:custGeom>
          <a:blipFill rotWithShape="1">
            <a:blip r:embed="rId3">
              <a:alphaModFix/>
            </a:blip>
            <a:stretch>
              <a:fillRect b="-19073"/>
            </a:stretch>
          </a:blipFill>
          <a:ln w="95250" cap="sq" cmpd="sng">
            <a:solidFill>
              <a:srgbClr val="FFFFFF"/>
            </a:solidFill>
            <a:prstDash val="solid"/>
            <a:miter lim="0"/>
            <a:headEnd type="none" w="sm" len="sm"/>
            <a:tailEnd type="none" w="sm" len="sm"/>
          </a:ln>
        </p:spPr>
        <p:txBody>
          <a:bodyPr/>
          <a:lstStyle/>
          <a:p>
            <a:endParaRPr lang="en-US"/>
          </a:p>
        </p:txBody>
      </p:sp>
      <p:sp>
        <p:nvSpPr>
          <p:cNvPr id="742" name="Google Shape;742;p38" descr="Three donated tendons on plastic wrap."/>
          <p:cNvSpPr/>
          <p:nvPr/>
        </p:nvSpPr>
        <p:spPr>
          <a:xfrm>
            <a:off x="9705951" y="2576985"/>
            <a:ext cx="5038905" cy="3779179"/>
          </a:xfrm>
          <a:custGeom>
            <a:avLst/>
            <a:gdLst/>
            <a:ahLst/>
            <a:cxnLst/>
            <a:rect l="l" t="t" r="r" b="b"/>
            <a:pathLst>
              <a:path w="5038905" h="3779179" extrusionOk="0">
                <a:moveTo>
                  <a:pt x="0" y="0"/>
                </a:moveTo>
                <a:lnTo>
                  <a:pt x="5038905" y="0"/>
                </a:lnTo>
                <a:lnTo>
                  <a:pt x="5038905" y="3779178"/>
                </a:lnTo>
                <a:lnTo>
                  <a:pt x="0" y="3779178"/>
                </a:lnTo>
                <a:lnTo>
                  <a:pt x="0" y="0"/>
                </a:lnTo>
                <a:close/>
              </a:path>
            </a:pathLst>
          </a:custGeom>
          <a:blipFill rotWithShape="1">
            <a:blip r:embed="rId4">
              <a:alphaModFix/>
            </a:blip>
            <a:stretch>
              <a:fillRect/>
            </a:stretch>
          </a:blipFill>
          <a:ln w="95250" cap="sq" cmpd="sng">
            <a:solidFill>
              <a:srgbClr val="FFFFFF"/>
            </a:solidFill>
            <a:prstDash val="solid"/>
            <a:miter lim="0"/>
            <a:headEnd type="none" w="sm" len="sm"/>
            <a:tailEnd type="none" w="sm" len="sm"/>
          </a:ln>
        </p:spPr>
        <p:txBody>
          <a:bodyPr/>
          <a:lstStyle/>
          <a:p>
            <a:endParaRPr lang="en-US"/>
          </a:p>
        </p:txBody>
      </p:sp>
      <p:sp>
        <p:nvSpPr>
          <p:cNvPr id="743" name="Google Shape;743;p38"/>
          <p:cNvSpPr txBox="1"/>
          <p:nvPr/>
        </p:nvSpPr>
        <p:spPr>
          <a:xfrm>
            <a:off x="9400726" y="7768031"/>
            <a:ext cx="2792100" cy="12189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Clr>
                <a:srgbClr val="000000"/>
              </a:buClr>
              <a:buSzPts val="3299"/>
              <a:buFont typeface="Arial"/>
              <a:buNone/>
            </a:pPr>
            <a:r>
              <a:rPr lang="en-US" sz="3299" b="0" i="0" u="none" strike="noStrike" cap="none">
                <a:solidFill>
                  <a:srgbClr val="2B2F75"/>
                </a:solidFill>
                <a:latin typeface="Lato Light"/>
                <a:ea typeface="Lato Light"/>
                <a:cs typeface="Lato Light"/>
                <a:sym typeface="Lato Light"/>
              </a:rPr>
              <a:t>Ligaments</a:t>
            </a:r>
            <a:endParaRPr sz="400" b="0" i="0" u="none" strike="noStrike" cap="none">
              <a:solidFill>
                <a:srgbClr val="000000"/>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3299"/>
              <a:buFont typeface="Arial"/>
              <a:buNone/>
            </a:pPr>
            <a:r>
              <a:rPr lang="en-US" sz="3299" b="0" i="0" u="none" strike="noStrike" cap="none">
                <a:solidFill>
                  <a:srgbClr val="2B2F75"/>
                </a:solidFill>
                <a:latin typeface="Lato Light"/>
                <a:ea typeface="Lato Light"/>
                <a:cs typeface="Lato Light"/>
                <a:sym typeface="Lato Light"/>
              </a:rPr>
              <a:t>(bone-to-bone)</a:t>
            </a:r>
            <a:endParaRPr sz="400" b="0" i="0" u="none" strike="noStrike" cap="none">
              <a:solidFill>
                <a:srgbClr val="000000"/>
              </a:solidFill>
              <a:latin typeface="Lato Light"/>
              <a:ea typeface="Lato Light"/>
              <a:cs typeface="Lato Light"/>
              <a:sym typeface="Lato Light"/>
            </a:endParaRPr>
          </a:p>
        </p:txBody>
      </p:sp>
      <p:sp>
        <p:nvSpPr>
          <p:cNvPr id="744" name="Google Shape;744;p38"/>
          <p:cNvSpPr txBox="1"/>
          <p:nvPr/>
        </p:nvSpPr>
        <p:spPr>
          <a:xfrm>
            <a:off x="14409745" y="3804919"/>
            <a:ext cx="4015500" cy="1000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250"/>
              <a:buFont typeface="Arial"/>
              <a:buNone/>
            </a:pPr>
            <a:r>
              <a:rPr lang="en-US" sz="3250" b="0" i="0" u="none" strike="noStrike" cap="none">
                <a:solidFill>
                  <a:srgbClr val="2B2F75"/>
                </a:solidFill>
                <a:latin typeface="Lato Light"/>
                <a:ea typeface="Lato Light"/>
                <a:cs typeface="Lato Light"/>
                <a:sym typeface="Lato Light"/>
              </a:rPr>
              <a:t>Tendons</a:t>
            </a:r>
            <a:endParaRPr sz="3250" b="0" i="0" u="none" strike="noStrike" cap="none">
              <a:solidFill>
                <a:srgbClr val="000000"/>
              </a:solidFill>
              <a:latin typeface="Lato Light"/>
              <a:ea typeface="Lato Light"/>
              <a:cs typeface="Lato Light"/>
              <a:sym typeface="Lato Light"/>
            </a:endParaRPr>
          </a:p>
          <a:p>
            <a:pPr marL="0" marR="0" lvl="0" indent="0" algn="ctr" rtl="0">
              <a:lnSpc>
                <a:spcPct val="100000"/>
              </a:lnSpc>
              <a:spcBef>
                <a:spcPts val="0"/>
              </a:spcBef>
              <a:spcAft>
                <a:spcPts val="0"/>
              </a:spcAft>
              <a:buClr>
                <a:srgbClr val="000000"/>
              </a:buClr>
              <a:buSzPts val="3250"/>
              <a:buFont typeface="Arial"/>
              <a:buNone/>
            </a:pPr>
            <a:r>
              <a:rPr lang="en-US" sz="3250" b="0" i="0" u="none" strike="noStrike" cap="none">
                <a:solidFill>
                  <a:srgbClr val="2B2F75"/>
                </a:solidFill>
                <a:latin typeface="Lato Light"/>
                <a:ea typeface="Lato Light"/>
                <a:cs typeface="Lato Light"/>
                <a:sym typeface="Lato Light"/>
              </a:rPr>
              <a:t>(muscle-to-bone)</a:t>
            </a:r>
            <a:endParaRPr sz="3250" b="0" i="0" u="none" strike="noStrike" cap="none">
              <a:solidFill>
                <a:srgbClr val="000000"/>
              </a:solidFill>
              <a:latin typeface="Lato Light"/>
              <a:ea typeface="Lato Light"/>
              <a:cs typeface="Lato Light"/>
              <a:sym typeface="Lato Light"/>
            </a:endParaRPr>
          </a:p>
        </p:txBody>
      </p:sp>
      <p:grpSp>
        <p:nvGrpSpPr>
          <p:cNvPr id="745" name="Google Shape;745;p38"/>
          <p:cNvGrpSpPr/>
          <p:nvPr/>
        </p:nvGrpSpPr>
        <p:grpSpPr>
          <a:xfrm>
            <a:off x="603830" y="2317671"/>
            <a:ext cx="8540170" cy="7725558"/>
            <a:chOff x="0" y="-222935"/>
            <a:chExt cx="11386893" cy="10300744"/>
          </a:xfrm>
        </p:grpSpPr>
        <p:grpSp>
          <p:nvGrpSpPr>
            <p:cNvPr id="746" name="Google Shape;746;p38"/>
            <p:cNvGrpSpPr/>
            <p:nvPr/>
          </p:nvGrpSpPr>
          <p:grpSpPr>
            <a:xfrm>
              <a:off x="0" y="-222935"/>
              <a:ext cx="11386893" cy="10300744"/>
              <a:chOff x="0" y="-38100"/>
              <a:chExt cx="1946042" cy="1760417"/>
            </a:xfrm>
          </p:grpSpPr>
          <p:sp>
            <p:nvSpPr>
              <p:cNvPr id="747" name="Google Shape;747;p38"/>
              <p:cNvSpPr/>
              <p:nvPr/>
            </p:nvSpPr>
            <p:spPr>
              <a:xfrm>
                <a:off x="0" y="0"/>
                <a:ext cx="1946042" cy="1722317"/>
              </a:xfrm>
              <a:custGeom>
                <a:avLst/>
                <a:gdLst/>
                <a:ahLst/>
                <a:cxnLst/>
                <a:rect l="l" t="t" r="r" b="b"/>
                <a:pathLst>
                  <a:path w="1946042" h="1722317" extrusionOk="0">
                    <a:moveTo>
                      <a:pt x="46233" y="0"/>
                    </a:moveTo>
                    <a:lnTo>
                      <a:pt x="1899809" y="0"/>
                    </a:lnTo>
                    <a:cubicBezTo>
                      <a:pt x="1912070" y="0"/>
                      <a:pt x="1923830" y="4871"/>
                      <a:pt x="1932500" y="13541"/>
                    </a:cubicBezTo>
                    <a:cubicBezTo>
                      <a:pt x="1941171" y="22212"/>
                      <a:pt x="1946042" y="33971"/>
                      <a:pt x="1946042" y="46233"/>
                    </a:cubicBezTo>
                    <a:lnTo>
                      <a:pt x="1946042" y="1676084"/>
                    </a:lnTo>
                    <a:cubicBezTo>
                      <a:pt x="1946042" y="1701617"/>
                      <a:pt x="1925342" y="1722317"/>
                      <a:pt x="1899809" y="1722317"/>
                    </a:cubicBezTo>
                    <a:lnTo>
                      <a:pt x="46233" y="1722317"/>
                    </a:lnTo>
                    <a:cubicBezTo>
                      <a:pt x="20699" y="1722317"/>
                      <a:pt x="0" y="1701618"/>
                      <a:pt x="0" y="1676084"/>
                    </a:cubicBezTo>
                    <a:lnTo>
                      <a:pt x="0" y="46233"/>
                    </a:lnTo>
                    <a:cubicBezTo>
                      <a:pt x="0" y="20699"/>
                      <a:pt x="20699" y="0"/>
                      <a:pt x="46233" y="0"/>
                    </a:cubicBezTo>
                    <a:close/>
                  </a:path>
                </a:pathLst>
              </a:custGeom>
              <a:solidFill>
                <a:srgbClr val="FFFFFF"/>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38"/>
              <p:cNvSpPr txBox="1"/>
              <p:nvPr/>
            </p:nvSpPr>
            <p:spPr>
              <a:xfrm>
                <a:off x="0" y="-38100"/>
                <a:ext cx="1946042" cy="1760417"/>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49" name="Google Shape;749;p38"/>
            <p:cNvSpPr txBox="1"/>
            <p:nvPr/>
          </p:nvSpPr>
          <p:spPr>
            <a:xfrm>
              <a:off x="477593" y="329889"/>
              <a:ext cx="10204500" cy="9099600"/>
            </a:xfrm>
            <a:prstGeom prst="rect">
              <a:avLst/>
            </a:prstGeom>
            <a:noFill/>
            <a:ln>
              <a:noFill/>
            </a:ln>
          </p:spPr>
          <p:txBody>
            <a:bodyPr spcFirstLastPara="1" wrap="square" lIns="0" tIns="0" rIns="0" bIns="0" anchor="t" anchorCtr="0">
              <a:spAutoFit/>
            </a:bodyPr>
            <a:lstStyle/>
            <a:p>
              <a:pPr marL="1092442" marR="0" lvl="1" indent="-489071" algn="l" rtl="0">
                <a:lnSpc>
                  <a:spcPct val="138011"/>
                </a:lnSpc>
                <a:spcBef>
                  <a:spcPts val="0"/>
                </a:spcBef>
                <a:spcAft>
                  <a:spcPts val="0"/>
                </a:spcAft>
                <a:buClr>
                  <a:srgbClr val="2B2F75"/>
                </a:buClr>
                <a:buSzPts val="4159"/>
                <a:buFont typeface="Lato Light"/>
                <a:buChar char="•"/>
              </a:pPr>
              <a:r>
                <a:rPr lang="en-US" sz="4159" b="0" i="0" u="none" strike="noStrike" cap="none">
                  <a:solidFill>
                    <a:srgbClr val="2B2F75"/>
                  </a:solidFill>
                  <a:latin typeface="Lato Light"/>
                  <a:ea typeface="Lato Light"/>
                  <a:cs typeface="Lato Light"/>
                  <a:sym typeface="Lato Light"/>
                </a:rPr>
                <a:t>Common: tearing an Achilles Tendon or ACL</a:t>
              </a:r>
              <a:endParaRPr sz="500" b="0" i="0" u="none" strike="noStrike" cap="none">
                <a:solidFill>
                  <a:srgbClr val="000000"/>
                </a:solidFill>
                <a:latin typeface="Lato Light"/>
                <a:ea typeface="Lato Light"/>
                <a:cs typeface="Lato Light"/>
                <a:sym typeface="Lato Light"/>
              </a:endParaRPr>
            </a:p>
            <a:p>
              <a:pPr marL="1092442" marR="0" lvl="1" indent="-489071" algn="l" rtl="0">
                <a:lnSpc>
                  <a:spcPct val="138011"/>
                </a:lnSpc>
                <a:spcBef>
                  <a:spcPts val="0"/>
                </a:spcBef>
                <a:spcAft>
                  <a:spcPts val="0"/>
                </a:spcAft>
                <a:buClr>
                  <a:srgbClr val="2B2F75"/>
                </a:buClr>
                <a:buSzPts val="4159"/>
                <a:buFont typeface="Lato Light"/>
                <a:buChar char="•"/>
              </a:pPr>
              <a:r>
                <a:rPr lang="en-US" sz="4159" b="0" i="0" u="none" strike="noStrike" cap="none">
                  <a:solidFill>
                    <a:srgbClr val="2B2F75"/>
                  </a:solidFill>
                  <a:latin typeface="Lato Light"/>
                  <a:ea typeface="Lato Light"/>
                  <a:cs typeface="Lato Light"/>
                  <a:sym typeface="Lato Light"/>
                </a:rPr>
                <a:t>Athletes are susceptible, but can happen to anyone!</a:t>
              </a:r>
              <a:endParaRPr sz="500" b="0" i="0" u="none" strike="noStrike" cap="none">
                <a:solidFill>
                  <a:srgbClr val="000000"/>
                </a:solidFill>
                <a:latin typeface="Lato Light"/>
                <a:ea typeface="Lato Light"/>
                <a:cs typeface="Lato Light"/>
                <a:sym typeface="Lato Light"/>
              </a:endParaRPr>
            </a:p>
            <a:p>
              <a:pPr marL="1092442" marR="0" lvl="1" indent="-489071" algn="l" rtl="0">
                <a:lnSpc>
                  <a:spcPct val="138011"/>
                </a:lnSpc>
                <a:spcBef>
                  <a:spcPts val="0"/>
                </a:spcBef>
                <a:spcAft>
                  <a:spcPts val="0"/>
                </a:spcAft>
                <a:buClr>
                  <a:srgbClr val="2B2F75"/>
                </a:buClr>
                <a:buSzPts val="4159"/>
                <a:buFont typeface="Lato Light"/>
                <a:buChar char="•"/>
              </a:pPr>
              <a:r>
                <a:rPr lang="en-US" sz="4159" b="0" i="0" u="none" strike="noStrike" cap="none">
                  <a:solidFill>
                    <a:srgbClr val="2B2F75"/>
                  </a:solidFill>
                  <a:latin typeface="Lato Light"/>
                  <a:ea typeface="Lato Light"/>
                  <a:cs typeface="Lato Light"/>
                  <a:sym typeface="Lato Light"/>
                </a:rPr>
                <a:t>Transplant may be the only option for a full recovery</a:t>
              </a:r>
              <a:endParaRPr sz="500" b="0" i="0" u="none" strike="noStrike" cap="none">
                <a:solidFill>
                  <a:srgbClr val="000000"/>
                </a:solidFill>
                <a:latin typeface="Lato Light"/>
                <a:ea typeface="Lato Light"/>
                <a:cs typeface="Lato Light"/>
                <a:sym typeface="Lato Light"/>
              </a:endParaRPr>
            </a:p>
            <a:p>
              <a:pPr marL="1092442" marR="0" lvl="1" indent="-489071" algn="l" rtl="0">
                <a:lnSpc>
                  <a:spcPct val="138011"/>
                </a:lnSpc>
                <a:spcBef>
                  <a:spcPts val="0"/>
                </a:spcBef>
                <a:spcAft>
                  <a:spcPts val="0"/>
                </a:spcAft>
                <a:buClr>
                  <a:srgbClr val="2B2F75"/>
                </a:buClr>
                <a:buSzPts val="4159"/>
                <a:buFont typeface="Lato Light"/>
                <a:buChar char="•"/>
              </a:pPr>
              <a:r>
                <a:rPr lang="en-US" sz="4159" b="0" i="0" u="none" strike="noStrike" cap="none">
                  <a:solidFill>
                    <a:srgbClr val="2B2F75"/>
                  </a:solidFill>
                  <a:latin typeface="Lato Light"/>
                  <a:ea typeface="Lato Light"/>
                  <a:cs typeface="Lato Light"/>
                  <a:sym typeface="Lato Light"/>
                </a:rPr>
                <a:t>Restores mobility, eases pain, scaffolds healing</a:t>
              </a:r>
              <a:endParaRPr sz="500" b="0" i="0" u="none" strike="noStrike" cap="none">
                <a:solidFill>
                  <a:srgbClr val="000000"/>
                </a:solidFill>
                <a:latin typeface="Lato Light"/>
                <a:ea typeface="Lato Light"/>
                <a:cs typeface="Lato Light"/>
                <a:sym typeface="Lato Light"/>
              </a:endParaRPr>
            </a:p>
          </p:txBody>
        </p:sp>
      </p:grpSp>
      <p:sp>
        <p:nvSpPr>
          <p:cNvPr id="750" name="Google Shape;750;p38"/>
          <p:cNvSpPr txBox="1"/>
          <p:nvPr/>
        </p:nvSpPr>
        <p:spPr>
          <a:xfrm>
            <a:off x="1482232" y="267275"/>
            <a:ext cx="15323400" cy="2094600"/>
          </a:xfrm>
          <a:prstGeom prst="rect">
            <a:avLst/>
          </a:prstGeom>
          <a:noFill/>
          <a:ln>
            <a:noFill/>
          </a:ln>
        </p:spPr>
        <p:txBody>
          <a:bodyPr spcFirstLastPara="1" wrap="square" lIns="0" tIns="0" rIns="0" bIns="0" anchor="t" anchorCtr="0">
            <a:spAutoFit/>
          </a:bodyPr>
          <a:lstStyle/>
          <a:p>
            <a:pPr marL="0" marR="0" lvl="0" indent="0" algn="ctr" rtl="0">
              <a:lnSpc>
                <a:spcPct val="84000"/>
              </a:lnSpc>
              <a:spcBef>
                <a:spcPts val="0"/>
              </a:spcBef>
              <a:spcAft>
                <a:spcPts val="0"/>
              </a:spcAft>
              <a:buClr>
                <a:srgbClr val="000000"/>
              </a:buClr>
              <a:buSzPts val="8100"/>
              <a:buFont typeface="Arial"/>
              <a:buNone/>
            </a:pPr>
            <a:r>
              <a:rPr lang="en-US" sz="8100" b="0" i="0" u="none" strike="noStrike" cap="none">
                <a:solidFill>
                  <a:srgbClr val="1F2380"/>
                </a:solidFill>
                <a:latin typeface="Lato"/>
                <a:ea typeface="Lato"/>
                <a:cs typeface="Lato"/>
                <a:sym typeface="Lato"/>
              </a:rPr>
              <a:t>THE IMPACT OF TENDON &amp; LIGAMENT REPAIRS</a:t>
            </a:r>
            <a:endParaRPr sz="500" b="0" i="0" u="none" strike="noStrike" cap="none">
              <a:solidFill>
                <a:srgbClr val="000000"/>
              </a:solidFill>
              <a:latin typeface="Lato"/>
              <a:ea typeface="Lato"/>
              <a:cs typeface="Lato"/>
              <a:sym typeface="Lato"/>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758"/>
        <p:cNvGrpSpPr/>
        <p:nvPr/>
      </p:nvGrpSpPr>
      <p:grpSpPr>
        <a:xfrm>
          <a:off x="0" y="0"/>
          <a:ext cx="0" cy="0"/>
          <a:chOff x="0" y="0"/>
          <a:chExt cx="0" cy="0"/>
        </a:xfrm>
      </p:grpSpPr>
      <p:sp>
        <p:nvSpPr>
          <p:cNvPr id="759" name="Google Shape;759;p39"/>
          <p:cNvSpPr txBox="1"/>
          <p:nvPr/>
        </p:nvSpPr>
        <p:spPr>
          <a:xfrm>
            <a:off x="2108590" y="3240652"/>
            <a:ext cx="14333026" cy="2795381"/>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975"/>
              <a:buFont typeface="Arial"/>
              <a:buNone/>
            </a:pPr>
            <a:r>
              <a:rPr lang="en-US" sz="12975" b="0" i="0" u="none" strike="noStrike" cap="none" dirty="0">
                <a:solidFill>
                  <a:srgbClr val="FFFFFF"/>
                </a:solidFill>
                <a:latin typeface="Lato"/>
                <a:ea typeface="Lato"/>
                <a:cs typeface="Lato"/>
                <a:sym typeface="Lato"/>
              </a:rPr>
              <a:t>IMAGE WARNING</a:t>
            </a:r>
            <a:endParaRPr sz="1400" b="0" i="0" u="none" strike="noStrike" cap="none" dirty="0">
              <a:solidFill>
                <a:srgbClr val="000000"/>
              </a:solidFill>
              <a:latin typeface="Lato"/>
              <a:ea typeface="Lato"/>
              <a:cs typeface="Lato"/>
              <a:sym typeface="Lato"/>
            </a:endParaRPr>
          </a:p>
        </p:txBody>
      </p:sp>
      <p:sp>
        <p:nvSpPr>
          <p:cNvPr id="760" name="Google Shape;760;p39"/>
          <p:cNvSpPr txBox="1"/>
          <p:nvPr/>
        </p:nvSpPr>
        <p:spPr>
          <a:xfrm>
            <a:off x="2388699" y="5648657"/>
            <a:ext cx="13510500" cy="1761900"/>
          </a:xfrm>
          <a:prstGeom prst="rect">
            <a:avLst/>
          </a:prstGeom>
          <a:noFill/>
          <a:ln>
            <a:noFill/>
          </a:ln>
        </p:spPr>
        <p:txBody>
          <a:bodyPr spcFirstLastPara="1" wrap="square" lIns="0" tIns="0" rIns="0" bIns="0" anchor="t" anchorCtr="0">
            <a:spAutoFit/>
          </a:bodyPr>
          <a:lstStyle/>
          <a:p>
            <a:pPr marL="0" marR="0" lvl="0" indent="0" algn="ctr" rtl="0">
              <a:lnSpc>
                <a:spcPct val="116003"/>
              </a:lnSpc>
              <a:spcBef>
                <a:spcPts val="0"/>
              </a:spcBef>
              <a:spcAft>
                <a:spcPts val="0"/>
              </a:spcAft>
              <a:buClr>
                <a:srgbClr val="000000"/>
              </a:buClr>
              <a:buSzPts val="5299"/>
              <a:buFont typeface="Arial"/>
              <a:buNone/>
            </a:pPr>
            <a:r>
              <a:rPr lang="en-US" sz="5299" b="0" i="0" u="none" strike="noStrike" cap="none">
                <a:solidFill>
                  <a:srgbClr val="FFFFFF"/>
                </a:solidFill>
                <a:latin typeface="Lato Light"/>
                <a:ea typeface="Lato Light"/>
                <a:cs typeface="Lato Light"/>
                <a:sym typeface="Lato Light"/>
              </a:rPr>
              <a:t>The following image of a tissue transplant has blood and stitches. You do not have to look. </a:t>
            </a:r>
            <a:endParaRPr sz="1400" b="0" i="0" u="none" strike="noStrike" cap="none">
              <a:solidFill>
                <a:srgbClr val="000000"/>
              </a:solidFill>
              <a:latin typeface="Lato Light"/>
              <a:ea typeface="Lato Light"/>
              <a:cs typeface="Lato Light"/>
              <a:sym typeface="Lato Light"/>
            </a:endParaRPr>
          </a:p>
        </p:txBody>
      </p:sp>
      <p:pic>
        <p:nvPicPr>
          <p:cNvPr id="761" name="Google Shape;761;p39"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769"/>
        <p:cNvGrpSpPr/>
        <p:nvPr/>
      </p:nvGrpSpPr>
      <p:grpSpPr>
        <a:xfrm>
          <a:off x="0" y="0"/>
          <a:ext cx="0" cy="0"/>
          <a:chOff x="0" y="0"/>
          <a:chExt cx="0" cy="0"/>
        </a:xfrm>
      </p:grpSpPr>
      <p:sp>
        <p:nvSpPr>
          <p:cNvPr id="770" name="Google Shape;770;p40" descr="Before-and-after photograph of an outer ear transplant. The before image on the left shows recovered rib cartilage that has been reconstructed into the shape of an outer ear. The after image on the right shows the tissue transplanted onto an individual, with stitches covering the tissue transplant."/>
          <p:cNvSpPr/>
          <p:nvPr/>
        </p:nvSpPr>
        <p:spPr>
          <a:xfrm>
            <a:off x="8170525" y="1698100"/>
            <a:ext cx="9688231" cy="6582604"/>
          </a:xfrm>
          <a:custGeom>
            <a:avLst/>
            <a:gdLst/>
            <a:ahLst/>
            <a:cxnLst/>
            <a:rect l="l" t="t" r="r" b="b"/>
            <a:pathLst>
              <a:path w="12341696" h="8689906" extrusionOk="0">
                <a:moveTo>
                  <a:pt x="0" y="0"/>
                </a:moveTo>
                <a:lnTo>
                  <a:pt x="12341696" y="0"/>
                </a:lnTo>
                <a:lnTo>
                  <a:pt x="12341696" y="8689906"/>
                </a:lnTo>
                <a:lnTo>
                  <a:pt x="0" y="8689906"/>
                </a:lnTo>
                <a:lnTo>
                  <a:pt x="0" y="0"/>
                </a:lnTo>
                <a:close/>
              </a:path>
            </a:pathLst>
          </a:custGeom>
          <a:blipFill rotWithShape="1">
            <a:blip r:embed="rId3">
              <a:alphaModFix/>
            </a:blip>
            <a:stretch>
              <a:fillRect l="-5995" t="-3513" r="-7268" b="-27900"/>
            </a:stretch>
          </a:blipFill>
          <a:ln>
            <a:noFill/>
          </a:ln>
        </p:spPr>
        <p:txBody>
          <a:bodyPr/>
          <a:lstStyle/>
          <a:p>
            <a:endParaRPr lang="en-US"/>
          </a:p>
        </p:txBody>
      </p:sp>
      <p:sp>
        <p:nvSpPr>
          <p:cNvPr id="771" name="Google Shape;771;p40"/>
          <p:cNvSpPr txBox="1"/>
          <p:nvPr/>
        </p:nvSpPr>
        <p:spPr>
          <a:xfrm>
            <a:off x="3319975" y="8753700"/>
            <a:ext cx="11005200" cy="661800"/>
          </a:xfrm>
          <a:prstGeom prst="rect">
            <a:avLst/>
          </a:prstGeom>
          <a:noFill/>
          <a:ln>
            <a:noFill/>
          </a:ln>
        </p:spPr>
        <p:txBody>
          <a:bodyPr spcFirstLastPara="1" wrap="square" lIns="0" tIns="0" rIns="0" bIns="0" anchor="t" anchorCtr="0">
            <a:spAutoFit/>
          </a:bodyPr>
          <a:lstStyle/>
          <a:p>
            <a:pPr marL="0" marR="0" lvl="0" indent="0" algn="ctr" rtl="0">
              <a:lnSpc>
                <a:spcPct val="140009"/>
              </a:lnSpc>
              <a:spcBef>
                <a:spcPts val="0"/>
              </a:spcBef>
              <a:spcAft>
                <a:spcPts val="0"/>
              </a:spcAft>
              <a:buClr>
                <a:srgbClr val="000000"/>
              </a:buClr>
              <a:buSzPts val="4299"/>
              <a:buFont typeface="Arial"/>
              <a:buNone/>
            </a:pPr>
            <a:r>
              <a:rPr lang="en-US" sz="4299" b="0" i="0" u="none" strike="noStrike" cap="none">
                <a:solidFill>
                  <a:srgbClr val="2B2F75"/>
                </a:solidFill>
                <a:latin typeface="Lato Light"/>
                <a:ea typeface="Lato Light"/>
                <a:cs typeface="Lato Light"/>
                <a:sym typeface="Lato Light"/>
              </a:rPr>
              <a:t>Rib Cartilage      ⟶     Outer Ear Structure</a:t>
            </a:r>
            <a:endParaRPr sz="1400" b="0" i="0" u="none" strike="noStrike" cap="none">
              <a:solidFill>
                <a:srgbClr val="000000"/>
              </a:solidFill>
              <a:latin typeface="Lato Light"/>
              <a:ea typeface="Lato Light"/>
              <a:cs typeface="Lato Light"/>
              <a:sym typeface="Lato Light"/>
            </a:endParaRPr>
          </a:p>
        </p:txBody>
      </p:sp>
      <p:grpSp>
        <p:nvGrpSpPr>
          <p:cNvPr id="772" name="Google Shape;772;p40"/>
          <p:cNvGrpSpPr/>
          <p:nvPr/>
        </p:nvGrpSpPr>
        <p:grpSpPr>
          <a:xfrm>
            <a:off x="454700" y="1688452"/>
            <a:ext cx="7648513" cy="6582837"/>
            <a:chOff x="6832600" y="1550313"/>
            <a:chExt cx="4521199" cy="4787518"/>
          </a:xfrm>
        </p:grpSpPr>
        <p:pic>
          <p:nvPicPr>
            <p:cNvPr id="773" name="Google Shape;773;p40"/>
            <p:cNvPicPr preferRelativeResize="0"/>
            <p:nvPr/>
          </p:nvPicPr>
          <p:blipFill rotWithShape="1">
            <a:blip r:embed="rId4">
              <a:alphaModFix/>
            </a:blip>
            <a:srcRect/>
            <a:stretch/>
          </p:blipFill>
          <p:spPr>
            <a:xfrm>
              <a:off x="6832600" y="1550313"/>
              <a:ext cx="4521199" cy="4787518"/>
            </a:xfrm>
            <a:prstGeom prst="rect">
              <a:avLst/>
            </a:prstGeom>
            <a:noFill/>
            <a:ln>
              <a:noFill/>
            </a:ln>
          </p:spPr>
        </p:pic>
        <p:cxnSp>
          <p:nvCxnSpPr>
            <p:cNvPr id="774" name="Google Shape;774;p40"/>
            <p:cNvCxnSpPr/>
            <p:nvPr/>
          </p:nvCxnSpPr>
          <p:spPr>
            <a:xfrm>
              <a:off x="9658350" y="1804193"/>
              <a:ext cx="110100" cy="364200"/>
            </a:xfrm>
            <a:prstGeom prst="straightConnector1">
              <a:avLst/>
            </a:prstGeom>
            <a:noFill/>
            <a:ln w="177175" cap="flat" cmpd="sng">
              <a:solidFill>
                <a:srgbClr val="FF0000"/>
              </a:solidFill>
              <a:prstDash val="solid"/>
              <a:miter lim="800000"/>
              <a:headEnd type="none" w="sm" len="sm"/>
              <a:tailEnd type="none" w="sm" len="sm"/>
            </a:ln>
          </p:spPr>
        </p:cxnSp>
        <p:grpSp>
          <p:nvGrpSpPr>
            <p:cNvPr id="775" name="Google Shape;775;p40"/>
            <p:cNvGrpSpPr/>
            <p:nvPr/>
          </p:nvGrpSpPr>
          <p:grpSpPr>
            <a:xfrm>
              <a:off x="7247501" y="1825625"/>
              <a:ext cx="1329233" cy="4351363"/>
              <a:chOff x="7247501" y="1825625"/>
              <a:chExt cx="1329233" cy="4351363"/>
            </a:xfrm>
          </p:grpSpPr>
          <p:cxnSp>
            <p:nvCxnSpPr>
              <p:cNvPr id="776" name="Google Shape;776;p40"/>
              <p:cNvCxnSpPr/>
              <p:nvPr/>
            </p:nvCxnSpPr>
            <p:spPr>
              <a:xfrm flipH="1">
                <a:off x="8382034" y="1825625"/>
                <a:ext cx="194700" cy="358800"/>
              </a:xfrm>
              <a:prstGeom prst="straightConnector1">
                <a:avLst/>
              </a:prstGeom>
              <a:noFill/>
              <a:ln w="177175" cap="flat" cmpd="sng">
                <a:solidFill>
                  <a:srgbClr val="FF0000"/>
                </a:solidFill>
                <a:prstDash val="solid"/>
                <a:miter lim="800000"/>
                <a:headEnd type="none" w="sm" len="sm"/>
                <a:tailEnd type="none" w="sm" len="sm"/>
              </a:ln>
            </p:spPr>
          </p:cxnSp>
          <p:cxnSp>
            <p:nvCxnSpPr>
              <p:cNvPr id="777" name="Google Shape;777;p40"/>
              <p:cNvCxnSpPr/>
              <p:nvPr/>
            </p:nvCxnSpPr>
            <p:spPr>
              <a:xfrm flipH="1">
                <a:off x="8386235" y="2397388"/>
                <a:ext cx="152400" cy="233400"/>
              </a:xfrm>
              <a:prstGeom prst="straightConnector1">
                <a:avLst/>
              </a:prstGeom>
              <a:noFill/>
              <a:ln w="177175" cap="flat" cmpd="sng">
                <a:solidFill>
                  <a:srgbClr val="FF0000"/>
                </a:solidFill>
                <a:prstDash val="solid"/>
                <a:miter lim="800000"/>
                <a:headEnd type="none" w="sm" len="sm"/>
                <a:tailEnd type="none" w="sm" len="sm"/>
              </a:ln>
            </p:spPr>
          </p:cxnSp>
          <p:cxnSp>
            <p:nvCxnSpPr>
              <p:cNvPr id="778" name="Google Shape;778;p40"/>
              <p:cNvCxnSpPr/>
              <p:nvPr/>
            </p:nvCxnSpPr>
            <p:spPr>
              <a:xfrm flipH="1">
                <a:off x="8191535" y="2794000"/>
                <a:ext cx="194700" cy="358800"/>
              </a:xfrm>
              <a:prstGeom prst="straightConnector1">
                <a:avLst/>
              </a:prstGeom>
              <a:noFill/>
              <a:ln w="177175" cap="flat" cmpd="sng">
                <a:solidFill>
                  <a:srgbClr val="FF0000"/>
                </a:solidFill>
                <a:prstDash val="solid"/>
                <a:miter lim="800000"/>
                <a:headEnd type="none" w="sm" len="sm"/>
                <a:tailEnd type="none" w="sm" len="sm"/>
              </a:ln>
            </p:spPr>
          </p:cxnSp>
          <p:cxnSp>
            <p:nvCxnSpPr>
              <p:cNvPr id="779" name="Google Shape;779;p40"/>
              <p:cNvCxnSpPr/>
              <p:nvPr/>
            </p:nvCxnSpPr>
            <p:spPr>
              <a:xfrm flipH="1">
                <a:off x="7992500" y="3318933"/>
                <a:ext cx="110100" cy="256200"/>
              </a:xfrm>
              <a:prstGeom prst="straightConnector1">
                <a:avLst/>
              </a:prstGeom>
              <a:noFill/>
              <a:ln w="177175" cap="flat" cmpd="sng">
                <a:solidFill>
                  <a:srgbClr val="FF0000"/>
                </a:solidFill>
                <a:prstDash val="solid"/>
                <a:miter lim="800000"/>
                <a:headEnd type="none" w="sm" len="sm"/>
                <a:tailEnd type="none" w="sm" len="sm"/>
              </a:ln>
            </p:spPr>
          </p:cxnSp>
          <p:cxnSp>
            <p:nvCxnSpPr>
              <p:cNvPr id="780" name="Google Shape;780;p40"/>
              <p:cNvCxnSpPr/>
              <p:nvPr/>
            </p:nvCxnSpPr>
            <p:spPr>
              <a:xfrm>
                <a:off x="7890933" y="3799285"/>
                <a:ext cx="0" cy="429900"/>
              </a:xfrm>
              <a:prstGeom prst="straightConnector1">
                <a:avLst/>
              </a:prstGeom>
              <a:noFill/>
              <a:ln w="177175" cap="flat" cmpd="sng">
                <a:solidFill>
                  <a:srgbClr val="FF0000"/>
                </a:solidFill>
                <a:prstDash val="solid"/>
                <a:miter lim="800000"/>
                <a:headEnd type="none" w="sm" len="sm"/>
                <a:tailEnd type="none" w="sm" len="sm"/>
              </a:ln>
            </p:spPr>
          </p:cxnSp>
          <p:cxnSp>
            <p:nvCxnSpPr>
              <p:cNvPr id="781" name="Google Shape;781;p40"/>
              <p:cNvCxnSpPr/>
              <p:nvPr/>
            </p:nvCxnSpPr>
            <p:spPr>
              <a:xfrm flipH="1">
                <a:off x="7607168" y="4459515"/>
                <a:ext cx="97500" cy="366600"/>
              </a:xfrm>
              <a:prstGeom prst="straightConnector1">
                <a:avLst/>
              </a:prstGeom>
              <a:noFill/>
              <a:ln w="177175" cap="flat" cmpd="sng">
                <a:solidFill>
                  <a:srgbClr val="FF0000"/>
                </a:solidFill>
                <a:prstDash val="solid"/>
                <a:miter lim="800000"/>
                <a:headEnd type="none" w="sm" len="sm"/>
                <a:tailEnd type="none" w="sm" len="sm"/>
              </a:ln>
            </p:spPr>
          </p:cxnSp>
          <p:cxnSp>
            <p:nvCxnSpPr>
              <p:cNvPr id="782" name="Google Shape;782;p40"/>
              <p:cNvCxnSpPr/>
              <p:nvPr/>
            </p:nvCxnSpPr>
            <p:spPr>
              <a:xfrm flipH="1">
                <a:off x="7442300" y="5046207"/>
                <a:ext cx="165000" cy="333300"/>
              </a:xfrm>
              <a:prstGeom prst="straightConnector1">
                <a:avLst/>
              </a:prstGeom>
              <a:noFill/>
              <a:ln w="177175" cap="flat" cmpd="sng">
                <a:solidFill>
                  <a:srgbClr val="FF0000"/>
                </a:solidFill>
                <a:prstDash val="solid"/>
                <a:miter lim="800000"/>
                <a:headEnd type="none" w="sm" len="sm"/>
                <a:tailEnd type="none" w="sm" len="sm"/>
              </a:ln>
            </p:spPr>
          </p:cxnSp>
          <p:cxnSp>
            <p:nvCxnSpPr>
              <p:cNvPr id="783" name="Google Shape;783;p40"/>
              <p:cNvCxnSpPr/>
              <p:nvPr/>
            </p:nvCxnSpPr>
            <p:spPr>
              <a:xfrm flipH="1">
                <a:off x="7509967" y="5459413"/>
                <a:ext cx="194700" cy="358800"/>
              </a:xfrm>
              <a:prstGeom prst="straightConnector1">
                <a:avLst/>
              </a:prstGeom>
              <a:noFill/>
              <a:ln w="177175" cap="flat" cmpd="sng">
                <a:solidFill>
                  <a:srgbClr val="FF0000"/>
                </a:solidFill>
                <a:prstDash val="solid"/>
                <a:miter lim="800000"/>
                <a:headEnd type="none" w="sm" len="sm"/>
                <a:tailEnd type="none" w="sm" len="sm"/>
              </a:ln>
            </p:spPr>
          </p:cxnSp>
          <p:cxnSp>
            <p:nvCxnSpPr>
              <p:cNvPr id="784" name="Google Shape;784;p40"/>
              <p:cNvCxnSpPr/>
              <p:nvPr/>
            </p:nvCxnSpPr>
            <p:spPr>
              <a:xfrm flipH="1">
                <a:off x="7247501" y="5818188"/>
                <a:ext cx="194700" cy="358800"/>
              </a:xfrm>
              <a:prstGeom prst="straightConnector1">
                <a:avLst/>
              </a:prstGeom>
              <a:noFill/>
              <a:ln w="177175" cap="flat" cmpd="sng">
                <a:solidFill>
                  <a:srgbClr val="FF0000"/>
                </a:solidFill>
                <a:prstDash val="solid"/>
                <a:miter lim="800000"/>
                <a:headEnd type="none" w="sm" len="sm"/>
                <a:tailEnd type="none" w="sm" len="sm"/>
              </a:ln>
            </p:spPr>
          </p:cxnSp>
        </p:grpSp>
        <p:cxnSp>
          <p:nvCxnSpPr>
            <p:cNvPr id="785" name="Google Shape;785;p40"/>
            <p:cNvCxnSpPr/>
            <p:nvPr/>
          </p:nvCxnSpPr>
          <p:spPr>
            <a:xfrm>
              <a:off x="9624482" y="2318213"/>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86" name="Google Shape;786;p40"/>
            <p:cNvCxnSpPr/>
            <p:nvPr/>
          </p:nvCxnSpPr>
          <p:spPr>
            <a:xfrm>
              <a:off x="9783236" y="2788708"/>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87" name="Google Shape;787;p40"/>
            <p:cNvCxnSpPr/>
            <p:nvPr/>
          </p:nvCxnSpPr>
          <p:spPr>
            <a:xfrm>
              <a:off x="10038821" y="3259005"/>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88" name="Google Shape;788;p40"/>
            <p:cNvCxnSpPr/>
            <p:nvPr/>
          </p:nvCxnSpPr>
          <p:spPr>
            <a:xfrm>
              <a:off x="10212916" y="3887919"/>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89" name="Google Shape;789;p40"/>
            <p:cNvCxnSpPr/>
            <p:nvPr/>
          </p:nvCxnSpPr>
          <p:spPr>
            <a:xfrm>
              <a:off x="10428285" y="4452011"/>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90" name="Google Shape;790;p40"/>
            <p:cNvCxnSpPr/>
            <p:nvPr/>
          </p:nvCxnSpPr>
          <p:spPr>
            <a:xfrm>
              <a:off x="10561636" y="5030860"/>
              <a:ext cx="110100" cy="364200"/>
            </a:xfrm>
            <a:prstGeom prst="straightConnector1">
              <a:avLst/>
            </a:prstGeom>
            <a:noFill/>
            <a:ln w="177175" cap="flat" cmpd="sng">
              <a:solidFill>
                <a:srgbClr val="FF0000"/>
              </a:solidFill>
              <a:prstDash val="solid"/>
              <a:miter lim="800000"/>
              <a:headEnd type="none" w="sm" len="sm"/>
              <a:tailEnd type="none" w="sm" len="sm"/>
            </a:ln>
          </p:spPr>
        </p:cxnSp>
        <p:cxnSp>
          <p:nvCxnSpPr>
            <p:cNvPr id="791" name="Google Shape;791;p40"/>
            <p:cNvCxnSpPr/>
            <p:nvPr/>
          </p:nvCxnSpPr>
          <p:spPr>
            <a:xfrm>
              <a:off x="10572750" y="5638800"/>
              <a:ext cx="198000" cy="538200"/>
            </a:xfrm>
            <a:prstGeom prst="straightConnector1">
              <a:avLst/>
            </a:prstGeom>
            <a:noFill/>
            <a:ln w="177175" cap="flat" cmpd="sng">
              <a:solidFill>
                <a:srgbClr val="FF0000"/>
              </a:solidFill>
              <a:prstDash val="solid"/>
              <a:miter lim="800000"/>
              <a:headEnd type="none" w="sm" len="sm"/>
              <a:tailEnd type="none" w="sm" len="sm"/>
            </a:ln>
          </p:spPr>
        </p:cxn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799"/>
        <p:cNvGrpSpPr/>
        <p:nvPr/>
      </p:nvGrpSpPr>
      <p:grpSpPr>
        <a:xfrm>
          <a:off x="0" y="0"/>
          <a:ext cx="0" cy="0"/>
          <a:chOff x="0" y="0"/>
          <a:chExt cx="0" cy="0"/>
        </a:xfrm>
      </p:grpSpPr>
      <p:grpSp>
        <p:nvGrpSpPr>
          <p:cNvPr id="800" name="Google Shape;800;p41"/>
          <p:cNvGrpSpPr/>
          <p:nvPr/>
        </p:nvGrpSpPr>
        <p:grpSpPr>
          <a:xfrm>
            <a:off x="4518591" y="3052349"/>
            <a:ext cx="9250819" cy="6205951"/>
            <a:chOff x="0" y="0"/>
            <a:chExt cx="12334425" cy="8274602"/>
          </a:xfrm>
        </p:grpSpPr>
        <p:sp>
          <p:nvSpPr>
            <p:cNvPr id="801" name="Google Shape;801;p41"/>
            <p:cNvSpPr/>
            <p:nvPr/>
          </p:nvSpPr>
          <p:spPr>
            <a:xfrm>
              <a:off x="0" y="0"/>
              <a:ext cx="12334425" cy="8274602"/>
            </a:xfrm>
            <a:custGeom>
              <a:avLst/>
              <a:gdLst/>
              <a:ahLst/>
              <a:cxnLst/>
              <a:rect l="l" t="t" r="r" b="b"/>
              <a:pathLst>
                <a:path w="12334425" h="8274602" extrusionOk="0">
                  <a:moveTo>
                    <a:pt x="0" y="0"/>
                  </a:moveTo>
                  <a:lnTo>
                    <a:pt x="12334425" y="0"/>
                  </a:lnTo>
                  <a:lnTo>
                    <a:pt x="12334425" y="8274602"/>
                  </a:lnTo>
                  <a:lnTo>
                    <a:pt x="0" y="8274602"/>
                  </a:lnTo>
                  <a:lnTo>
                    <a:pt x="0" y="0"/>
                  </a:lnTo>
                  <a:close/>
                </a:path>
              </a:pathLst>
            </a:custGeom>
            <a:blipFill rotWithShape="1">
              <a:blip r:embed="rId3">
                <a:alphaModFix/>
              </a:blip>
              <a:stretch>
                <a:fillRect/>
              </a:stretch>
            </a:blipFill>
            <a:ln>
              <a:noFill/>
            </a:ln>
          </p:spPr>
          <p:txBody>
            <a:bodyPr/>
            <a:lstStyle/>
            <a:p>
              <a:endParaRPr lang="en-US"/>
            </a:p>
          </p:txBody>
        </p:sp>
        <p:sp>
          <p:nvSpPr>
            <p:cNvPr id="802" name="Google Shape;802;p41"/>
            <p:cNvSpPr txBox="1"/>
            <p:nvPr/>
          </p:nvSpPr>
          <p:spPr>
            <a:xfrm>
              <a:off x="522720" y="730060"/>
              <a:ext cx="11289000" cy="7385100"/>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Clr>
                  <a:srgbClr val="000000"/>
                </a:buClr>
                <a:buSzPts val="6385"/>
                <a:buFont typeface="Arial"/>
                <a:buNone/>
              </a:pPr>
              <a:r>
                <a:rPr lang="en-US" sz="6385" b="0" i="0" u="none" strike="noStrike" cap="none">
                  <a:solidFill>
                    <a:srgbClr val="FFFFFF"/>
                  </a:solidFill>
                  <a:latin typeface="Lato Light"/>
                  <a:ea typeface="Lato Light"/>
                  <a:cs typeface="Lato Light"/>
                  <a:sym typeface="Lato Light"/>
                </a:rPr>
                <a:t>How to Register:</a:t>
              </a:r>
              <a:endParaRPr sz="100" b="0" i="0" u="none" strike="noStrike" cap="none">
                <a:solidFill>
                  <a:srgbClr val="000000"/>
                </a:solidFill>
                <a:latin typeface="Lato Light"/>
                <a:ea typeface="Lato Light"/>
                <a:cs typeface="Lato Light"/>
                <a:sym typeface="Lato Light"/>
              </a:endParaRPr>
            </a:p>
            <a:p>
              <a:pPr marL="1832106" marR="0" lvl="1" indent="-782702" algn="l" rtl="0">
                <a:lnSpc>
                  <a:spcPct val="140011"/>
                </a:lnSpc>
                <a:spcBef>
                  <a:spcPts val="0"/>
                </a:spcBef>
                <a:spcAft>
                  <a:spcPts val="0"/>
                </a:spcAft>
                <a:buClr>
                  <a:srgbClr val="FFFFFF"/>
                </a:buClr>
                <a:buSzPts val="6385"/>
                <a:buFont typeface="Lato Light"/>
                <a:buChar char="•"/>
              </a:pPr>
              <a:r>
                <a:rPr lang="en-US" sz="6385" b="0" i="0" u="none" strike="noStrike" cap="none">
                  <a:solidFill>
                    <a:srgbClr val="FFFFFF"/>
                  </a:solidFill>
                  <a:latin typeface="Lato Light"/>
                  <a:ea typeface="Lato Light"/>
                  <a:cs typeface="Lato Light"/>
                  <a:sym typeface="Lato Light"/>
                </a:rPr>
                <a:t>DMV</a:t>
              </a:r>
              <a:endParaRPr sz="6385" b="0" i="0" u="none" strike="noStrike" cap="none">
                <a:solidFill>
                  <a:srgbClr val="FFFFFF"/>
                </a:solidFill>
                <a:latin typeface="Lato Light"/>
                <a:ea typeface="Lato Light"/>
                <a:cs typeface="Lato Light"/>
                <a:sym typeface="Lato Light"/>
              </a:endParaRPr>
            </a:p>
            <a:p>
              <a:pPr marL="1832106" marR="0" lvl="1" indent="-782703" algn="l" rtl="0">
                <a:lnSpc>
                  <a:spcPct val="140011"/>
                </a:lnSpc>
                <a:spcBef>
                  <a:spcPts val="0"/>
                </a:spcBef>
                <a:spcAft>
                  <a:spcPts val="0"/>
                </a:spcAft>
                <a:buClr>
                  <a:srgbClr val="FFFFFF"/>
                </a:buClr>
                <a:buSzPts val="6385"/>
                <a:buFont typeface="Lato Light"/>
                <a:buChar char="•"/>
              </a:pPr>
              <a:r>
                <a:rPr lang="en-US" sz="6385" b="0" i="0" u="none" strike="noStrike" cap="none">
                  <a:solidFill>
                    <a:srgbClr val="FFFFFF"/>
                  </a:solidFill>
                  <a:latin typeface="Lato Light"/>
                  <a:ea typeface="Lato Light"/>
                  <a:cs typeface="Lato Light"/>
                  <a:sym typeface="Lato Light"/>
                </a:rPr>
                <a:t>Online</a:t>
              </a:r>
              <a:endParaRPr sz="6385" b="0" i="0" u="none" strike="noStrike" cap="none">
                <a:solidFill>
                  <a:srgbClr val="FFFFFF"/>
                </a:solidFill>
                <a:latin typeface="Lato Light"/>
                <a:ea typeface="Lato Light"/>
                <a:cs typeface="Lato Light"/>
                <a:sym typeface="Lato Light"/>
              </a:endParaRPr>
            </a:p>
            <a:p>
              <a:pPr marL="1832106" marR="0" lvl="1" indent="-782703" algn="l" rtl="0">
                <a:lnSpc>
                  <a:spcPct val="140011"/>
                </a:lnSpc>
                <a:spcBef>
                  <a:spcPts val="0"/>
                </a:spcBef>
                <a:spcAft>
                  <a:spcPts val="0"/>
                </a:spcAft>
                <a:buClr>
                  <a:srgbClr val="FFFFFF"/>
                </a:buClr>
                <a:buSzPts val="6385"/>
                <a:buFont typeface="Lato Light"/>
                <a:buChar char="•"/>
              </a:pPr>
              <a:r>
                <a:rPr lang="en-US" sz="6385" b="0" i="0" u="none" strike="noStrike" cap="none">
                  <a:solidFill>
                    <a:srgbClr val="FFFFFF"/>
                  </a:solidFill>
                  <a:latin typeface="Lato Light"/>
                  <a:ea typeface="Lato Light"/>
                  <a:cs typeface="Lato Light"/>
                  <a:sym typeface="Lato Light"/>
                </a:rPr>
                <a:t>iPhone health app </a:t>
              </a:r>
              <a:endParaRPr sz="100" b="0" i="0" u="none" strike="noStrike" cap="none">
                <a:solidFill>
                  <a:srgbClr val="000000"/>
                </a:solidFill>
                <a:latin typeface="Lato Light"/>
                <a:ea typeface="Lato Light"/>
                <a:cs typeface="Lato Light"/>
                <a:sym typeface="Lato Light"/>
              </a:endParaRPr>
            </a:p>
            <a:p>
              <a:pPr marL="914400" marR="0" lvl="0" indent="0" algn="l" rtl="0">
                <a:lnSpc>
                  <a:spcPct val="140011"/>
                </a:lnSpc>
                <a:spcBef>
                  <a:spcPts val="0"/>
                </a:spcBef>
                <a:spcAft>
                  <a:spcPts val="0"/>
                </a:spcAft>
                <a:buClr>
                  <a:srgbClr val="000000"/>
                </a:buClr>
                <a:buSzPts val="100"/>
                <a:buFont typeface="Arial"/>
                <a:buNone/>
              </a:pPr>
              <a:endParaRPr sz="100" b="0" i="0" u="none" strike="noStrike" cap="none">
                <a:solidFill>
                  <a:srgbClr val="000000"/>
                </a:solidFill>
                <a:latin typeface="Lato Light"/>
                <a:ea typeface="Lato Light"/>
                <a:cs typeface="Lato Light"/>
                <a:sym typeface="Lato Light"/>
              </a:endParaRPr>
            </a:p>
          </p:txBody>
        </p:sp>
      </p:grpSp>
      <p:sp>
        <p:nvSpPr>
          <p:cNvPr id="803" name="Google Shape;803;p41" descr="Driver's license."/>
          <p:cNvSpPr/>
          <p:nvPr/>
        </p:nvSpPr>
        <p:spPr>
          <a:xfrm rot="1465759">
            <a:off x="14408066" y="2575768"/>
            <a:ext cx="2946288" cy="2146953"/>
          </a:xfrm>
          <a:custGeom>
            <a:avLst/>
            <a:gdLst/>
            <a:ahLst/>
            <a:cxnLst/>
            <a:rect l="l" t="t" r="r" b="b"/>
            <a:pathLst>
              <a:path w="1818653" h="1241231" extrusionOk="0">
                <a:moveTo>
                  <a:pt x="0" y="0"/>
                </a:moveTo>
                <a:lnTo>
                  <a:pt x="1818653" y="0"/>
                </a:lnTo>
                <a:lnTo>
                  <a:pt x="1818653" y="1241231"/>
                </a:lnTo>
                <a:lnTo>
                  <a:pt x="0" y="1241231"/>
                </a:lnTo>
                <a:lnTo>
                  <a:pt x="0" y="0"/>
                </a:lnTo>
                <a:close/>
              </a:path>
            </a:pathLst>
          </a:custGeom>
          <a:blipFill rotWithShape="1">
            <a:blip r:embed="rId4">
              <a:alphaModFix/>
            </a:blip>
            <a:stretch>
              <a:fillRect/>
            </a:stretch>
          </a:blipFill>
          <a:ln>
            <a:noFill/>
          </a:ln>
        </p:spPr>
        <p:txBody>
          <a:bodyPr/>
          <a:lstStyle/>
          <a:p>
            <a:endParaRPr lang="en-US"/>
          </a:p>
        </p:txBody>
      </p:sp>
      <p:sp>
        <p:nvSpPr>
          <p:cNvPr id="804" name="Google Shape;804;p41" descr="Symbol for the iPhone health app."/>
          <p:cNvSpPr/>
          <p:nvPr/>
        </p:nvSpPr>
        <p:spPr>
          <a:xfrm rot="-1084510">
            <a:off x="715844" y="3916247"/>
            <a:ext cx="3052501" cy="2958345"/>
          </a:xfrm>
          <a:custGeom>
            <a:avLst/>
            <a:gdLst/>
            <a:ahLst/>
            <a:cxnLst/>
            <a:rect l="l" t="t" r="r" b="b"/>
            <a:pathLst>
              <a:path w="1515332" h="1521753" extrusionOk="0">
                <a:moveTo>
                  <a:pt x="0" y="0"/>
                </a:moveTo>
                <a:lnTo>
                  <a:pt x="1515332" y="0"/>
                </a:lnTo>
                <a:lnTo>
                  <a:pt x="1515332" y="1521753"/>
                </a:lnTo>
                <a:lnTo>
                  <a:pt x="0" y="1521753"/>
                </a:lnTo>
                <a:lnTo>
                  <a:pt x="0" y="0"/>
                </a:lnTo>
                <a:close/>
              </a:path>
            </a:pathLst>
          </a:custGeom>
          <a:blipFill rotWithShape="1">
            <a:blip r:embed="rId5">
              <a:alphaModFix/>
            </a:blip>
            <a:stretch>
              <a:fillRect l="-23234" t="-22764" r="-22811" b="-22663"/>
            </a:stretch>
          </a:blipFill>
          <a:ln>
            <a:noFill/>
          </a:ln>
        </p:spPr>
        <p:txBody>
          <a:bodyPr/>
          <a:lstStyle/>
          <a:p>
            <a:endParaRPr lang="en-US"/>
          </a:p>
        </p:txBody>
      </p:sp>
      <p:sp>
        <p:nvSpPr>
          <p:cNvPr id="805" name="Google Shape;805;p41" descr="QR Code leading to Donate Life Northwest's &quot;Register Now&quot; page."/>
          <p:cNvSpPr/>
          <p:nvPr/>
        </p:nvSpPr>
        <p:spPr>
          <a:xfrm>
            <a:off x="14228050" y="6332925"/>
            <a:ext cx="3151615" cy="3122298"/>
          </a:xfrm>
          <a:custGeom>
            <a:avLst/>
            <a:gdLst/>
            <a:ahLst/>
            <a:cxnLst/>
            <a:rect l="l" t="t" r="r" b="b"/>
            <a:pathLst>
              <a:path w="1954490" h="1954490" extrusionOk="0">
                <a:moveTo>
                  <a:pt x="0" y="0"/>
                </a:moveTo>
                <a:lnTo>
                  <a:pt x="1954490" y="0"/>
                </a:lnTo>
                <a:lnTo>
                  <a:pt x="1954490" y="1954490"/>
                </a:lnTo>
                <a:lnTo>
                  <a:pt x="0" y="1954490"/>
                </a:lnTo>
                <a:lnTo>
                  <a:pt x="0" y="0"/>
                </a:lnTo>
                <a:close/>
              </a:path>
            </a:pathLst>
          </a:custGeom>
          <a:blipFill rotWithShape="1">
            <a:blip r:embed="rId6">
              <a:alphaModFix/>
            </a:blip>
            <a:stretch>
              <a:fillRect/>
            </a:stretch>
          </a:blipFill>
          <a:ln>
            <a:noFill/>
          </a:ln>
        </p:spPr>
        <p:txBody>
          <a:bodyPr/>
          <a:lstStyle/>
          <a:p>
            <a:endParaRPr lang="en-US"/>
          </a:p>
        </p:txBody>
      </p:sp>
      <p:sp>
        <p:nvSpPr>
          <p:cNvPr id="806" name="Google Shape;806;p41"/>
          <p:cNvSpPr txBox="1"/>
          <p:nvPr/>
        </p:nvSpPr>
        <p:spPr>
          <a:xfrm>
            <a:off x="3583354" y="557475"/>
            <a:ext cx="11121300" cy="1790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1630"/>
              <a:buFont typeface="Arial"/>
              <a:buNone/>
            </a:pPr>
            <a:r>
              <a:rPr lang="en-US" sz="11630" b="0" i="0" u="none" strike="noStrike" cap="none">
                <a:solidFill>
                  <a:srgbClr val="FFFFFF"/>
                </a:solidFill>
                <a:latin typeface="Lato"/>
                <a:ea typeface="Lato"/>
                <a:cs typeface="Lato"/>
                <a:sym typeface="Lato"/>
              </a:rPr>
              <a:t>Signing Up</a:t>
            </a:r>
            <a:endParaRPr sz="600" b="0" i="0" u="none" strike="noStrike" cap="none">
              <a:solidFill>
                <a:srgbClr val="000000"/>
              </a:solidFill>
              <a:latin typeface="Lato"/>
              <a:ea typeface="Lato"/>
              <a:cs typeface="Lato"/>
              <a:sym typeface="Lato"/>
            </a:endParaRPr>
          </a:p>
        </p:txBody>
      </p:sp>
      <p:sp>
        <p:nvSpPr>
          <p:cNvPr id="807" name="Google Shape;807;p41"/>
          <p:cNvSpPr txBox="1"/>
          <p:nvPr/>
        </p:nvSpPr>
        <p:spPr>
          <a:xfrm>
            <a:off x="12522479" y="9513162"/>
            <a:ext cx="5365621" cy="36576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00"/>
              <a:buFont typeface="Arial"/>
              <a:buNone/>
            </a:pPr>
            <a:r>
              <a:rPr lang="en-US" sz="2100" b="0" i="0" u="none" strike="noStrike" cap="none">
                <a:solidFill>
                  <a:srgbClr val="FFFFFF"/>
                </a:solidFill>
                <a:latin typeface="Lato"/>
                <a:ea typeface="Lato"/>
                <a:cs typeface="Lato"/>
                <a:sym typeface="Lato"/>
              </a:rPr>
              <a:t>www.donatelifenw.org/content/register-now</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06"/>
        <p:cNvGrpSpPr/>
        <p:nvPr/>
      </p:nvGrpSpPr>
      <p:grpSpPr>
        <a:xfrm>
          <a:off x="0" y="0"/>
          <a:ext cx="0" cy="0"/>
          <a:chOff x="0" y="0"/>
          <a:chExt cx="0" cy="0"/>
        </a:xfrm>
      </p:grpSpPr>
      <p:sp>
        <p:nvSpPr>
          <p:cNvPr id="207" name="Google Shape;207;p2"/>
          <p:cNvSpPr txBox="1"/>
          <p:nvPr/>
        </p:nvSpPr>
        <p:spPr>
          <a:xfrm>
            <a:off x="5247929" y="5787039"/>
            <a:ext cx="8426100" cy="2708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FFFFFF"/>
                </a:solidFill>
                <a:latin typeface="Lato"/>
                <a:ea typeface="Lato"/>
                <a:cs typeface="Lato"/>
                <a:sym typeface="Lato"/>
              </a:rPr>
              <a:t>Who comes to mind?</a:t>
            </a:r>
            <a:endParaRPr sz="1200" b="0" i="0" u="none" strike="noStrike" cap="none">
              <a:solidFill>
                <a:srgbClr val="000000"/>
              </a:solidFill>
              <a:latin typeface="Lato"/>
              <a:ea typeface="Lato"/>
              <a:cs typeface="Lato"/>
              <a:sym typeface="Lato"/>
            </a:endParaRPr>
          </a:p>
        </p:txBody>
      </p:sp>
      <p:sp>
        <p:nvSpPr>
          <p:cNvPr id="208" name="Google Shape;208;p2"/>
          <p:cNvSpPr txBox="1"/>
          <p:nvPr/>
        </p:nvSpPr>
        <p:spPr>
          <a:xfrm>
            <a:off x="4213813" y="2685482"/>
            <a:ext cx="10494300" cy="2708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FFFFFF"/>
                </a:solidFill>
                <a:latin typeface="Lato Light"/>
                <a:ea typeface="Lato Light"/>
                <a:cs typeface="Lato Light"/>
                <a:sym typeface="Lato Light"/>
              </a:rPr>
              <a:t>Think about people saving lives…</a:t>
            </a:r>
            <a:endParaRPr sz="600" b="0" i="0" u="none" strike="noStrike" cap="none">
              <a:solidFill>
                <a:srgbClr val="000000"/>
              </a:solidFill>
              <a:latin typeface="Lato Light"/>
              <a:ea typeface="Lato Light"/>
              <a:cs typeface="Lato Light"/>
              <a:sym typeface="Lato Light"/>
            </a:endParaRPr>
          </a:p>
        </p:txBody>
      </p:sp>
      <p:pic>
        <p:nvPicPr>
          <p:cNvPr id="209" name="Google Shape;209;p2"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815"/>
        <p:cNvGrpSpPr/>
        <p:nvPr/>
      </p:nvGrpSpPr>
      <p:grpSpPr>
        <a:xfrm>
          <a:off x="0" y="0"/>
          <a:ext cx="0" cy="0"/>
          <a:chOff x="0" y="0"/>
          <a:chExt cx="0" cy="0"/>
        </a:xfrm>
      </p:grpSpPr>
      <p:grpSp>
        <p:nvGrpSpPr>
          <p:cNvPr id="816" name="Google Shape;816;p42"/>
          <p:cNvGrpSpPr/>
          <p:nvPr/>
        </p:nvGrpSpPr>
        <p:grpSpPr>
          <a:xfrm>
            <a:off x="2160819" y="2636858"/>
            <a:ext cx="13966361" cy="2063050"/>
            <a:chOff x="0" y="-222935"/>
            <a:chExt cx="18621815" cy="2750734"/>
          </a:xfrm>
        </p:grpSpPr>
        <p:grpSp>
          <p:nvGrpSpPr>
            <p:cNvPr id="817" name="Google Shape;817;p42"/>
            <p:cNvGrpSpPr/>
            <p:nvPr/>
          </p:nvGrpSpPr>
          <p:grpSpPr>
            <a:xfrm>
              <a:off x="0" y="-222935"/>
              <a:ext cx="18621815" cy="2750734"/>
              <a:chOff x="0" y="-38100"/>
              <a:chExt cx="3182503" cy="470106"/>
            </a:xfrm>
          </p:grpSpPr>
          <p:sp>
            <p:nvSpPr>
              <p:cNvPr id="818" name="Google Shape;818;p42"/>
              <p:cNvSpPr/>
              <p:nvPr/>
            </p:nvSpPr>
            <p:spPr>
              <a:xfrm>
                <a:off x="0" y="0"/>
                <a:ext cx="3182503" cy="432006"/>
              </a:xfrm>
              <a:custGeom>
                <a:avLst/>
                <a:gdLst/>
                <a:ahLst/>
                <a:cxnLst/>
                <a:rect l="l" t="t" r="r" b="b"/>
                <a:pathLst>
                  <a:path w="3182503" h="432006" extrusionOk="0">
                    <a:moveTo>
                      <a:pt x="28271" y="0"/>
                    </a:moveTo>
                    <a:lnTo>
                      <a:pt x="3154233" y="0"/>
                    </a:lnTo>
                    <a:cubicBezTo>
                      <a:pt x="3169846" y="0"/>
                      <a:pt x="3182503" y="12657"/>
                      <a:pt x="3182503" y="28271"/>
                    </a:cubicBezTo>
                    <a:lnTo>
                      <a:pt x="3182503" y="403735"/>
                    </a:lnTo>
                    <a:cubicBezTo>
                      <a:pt x="3182503" y="411233"/>
                      <a:pt x="3179525" y="418424"/>
                      <a:pt x="3174223" y="423725"/>
                    </a:cubicBezTo>
                    <a:cubicBezTo>
                      <a:pt x="3168921" y="429027"/>
                      <a:pt x="3161731" y="432006"/>
                      <a:pt x="3154233" y="432006"/>
                    </a:cubicBezTo>
                    <a:lnTo>
                      <a:pt x="28271" y="432006"/>
                    </a:lnTo>
                    <a:cubicBezTo>
                      <a:pt x="12657" y="432006"/>
                      <a:pt x="0" y="419348"/>
                      <a:pt x="0" y="403735"/>
                    </a:cubicBezTo>
                    <a:lnTo>
                      <a:pt x="0" y="28271"/>
                    </a:lnTo>
                    <a:cubicBezTo>
                      <a:pt x="0" y="12657"/>
                      <a:pt x="12657" y="0"/>
                      <a:pt x="28271" y="0"/>
                    </a:cubicBezTo>
                    <a:close/>
                  </a:path>
                </a:pathLst>
              </a:custGeom>
              <a:noFill/>
              <a:ln w="1143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p42"/>
              <p:cNvSpPr txBox="1"/>
              <p:nvPr/>
            </p:nvSpPr>
            <p:spPr>
              <a:xfrm>
                <a:off x="0" y="-38100"/>
                <a:ext cx="3182503" cy="470106"/>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0" name="Google Shape;820;p42"/>
            <p:cNvSpPr txBox="1"/>
            <p:nvPr/>
          </p:nvSpPr>
          <p:spPr>
            <a:xfrm>
              <a:off x="507207" y="534522"/>
              <a:ext cx="17607300" cy="13323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Clr>
                  <a:srgbClr val="000000"/>
                </a:buClr>
                <a:buSzPts val="6492"/>
                <a:buFont typeface="Arial"/>
                <a:buNone/>
              </a:pPr>
              <a:r>
                <a:rPr lang="en-US" sz="6492" b="0" i="0" u="none" strike="noStrike" cap="none">
                  <a:solidFill>
                    <a:srgbClr val="FFFFFF"/>
                  </a:solidFill>
                  <a:latin typeface="Lato Light"/>
                  <a:ea typeface="Lato Light"/>
                  <a:cs typeface="Lato Light"/>
                  <a:sym typeface="Lato Light"/>
                </a:rPr>
                <a:t>Have a conversation with your family</a:t>
              </a:r>
              <a:endParaRPr sz="100" b="0" i="0" u="none" strike="noStrike" cap="none">
                <a:solidFill>
                  <a:srgbClr val="000000"/>
                </a:solidFill>
                <a:latin typeface="Lato Light"/>
                <a:ea typeface="Lato Light"/>
                <a:cs typeface="Lato Light"/>
                <a:sym typeface="Lato Light"/>
              </a:endParaRPr>
            </a:p>
          </p:txBody>
        </p:sp>
      </p:grpSp>
      <p:grpSp>
        <p:nvGrpSpPr>
          <p:cNvPr id="821" name="Google Shape;821;p42"/>
          <p:cNvGrpSpPr/>
          <p:nvPr/>
        </p:nvGrpSpPr>
        <p:grpSpPr>
          <a:xfrm rot="-689748">
            <a:off x="2196662" y="6095319"/>
            <a:ext cx="1858250" cy="3291365"/>
            <a:chOff x="708134" y="-187636"/>
            <a:chExt cx="2477667" cy="4388487"/>
          </a:xfrm>
        </p:grpSpPr>
        <p:sp>
          <p:nvSpPr>
            <p:cNvPr id="822" name="Google Shape;822;p42" descr="An iPhone with a blank screen with visible text reading, &quot;Everyone's informed and can respect your wishes&quot;. "/>
            <p:cNvSpPr/>
            <p:nvPr/>
          </p:nvSpPr>
          <p:spPr>
            <a:xfrm>
              <a:off x="708134" y="-187636"/>
              <a:ext cx="2477667" cy="4388487"/>
            </a:xfrm>
            <a:custGeom>
              <a:avLst/>
              <a:gdLst/>
              <a:ahLst/>
              <a:cxnLst/>
              <a:rect l="l" t="t" r="r" b="b"/>
              <a:pathLst>
                <a:path w="2477667" h="4388487" extrusionOk="0">
                  <a:moveTo>
                    <a:pt x="0" y="0"/>
                  </a:moveTo>
                  <a:lnTo>
                    <a:pt x="2477667" y="0"/>
                  </a:lnTo>
                  <a:lnTo>
                    <a:pt x="2477667" y="4388487"/>
                  </a:lnTo>
                  <a:lnTo>
                    <a:pt x="0" y="4388487"/>
                  </a:lnTo>
                  <a:lnTo>
                    <a:pt x="0" y="0"/>
                  </a:lnTo>
                  <a:close/>
                </a:path>
              </a:pathLst>
            </a:custGeom>
            <a:blipFill rotWithShape="1">
              <a:blip r:embed="rId3">
                <a:alphaModFix/>
              </a:blip>
              <a:stretch>
                <a:fillRect/>
              </a:stretch>
            </a:blipFill>
            <a:ln>
              <a:noFill/>
            </a:ln>
          </p:spPr>
          <p:txBody>
            <a:bodyPr/>
            <a:lstStyle/>
            <a:p>
              <a:endParaRPr lang="en-US"/>
            </a:p>
          </p:txBody>
        </p:sp>
        <p:sp>
          <p:nvSpPr>
            <p:cNvPr id="823" name="Google Shape;823;p42"/>
            <p:cNvSpPr txBox="1"/>
            <p:nvPr/>
          </p:nvSpPr>
          <p:spPr>
            <a:xfrm>
              <a:off x="869895" y="486214"/>
              <a:ext cx="2086500" cy="3373500"/>
            </a:xfrm>
            <a:prstGeom prst="rect">
              <a:avLst/>
            </a:prstGeom>
            <a:noFill/>
            <a:ln>
              <a:noFill/>
            </a:ln>
          </p:spPr>
          <p:txBody>
            <a:bodyPr spcFirstLastPara="1" wrap="square" lIns="0" tIns="0" rIns="0" bIns="0" anchor="t" anchorCtr="0">
              <a:spAutoFit/>
            </a:bodyPr>
            <a:lstStyle/>
            <a:p>
              <a:pPr marL="0" marR="0" lvl="0" indent="0" algn="ctr" rtl="0">
                <a:lnSpc>
                  <a:spcPct val="108017"/>
                </a:lnSpc>
                <a:spcBef>
                  <a:spcPts val="0"/>
                </a:spcBef>
                <a:spcAft>
                  <a:spcPts val="0"/>
                </a:spcAft>
                <a:buClr>
                  <a:srgbClr val="000000"/>
                </a:buClr>
                <a:buSzPts val="2568"/>
                <a:buFont typeface="Arial"/>
                <a:buNone/>
              </a:pPr>
              <a:r>
                <a:rPr lang="en-US" sz="2568" b="0" i="0" u="none" strike="noStrike" cap="none">
                  <a:solidFill>
                    <a:srgbClr val="000000"/>
                  </a:solidFill>
                  <a:latin typeface="Lato Light"/>
                  <a:ea typeface="Lato Light"/>
                  <a:cs typeface="Lato Light"/>
                  <a:sym typeface="Lato Light"/>
                </a:rPr>
                <a:t>Everyone’s informed and can respect your wishes</a:t>
              </a:r>
              <a:endParaRPr sz="700" b="0" i="0" u="none" strike="noStrike" cap="none">
                <a:solidFill>
                  <a:srgbClr val="000000"/>
                </a:solidFill>
                <a:latin typeface="Lato Light"/>
                <a:ea typeface="Lato Light"/>
                <a:cs typeface="Lato Light"/>
                <a:sym typeface="Lato Light"/>
              </a:endParaRPr>
            </a:p>
          </p:txBody>
        </p:sp>
      </p:grpSp>
      <p:grpSp>
        <p:nvGrpSpPr>
          <p:cNvPr id="824" name="Google Shape;824;p42"/>
          <p:cNvGrpSpPr/>
          <p:nvPr/>
        </p:nvGrpSpPr>
        <p:grpSpPr>
          <a:xfrm rot="1403618">
            <a:off x="13361352" y="6002590"/>
            <a:ext cx="3451054" cy="3480364"/>
            <a:chOff x="-1069330" y="-238526"/>
            <a:chExt cx="4601406" cy="4640485"/>
          </a:xfrm>
        </p:grpSpPr>
        <p:sp>
          <p:nvSpPr>
            <p:cNvPr id="825" name="Google Shape;825;p42"/>
            <p:cNvSpPr/>
            <p:nvPr/>
          </p:nvSpPr>
          <p:spPr>
            <a:xfrm rot="-665128" flipH="1">
              <a:off x="-724927" y="100654"/>
              <a:ext cx="3912599" cy="3962125"/>
            </a:xfrm>
            <a:custGeom>
              <a:avLst/>
              <a:gdLst/>
              <a:ahLst/>
              <a:cxnLst/>
              <a:rect l="l" t="t" r="r" b="b"/>
              <a:pathLst>
                <a:path w="3907985" h="3957453" extrusionOk="0">
                  <a:moveTo>
                    <a:pt x="3907985" y="0"/>
                  </a:moveTo>
                  <a:lnTo>
                    <a:pt x="0" y="0"/>
                  </a:lnTo>
                  <a:lnTo>
                    <a:pt x="0" y="3957453"/>
                  </a:lnTo>
                  <a:lnTo>
                    <a:pt x="3907985" y="3957453"/>
                  </a:lnTo>
                  <a:lnTo>
                    <a:pt x="3907985" y="0"/>
                  </a:lnTo>
                  <a:close/>
                </a:path>
              </a:pathLst>
            </a:custGeom>
            <a:blipFill rotWithShape="1">
              <a:blip r:embed="rId4">
                <a:alphaModFix/>
              </a:blip>
              <a:stretch>
                <a:fillRect/>
              </a:stretch>
            </a:blipFill>
            <a:ln>
              <a:noFill/>
            </a:ln>
          </p:spPr>
          <p:txBody>
            <a:bodyPr/>
            <a:lstStyle/>
            <a:p>
              <a:endParaRPr lang="en-US"/>
            </a:p>
          </p:txBody>
        </p:sp>
        <p:sp>
          <p:nvSpPr>
            <p:cNvPr id="826" name="Google Shape;826;p42" descr="A white speech bubble with visible text that reads, &quot;Advocate for you, if you can't&quot;."/>
            <p:cNvSpPr txBox="1"/>
            <p:nvPr/>
          </p:nvSpPr>
          <p:spPr>
            <a:xfrm rot="-666550">
              <a:off x="-614575" y="427634"/>
              <a:ext cx="3425385" cy="2692240"/>
            </a:xfrm>
            <a:prstGeom prst="rect">
              <a:avLst/>
            </a:prstGeom>
            <a:noFill/>
            <a:ln>
              <a:noFill/>
            </a:ln>
          </p:spPr>
          <p:txBody>
            <a:bodyPr spcFirstLastPara="1" wrap="square" lIns="0" tIns="0" rIns="0" bIns="0" anchor="t" anchorCtr="0">
              <a:spAutoFit/>
            </a:bodyPr>
            <a:lstStyle/>
            <a:p>
              <a:pPr marL="0" marR="0" lvl="0" indent="0" algn="ctr" rtl="0">
                <a:lnSpc>
                  <a:spcPct val="112997"/>
                </a:lnSpc>
                <a:spcBef>
                  <a:spcPts val="0"/>
                </a:spcBef>
                <a:spcAft>
                  <a:spcPts val="0"/>
                </a:spcAft>
                <a:buClr>
                  <a:srgbClr val="000000"/>
                </a:buClr>
                <a:buSzPts val="4024"/>
                <a:buFont typeface="Arial"/>
                <a:buNone/>
              </a:pPr>
              <a:r>
                <a:rPr lang="en-US" sz="4024" b="0" i="0" u="none" strike="noStrike" cap="none">
                  <a:solidFill>
                    <a:srgbClr val="000000"/>
                  </a:solidFill>
                  <a:latin typeface="Lato Light"/>
                  <a:ea typeface="Lato Light"/>
                  <a:cs typeface="Lato Light"/>
                  <a:sym typeface="Lato Light"/>
                </a:rPr>
                <a:t>Advocate for you, if you can’t </a:t>
              </a:r>
              <a:endParaRPr sz="500" b="0" i="0" u="none" strike="noStrike" cap="none">
                <a:solidFill>
                  <a:srgbClr val="000000"/>
                </a:solidFill>
                <a:latin typeface="Lato Light"/>
                <a:ea typeface="Lato Light"/>
                <a:cs typeface="Lato Light"/>
                <a:sym typeface="Lato Light"/>
              </a:endParaRPr>
            </a:p>
          </p:txBody>
        </p:sp>
      </p:grpSp>
      <p:grpSp>
        <p:nvGrpSpPr>
          <p:cNvPr id="827" name="Google Shape;827;p42"/>
          <p:cNvGrpSpPr/>
          <p:nvPr/>
        </p:nvGrpSpPr>
        <p:grpSpPr>
          <a:xfrm>
            <a:off x="6828539" y="4909458"/>
            <a:ext cx="5264728" cy="5163295"/>
            <a:chOff x="0" y="0"/>
            <a:chExt cx="7019637" cy="6884393"/>
          </a:xfrm>
        </p:grpSpPr>
        <p:sp>
          <p:nvSpPr>
            <p:cNvPr id="828" name="Google Shape;828;p42" descr="Two people conversing. There are two arrows between them pointing in both directions to exemplify a conversation."/>
            <p:cNvSpPr/>
            <p:nvPr/>
          </p:nvSpPr>
          <p:spPr>
            <a:xfrm>
              <a:off x="0" y="3761754"/>
              <a:ext cx="6124457" cy="3122639"/>
            </a:xfrm>
            <a:custGeom>
              <a:avLst/>
              <a:gdLst/>
              <a:ahLst/>
              <a:cxnLst/>
              <a:rect l="l" t="t" r="r" b="b"/>
              <a:pathLst>
                <a:path w="6124457" h="3122639" extrusionOk="0">
                  <a:moveTo>
                    <a:pt x="0" y="0"/>
                  </a:moveTo>
                  <a:lnTo>
                    <a:pt x="6124457" y="0"/>
                  </a:lnTo>
                  <a:lnTo>
                    <a:pt x="6124457" y="3122639"/>
                  </a:lnTo>
                  <a:lnTo>
                    <a:pt x="0" y="3122639"/>
                  </a:lnTo>
                  <a:lnTo>
                    <a:pt x="0" y="0"/>
                  </a:lnTo>
                  <a:close/>
                </a:path>
              </a:pathLst>
            </a:custGeom>
            <a:blipFill rotWithShape="1">
              <a:blip r:embed="rId5">
                <a:alphaModFix/>
              </a:blip>
              <a:stretch>
                <a:fillRect t="-112035"/>
              </a:stretch>
            </a:blipFill>
            <a:ln>
              <a:noFill/>
            </a:ln>
          </p:spPr>
          <p:txBody>
            <a:bodyPr/>
            <a:lstStyle/>
            <a:p>
              <a:endParaRPr lang="en-US"/>
            </a:p>
          </p:txBody>
        </p:sp>
        <p:sp>
          <p:nvSpPr>
            <p:cNvPr id="829" name="Google Shape;829;p42" descr="A white speech bubble with black text that reads, &quot;Regardless of your decision&quot;. The speech bubble is coming from one of the conversing people in the below graphic."/>
            <p:cNvSpPr/>
            <p:nvPr/>
          </p:nvSpPr>
          <p:spPr>
            <a:xfrm>
              <a:off x="551084" y="0"/>
              <a:ext cx="6468553" cy="3573875"/>
            </a:xfrm>
            <a:custGeom>
              <a:avLst/>
              <a:gdLst/>
              <a:ahLst/>
              <a:cxnLst/>
              <a:rect l="l" t="t" r="r" b="b"/>
              <a:pathLst>
                <a:path w="6468553" h="3573875" extrusionOk="0">
                  <a:moveTo>
                    <a:pt x="0" y="0"/>
                  </a:moveTo>
                  <a:lnTo>
                    <a:pt x="6468552" y="0"/>
                  </a:lnTo>
                  <a:lnTo>
                    <a:pt x="6468552" y="3573875"/>
                  </a:lnTo>
                  <a:lnTo>
                    <a:pt x="0" y="3573875"/>
                  </a:lnTo>
                  <a:lnTo>
                    <a:pt x="0" y="0"/>
                  </a:lnTo>
                  <a:close/>
                </a:path>
              </a:pathLst>
            </a:custGeom>
            <a:blipFill rotWithShape="1">
              <a:blip r:embed="rId6">
                <a:alphaModFix/>
              </a:blip>
              <a:stretch>
                <a:fillRect/>
              </a:stretch>
            </a:blipFill>
            <a:ln>
              <a:noFill/>
            </a:ln>
          </p:spPr>
          <p:txBody>
            <a:bodyPr/>
            <a:lstStyle/>
            <a:p>
              <a:endParaRPr lang="en-US"/>
            </a:p>
          </p:txBody>
        </p:sp>
        <p:sp>
          <p:nvSpPr>
            <p:cNvPr id="830" name="Google Shape;830;p42"/>
            <p:cNvSpPr txBox="1"/>
            <p:nvPr/>
          </p:nvSpPr>
          <p:spPr>
            <a:xfrm>
              <a:off x="947474" y="701107"/>
              <a:ext cx="5837100" cy="1713600"/>
            </a:xfrm>
            <a:prstGeom prst="rect">
              <a:avLst/>
            </a:prstGeom>
            <a:noFill/>
            <a:ln>
              <a:noFill/>
            </a:ln>
          </p:spPr>
          <p:txBody>
            <a:bodyPr spcFirstLastPara="1" wrap="square" lIns="0" tIns="0" rIns="0" bIns="0" anchor="t" anchorCtr="0">
              <a:spAutoFit/>
            </a:bodyPr>
            <a:lstStyle/>
            <a:p>
              <a:pPr marL="0" marR="0" lvl="0" indent="0" algn="ctr" rtl="0">
                <a:lnSpc>
                  <a:spcPct val="88005"/>
                </a:lnSpc>
                <a:spcBef>
                  <a:spcPts val="0"/>
                </a:spcBef>
                <a:spcAft>
                  <a:spcPts val="0"/>
                </a:spcAft>
                <a:buClr>
                  <a:srgbClr val="000000"/>
                </a:buClr>
                <a:buSzPts val="4744"/>
                <a:buFont typeface="Arial"/>
                <a:buNone/>
              </a:pPr>
              <a:r>
                <a:rPr lang="en-US" sz="4744" b="0" i="0" u="none" strike="noStrike" cap="none">
                  <a:solidFill>
                    <a:srgbClr val="000000"/>
                  </a:solidFill>
                  <a:latin typeface="Lato Light"/>
                  <a:ea typeface="Lato Light"/>
                  <a:cs typeface="Lato Light"/>
                  <a:sym typeface="Lato Light"/>
                </a:rPr>
                <a:t>Regardless of your decision</a:t>
              </a:r>
              <a:endParaRPr sz="800" b="0" i="0" u="none" strike="noStrike" cap="none">
                <a:solidFill>
                  <a:srgbClr val="000000"/>
                </a:solidFill>
                <a:latin typeface="Lato Light"/>
                <a:ea typeface="Lato Light"/>
                <a:cs typeface="Lato Light"/>
                <a:sym typeface="Lato Light"/>
              </a:endParaRPr>
            </a:p>
          </p:txBody>
        </p:sp>
      </p:grpSp>
      <p:sp>
        <p:nvSpPr>
          <p:cNvPr id="831" name="Google Shape;831;p42" descr="18+ symbol in a circle."/>
          <p:cNvSpPr/>
          <p:nvPr/>
        </p:nvSpPr>
        <p:spPr>
          <a:xfrm>
            <a:off x="16650442" y="5500986"/>
            <a:ext cx="1371850" cy="1371850"/>
          </a:xfrm>
          <a:custGeom>
            <a:avLst/>
            <a:gdLst/>
            <a:ahLst/>
            <a:cxnLst/>
            <a:rect l="l" t="t" r="r" b="b"/>
            <a:pathLst>
              <a:path w="1371850" h="1371850" extrusionOk="0">
                <a:moveTo>
                  <a:pt x="0" y="0"/>
                </a:moveTo>
                <a:lnTo>
                  <a:pt x="1371850" y="0"/>
                </a:lnTo>
                <a:lnTo>
                  <a:pt x="1371850" y="1371850"/>
                </a:lnTo>
                <a:lnTo>
                  <a:pt x="0" y="1371850"/>
                </a:lnTo>
                <a:lnTo>
                  <a:pt x="0" y="0"/>
                </a:lnTo>
                <a:close/>
              </a:path>
            </a:pathLst>
          </a:custGeom>
          <a:blipFill rotWithShape="1">
            <a:blip r:embed="rId7">
              <a:alphaModFix/>
            </a:blip>
            <a:stretch>
              <a:fillRect/>
            </a:stretch>
          </a:blipFill>
          <a:ln>
            <a:noFill/>
          </a:ln>
        </p:spPr>
        <p:txBody>
          <a:bodyPr/>
          <a:lstStyle/>
          <a:p>
            <a:endParaRPr lang="en-US"/>
          </a:p>
        </p:txBody>
      </p:sp>
      <p:sp>
        <p:nvSpPr>
          <p:cNvPr id="832" name="Google Shape;832;p42"/>
          <p:cNvSpPr txBox="1"/>
          <p:nvPr/>
        </p:nvSpPr>
        <p:spPr>
          <a:xfrm>
            <a:off x="4364248" y="487850"/>
            <a:ext cx="9559500" cy="1790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1630"/>
              <a:buFont typeface="Arial"/>
              <a:buNone/>
            </a:pPr>
            <a:r>
              <a:rPr lang="en-US" sz="11630" b="0" i="0" u="none" strike="noStrike" cap="none">
                <a:solidFill>
                  <a:schemeClr val="lt1"/>
                </a:solidFill>
                <a:latin typeface="Lato"/>
                <a:ea typeface="Lato"/>
                <a:cs typeface="Lato"/>
                <a:sym typeface="Lato"/>
              </a:rPr>
              <a:t>Signing Up</a:t>
            </a:r>
            <a:endParaRPr sz="12430" b="0" i="0" u="none" strike="noStrike" cap="none">
              <a:solidFill>
                <a:srgbClr val="FFFFFF"/>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840"/>
        <p:cNvGrpSpPr/>
        <p:nvPr/>
      </p:nvGrpSpPr>
      <p:grpSpPr>
        <a:xfrm>
          <a:off x="0" y="0"/>
          <a:ext cx="0" cy="0"/>
          <a:chOff x="0" y="0"/>
          <a:chExt cx="0" cy="0"/>
        </a:xfrm>
      </p:grpSpPr>
      <p:grpSp>
        <p:nvGrpSpPr>
          <p:cNvPr id="841" name="Google Shape;841;p43"/>
          <p:cNvGrpSpPr/>
          <p:nvPr/>
        </p:nvGrpSpPr>
        <p:grpSpPr>
          <a:xfrm>
            <a:off x="2075499" y="2958514"/>
            <a:ext cx="14137001" cy="4695776"/>
            <a:chOff x="0" y="-222935"/>
            <a:chExt cx="18849335" cy="6261035"/>
          </a:xfrm>
        </p:grpSpPr>
        <p:grpSp>
          <p:nvGrpSpPr>
            <p:cNvPr id="842" name="Google Shape;842;p43"/>
            <p:cNvGrpSpPr/>
            <p:nvPr/>
          </p:nvGrpSpPr>
          <p:grpSpPr>
            <a:xfrm>
              <a:off x="0" y="-222935"/>
              <a:ext cx="18849335" cy="6261035"/>
              <a:chOff x="0" y="-38100"/>
              <a:chExt cx="3221387" cy="1070023"/>
            </a:xfrm>
          </p:grpSpPr>
          <p:sp>
            <p:nvSpPr>
              <p:cNvPr id="843" name="Google Shape;843;p43"/>
              <p:cNvSpPr/>
              <p:nvPr/>
            </p:nvSpPr>
            <p:spPr>
              <a:xfrm>
                <a:off x="0" y="0"/>
                <a:ext cx="3221387" cy="1031923"/>
              </a:xfrm>
              <a:custGeom>
                <a:avLst/>
                <a:gdLst/>
                <a:ahLst/>
                <a:cxnLst/>
                <a:rect l="l" t="t" r="r" b="b"/>
                <a:pathLst>
                  <a:path w="3221387" h="1031923" extrusionOk="0">
                    <a:moveTo>
                      <a:pt x="27929" y="0"/>
                    </a:moveTo>
                    <a:lnTo>
                      <a:pt x="3193458" y="0"/>
                    </a:lnTo>
                    <a:cubicBezTo>
                      <a:pt x="3200865" y="0"/>
                      <a:pt x="3207969" y="2943"/>
                      <a:pt x="3213207" y="8180"/>
                    </a:cubicBezTo>
                    <a:cubicBezTo>
                      <a:pt x="3218444" y="13418"/>
                      <a:pt x="3221387" y="20522"/>
                      <a:pt x="3221387" y="27929"/>
                    </a:cubicBezTo>
                    <a:lnTo>
                      <a:pt x="3221387" y="1003993"/>
                    </a:lnTo>
                    <a:cubicBezTo>
                      <a:pt x="3221387" y="1019418"/>
                      <a:pt x="3208882" y="1031923"/>
                      <a:pt x="3193458" y="1031923"/>
                    </a:cubicBezTo>
                    <a:lnTo>
                      <a:pt x="27929" y="1031923"/>
                    </a:lnTo>
                    <a:cubicBezTo>
                      <a:pt x="20522" y="1031923"/>
                      <a:pt x="13418" y="1028980"/>
                      <a:pt x="8180" y="1023742"/>
                    </a:cubicBezTo>
                    <a:cubicBezTo>
                      <a:pt x="2943" y="1018505"/>
                      <a:pt x="0" y="1011401"/>
                      <a:pt x="0" y="1003993"/>
                    </a:cubicBezTo>
                    <a:lnTo>
                      <a:pt x="0" y="27929"/>
                    </a:lnTo>
                    <a:cubicBezTo>
                      <a:pt x="0" y="20522"/>
                      <a:pt x="2943" y="13418"/>
                      <a:pt x="8180" y="8180"/>
                    </a:cubicBezTo>
                    <a:cubicBezTo>
                      <a:pt x="13418" y="2943"/>
                      <a:pt x="20522" y="0"/>
                      <a:pt x="27929" y="0"/>
                    </a:cubicBezTo>
                    <a:close/>
                  </a:path>
                </a:pathLst>
              </a:custGeom>
              <a:noFill/>
              <a:ln w="1143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43"/>
              <p:cNvSpPr txBox="1"/>
              <p:nvPr/>
            </p:nvSpPr>
            <p:spPr>
              <a:xfrm>
                <a:off x="0" y="-38100"/>
                <a:ext cx="3221387" cy="1070023"/>
              </a:xfrm>
              <a:prstGeom prst="rect">
                <a:avLst/>
              </a:prstGeom>
              <a:noFill/>
              <a:ln>
                <a:noFill/>
              </a:ln>
            </p:spPr>
            <p:txBody>
              <a:bodyPr spcFirstLastPara="1" wrap="square" lIns="58700" tIns="58700" rIns="58700" bIns="587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45" name="Google Shape;845;p43"/>
            <p:cNvSpPr txBox="1"/>
            <p:nvPr/>
          </p:nvSpPr>
          <p:spPr>
            <a:xfrm>
              <a:off x="1178268" y="633180"/>
              <a:ext cx="16492800" cy="1422600"/>
            </a:xfrm>
            <a:prstGeom prst="rect">
              <a:avLst/>
            </a:prstGeom>
            <a:noFill/>
            <a:ln>
              <a:noFill/>
            </a:ln>
          </p:spPr>
          <p:txBody>
            <a:bodyPr spcFirstLastPara="1" wrap="square" lIns="0" tIns="0" rIns="0" bIns="0" anchor="t" anchorCtr="0">
              <a:spAutoFit/>
            </a:bodyPr>
            <a:lstStyle/>
            <a:p>
              <a:pPr marL="0" marR="0" lvl="0" indent="0" algn="ctr" rtl="0">
                <a:lnSpc>
                  <a:spcPct val="139989"/>
                </a:lnSpc>
                <a:spcBef>
                  <a:spcPts val="0"/>
                </a:spcBef>
                <a:spcAft>
                  <a:spcPts val="0"/>
                </a:spcAft>
                <a:buClr>
                  <a:srgbClr val="000000"/>
                </a:buClr>
                <a:buSzPts val="6932"/>
                <a:buFont typeface="Arial"/>
                <a:buNone/>
              </a:pPr>
              <a:r>
                <a:rPr lang="en-US" sz="6932" b="0" i="0" u="none" strike="noStrike" cap="none">
                  <a:solidFill>
                    <a:srgbClr val="FFFFFF"/>
                  </a:solidFill>
                  <a:latin typeface="Lato Light"/>
                  <a:ea typeface="Lato Light"/>
                  <a:cs typeface="Lato Light"/>
                  <a:sym typeface="Lato Light"/>
                </a:rPr>
                <a:t>Help those in your community!</a:t>
              </a:r>
              <a:endParaRPr sz="900" b="0" i="0" u="none" strike="noStrike" cap="none">
                <a:solidFill>
                  <a:srgbClr val="000000"/>
                </a:solidFill>
                <a:latin typeface="Lato Light"/>
                <a:ea typeface="Lato Light"/>
                <a:cs typeface="Lato Light"/>
                <a:sym typeface="Lato Light"/>
              </a:endParaRPr>
            </a:p>
          </p:txBody>
        </p:sp>
        <p:sp>
          <p:nvSpPr>
            <p:cNvPr id="846" name="Google Shape;846;p43"/>
            <p:cNvSpPr txBox="1"/>
            <p:nvPr/>
          </p:nvSpPr>
          <p:spPr>
            <a:xfrm>
              <a:off x="735468" y="3015580"/>
              <a:ext cx="17378400" cy="1959600"/>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Clr>
                  <a:srgbClr val="000000"/>
                </a:buClr>
                <a:buSzPts val="3999"/>
                <a:buFont typeface="Arial"/>
                <a:buNone/>
              </a:pPr>
              <a:r>
                <a:rPr lang="en-US" sz="3999" b="0" i="0" u="none" strike="noStrike" cap="none">
                  <a:solidFill>
                    <a:srgbClr val="FFFFFF"/>
                  </a:solidFill>
                  <a:latin typeface="Lato Light"/>
                  <a:ea typeface="Lato Light"/>
                  <a:cs typeface="Lato Light"/>
                  <a:sym typeface="Lato Light"/>
                </a:rPr>
                <a:t>Especially those from your same racial/ethnic background</a:t>
              </a:r>
              <a:endParaRPr sz="800" b="0" i="0" u="none" strike="noStrike" cap="none">
                <a:solidFill>
                  <a:srgbClr val="000000"/>
                </a:solidFill>
                <a:latin typeface="Lato Light"/>
                <a:ea typeface="Lato Light"/>
                <a:cs typeface="Lato Light"/>
                <a:sym typeface="Lato Light"/>
              </a:endParaRPr>
            </a:p>
            <a:p>
              <a:pPr marL="0" marR="0" lvl="0" indent="0" algn="ctr" rtl="0">
                <a:lnSpc>
                  <a:spcPct val="140008"/>
                </a:lnSpc>
                <a:spcBef>
                  <a:spcPts val="0"/>
                </a:spcBef>
                <a:spcAft>
                  <a:spcPts val="0"/>
                </a:spcAft>
                <a:buClr>
                  <a:srgbClr val="000000"/>
                </a:buClr>
                <a:buSzPts val="3950"/>
                <a:buFont typeface="Arial"/>
                <a:buNone/>
              </a:pPr>
              <a:r>
                <a:rPr lang="en-US" sz="3950" b="0" i="0" u="none" strike="noStrike" cap="none">
                  <a:solidFill>
                    <a:srgbClr val="FFFFFF"/>
                  </a:solidFill>
                  <a:latin typeface="Lato Light"/>
                  <a:ea typeface="Lato Light"/>
                  <a:cs typeface="Lato Light"/>
                  <a:sym typeface="Lato Light"/>
                </a:rPr>
                <a:t>Check out this video to learn more! </a:t>
              </a:r>
              <a:endParaRPr sz="3950" b="0" i="0" u="none" strike="noStrike" cap="none">
                <a:solidFill>
                  <a:srgbClr val="000000"/>
                </a:solidFill>
                <a:latin typeface="Lato Light"/>
                <a:ea typeface="Lato Light"/>
                <a:cs typeface="Lato Light"/>
                <a:sym typeface="Lato Light"/>
              </a:endParaRPr>
            </a:p>
          </p:txBody>
        </p:sp>
        <p:sp>
          <p:nvSpPr>
            <p:cNvPr id="847" name="Google Shape;847;p43"/>
            <p:cNvSpPr/>
            <p:nvPr/>
          </p:nvSpPr>
          <p:spPr>
            <a:xfrm rot="5400000">
              <a:off x="15021954" y="4032303"/>
              <a:ext cx="832141" cy="1147781"/>
            </a:xfrm>
            <a:custGeom>
              <a:avLst/>
              <a:gdLst/>
              <a:ahLst/>
              <a:cxnLst/>
              <a:rect l="l" t="t" r="r" b="b"/>
              <a:pathLst>
                <a:path w="832141" h="1147781" extrusionOk="0">
                  <a:moveTo>
                    <a:pt x="0" y="0"/>
                  </a:moveTo>
                  <a:lnTo>
                    <a:pt x="832142" y="0"/>
                  </a:lnTo>
                  <a:lnTo>
                    <a:pt x="832142" y="1147781"/>
                  </a:lnTo>
                  <a:lnTo>
                    <a:pt x="0" y="1147781"/>
                  </a:lnTo>
                  <a:lnTo>
                    <a:pt x="0" y="0"/>
                  </a:lnTo>
                  <a:close/>
                </a:path>
              </a:pathLst>
            </a:custGeom>
            <a:blipFill rotWithShape="1">
              <a:blip r:embed="rId3">
                <a:alphaModFix/>
              </a:blip>
              <a:stretch>
                <a:fillRect/>
              </a:stretch>
            </a:blipFill>
            <a:ln>
              <a:noFill/>
            </a:ln>
          </p:spPr>
          <p:txBody>
            <a:bodyPr/>
            <a:lstStyle/>
            <a:p>
              <a:endParaRPr lang="en-US"/>
            </a:p>
          </p:txBody>
        </p:sp>
      </p:grpSp>
      <p:sp>
        <p:nvSpPr>
          <p:cNvPr id="848" name="Google Shape;848;p43" descr="Old-fashioned video camera on a tri-pod. "/>
          <p:cNvSpPr/>
          <p:nvPr/>
        </p:nvSpPr>
        <p:spPr>
          <a:xfrm>
            <a:off x="14521903" y="6892413"/>
            <a:ext cx="2316451" cy="2942374"/>
          </a:xfrm>
          <a:custGeom>
            <a:avLst/>
            <a:gdLst/>
            <a:ahLst/>
            <a:cxnLst/>
            <a:rect l="l" t="t" r="r" b="b"/>
            <a:pathLst>
              <a:path w="2316451" h="2942374" extrusionOk="0">
                <a:moveTo>
                  <a:pt x="0" y="0"/>
                </a:moveTo>
                <a:lnTo>
                  <a:pt x="2316451" y="0"/>
                </a:lnTo>
                <a:lnTo>
                  <a:pt x="2316451" y="2942374"/>
                </a:lnTo>
                <a:lnTo>
                  <a:pt x="0" y="2942374"/>
                </a:lnTo>
                <a:lnTo>
                  <a:pt x="0" y="0"/>
                </a:lnTo>
                <a:close/>
              </a:path>
            </a:pathLst>
          </a:custGeom>
          <a:blipFill rotWithShape="1">
            <a:blip r:embed="rId4">
              <a:alphaModFix/>
            </a:blip>
            <a:stretch>
              <a:fillRect/>
            </a:stretch>
          </a:blipFill>
          <a:ln>
            <a:noFill/>
          </a:ln>
        </p:spPr>
        <p:txBody>
          <a:bodyPr/>
          <a:lstStyle/>
          <a:p>
            <a:endParaRPr lang="en-US"/>
          </a:p>
        </p:txBody>
      </p:sp>
      <p:sp>
        <p:nvSpPr>
          <p:cNvPr id="849" name="Google Shape;849;p43"/>
          <p:cNvSpPr txBox="1"/>
          <p:nvPr/>
        </p:nvSpPr>
        <p:spPr>
          <a:xfrm>
            <a:off x="4364248" y="487850"/>
            <a:ext cx="9559500" cy="1790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1630"/>
              <a:buFont typeface="Arial"/>
              <a:buNone/>
            </a:pPr>
            <a:r>
              <a:rPr lang="en-US" sz="11630" b="0" i="0" u="none" strike="noStrike" cap="none">
                <a:solidFill>
                  <a:schemeClr val="lt1"/>
                </a:solidFill>
                <a:latin typeface="Lato"/>
                <a:ea typeface="Lato"/>
                <a:cs typeface="Lato"/>
                <a:sym typeface="Lato"/>
              </a:rPr>
              <a:t>Signing Up</a:t>
            </a:r>
            <a:endParaRPr sz="12430" b="0" i="0" u="none" strike="noStrike" cap="none">
              <a:solidFill>
                <a:srgbClr val="FFFFFF"/>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857"/>
        <p:cNvGrpSpPr/>
        <p:nvPr/>
      </p:nvGrpSpPr>
      <p:grpSpPr>
        <a:xfrm>
          <a:off x="0" y="0"/>
          <a:ext cx="0" cy="0"/>
          <a:chOff x="0" y="0"/>
          <a:chExt cx="0" cy="0"/>
        </a:xfrm>
      </p:grpSpPr>
      <p:pic>
        <p:nvPicPr>
          <p:cNvPr id="858" name="Google Shape;858;p44" descr="Ever wondered how you can make a life-saving impact in your community? Watch to learn about the powerful role diverse organ donors play in saving lives and offering hope and support to those who are waiting for a second chance at life.&#10;Expanding diversity within the donor population can enhance access to transplantation for everyone. The likelihood of long-term survival may improve when the donor and recipient share a closer genetic background. Sign up, save lives." title="Multicultural Organ Donation and Transplantation: How Diverse Donors Save Lives">
            <a:hlinkClick r:id="rId3"/>
          </p:cNvPr>
          <p:cNvPicPr preferRelativeResize="0"/>
          <p:nvPr/>
        </p:nvPicPr>
        <p:blipFill rotWithShape="1">
          <a:blip r:embed="rId4">
            <a:alphaModFix/>
          </a:blip>
          <a:srcRect/>
          <a:stretch/>
        </p:blipFill>
        <p:spPr>
          <a:xfrm>
            <a:off x="487475" y="274200"/>
            <a:ext cx="17313050" cy="97386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pic>
        <p:nvPicPr>
          <p:cNvPr id="867" name="Google Shape;867;p45"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pic>
        <p:nvPicPr>
          <p:cNvPr id="868" name="Google Shape;868;p45"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grpSp>
        <p:nvGrpSpPr>
          <p:cNvPr id="869" name="Google Shape;869;p45"/>
          <p:cNvGrpSpPr/>
          <p:nvPr/>
        </p:nvGrpSpPr>
        <p:grpSpPr>
          <a:xfrm>
            <a:off x="4719571" y="301238"/>
            <a:ext cx="12900403" cy="3156928"/>
            <a:chOff x="0" y="-192881"/>
            <a:chExt cx="17200537" cy="4209237"/>
          </a:xfrm>
        </p:grpSpPr>
        <p:grpSp>
          <p:nvGrpSpPr>
            <p:cNvPr id="870" name="Google Shape;870;p45"/>
            <p:cNvGrpSpPr/>
            <p:nvPr/>
          </p:nvGrpSpPr>
          <p:grpSpPr>
            <a:xfrm>
              <a:off x="0" y="-192881"/>
              <a:ext cx="17200537" cy="4209237"/>
              <a:chOff x="0" y="-38100"/>
              <a:chExt cx="3397637" cy="831454"/>
            </a:xfrm>
          </p:grpSpPr>
          <p:sp>
            <p:nvSpPr>
              <p:cNvPr id="871" name="Google Shape;871;p45"/>
              <p:cNvSpPr/>
              <p:nvPr/>
            </p:nvSpPr>
            <p:spPr>
              <a:xfrm>
                <a:off x="0" y="0"/>
                <a:ext cx="3397637" cy="793354"/>
              </a:xfrm>
              <a:custGeom>
                <a:avLst/>
                <a:gdLst/>
                <a:ahLst/>
                <a:cxnLst/>
                <a:rect l="l" t="t" r="r" b="b"/>
                <a:pathLst>
                  <a:path w="3397637" h="793354" extrusionOk="0">
                    <a:moveTo>
                      <a:pt x="30607" y="0"/>
                    </a:moveTo>
                    <a:lnTo>
                      <a:pt x="3367031" y="0"/>
                    </a:lnTo>
                    <a:cubicBezTo>
                      <a:pt x="3383934" y="0"/>
                      <a:pt x="3397637" y="13703"/>
                      <a:pt x="3397637" y="30607"/>
                    </a:cubicBezTo>
                    <a:lnTo>
                      <a:pt x="3397637" y="762748"/>
                    </a:lnTo>
                    <a:cubicBezTo>
                      <a:pt x="3397637" y="770865"/>
                      <a:pt x="3394413" y="778650"/>
                      <a:pt x="3388673" y="784390"/>
                    </a:cubicBezTo>
                    <a:cubicBezTo>
                      <a:pt x="3382933" y="790130"/>
                      <a:pt x="3375148" y="793354"/>
                      <a:pt x="3367031" y="793354"/>
                    </a:cubicBezTo>
                    <a:lnTo>
                      <a:pt x="30607" y="793354"/>
                    </a:lnTo>
                    <a:cubicBezTo>
                      <a:pt x="13703" y="793354"/>
                      <a:pt x="0" y="779651"/>
                      <a:pt x="0" y="762748"/>
                    </a:cubicBezTo>
                    <a:lnTo>
                      <a:pt x="0" y="30607"/>
                    </a:lnTo>
                    <a:cubicBezTo>
                      <a:pt x="0" y="13703"/>
                      <a:pt x="13703" y="0"/>
                      <a:pt x="30607"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45"/>
              <p:cNvSpPr txBox="1"/>
              <p:nvPr/>
            </p:nvSpPr>
            <p:spPr>
              <a:xfrm>
                <a:off x="0" y="-38100"/>
                <a:ext cx="3397637" cy="831454"/>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73" name="Google Shape;873;p45"/>
            <p:cNvSpPr txBox="1"/>
            <p:nvPr/>
          </p:nvSpPr>
          <p:spPr>
            <a:xfrm>
              <a:off x="1133480" y="224856"/>
              <a:ext cx="14933700" cy="361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grpSp>
        <p:nvGrpSpPr>
          <p:cNvPr id="874" name="Google Shape;874;p45"/>
          <p:cNvGrpSpPr/>
          <p:nvPr/>
        </p:nvGrpSpPr>
        <p:grpSpPr>
          <a:xfrm>
            <a:off x="394733" y="3892986"/>
            <a:ext cx="3970388" cy="2370611"/>
            <a:chOff x="0" y="-38100"/>
            <a:chExt cx="969925" cy="579116"/>
          </a:xfrm>
        </p:grpSpPr>
        <p:sp>
          <p:nvSpPr>
            <p:cNvPr id="875" name="Google Shape;875;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77" name="Google Shape;877;p45"/>
          <p:cNvGrpSpPr/>
          <p:nvPr/>
        </p:nvGrpSpPr>
        <p:grpSpPr>
          <a:xfrm>
            <a:off x="13922893" y="3892986"/>
            <a:ext cx="3970388" cy="2370611"/>
            <a:chOff x="0" y="-38100"/>
            <a:chExt cx="969925" cy="579116"/>
          </a:xfrm>
        </p:grpSpPr>
        <p:sp>
          <p:nvSpPr>
            <p:cNvPr id="878" name="Google Shape;878;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0" name="Google Shape;880;p45"/>
          <p:cNvGrpSpPr/>
          <p:nvPr/>
        </p:nvGrpSpPr>
        <p:grpSpPr>
          <a:xfrm>
            <a:off x="4904119" y="3892986"/>
            <a:ext cx="3970388" cy="2370611"/>
            <a:chOff x="0" y="-38100"/>
            <a:chExt cx="969925" cy="579116"/>
          </a:xfrm>
        </p:grpSpPr>
        <p:sp>
          <p:nvSpPr>
            <p:cNvPr id="881" name="Google Shape;881;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3" name="Google Shape;883;p45"/>
          <p:cNvGrpSpPr/>
          <p:nvPr/>
        </p:nvGrpSpPr>
        <p:grpSpPr>
          <a:xfrm>
            <a:off x="9413506" y="3892986"/>
            <a:ext cx="3970388" cy="2370611"/>
            <a:chOff x="0" y="-38100"/>
            <a:chExt cx="969925" cy="579116"/>
          </a:xfrm>
        </p:grpSpPr>
        <p:sp>
          <p:nvSpPr>
            <p:cNvPr id="884" name="Google Shape;884;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6" name="Google Shape;886;p45"/>
          <p:cNvGrpSpPr/>
          <p:nvPr/>
        </p:nvGrpSpPr>
        <p:grpSpPr>
          <a:xfrm>
            <a:off x="2654445" y="6624538"/>
            <a:ext cx="3970388" cy="2370611"/>
            <a:chOff x="0" y="-38100"/>
            <a:chExt cx="969925" cy="579116"/>
          </a:xfrm>
        </p:grpSpPr>
        <p:sp>
          <p:nvSpPr>
            <p:cNvPr id="887" name="Google Shape;887;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9" name="Google Shape;889;p45"/>
          <p:cNvGrpSpPr/>
          <p:nvPr/>
        </p:nvGrpSpPr>
        <p:grpSpPr>
          <a:xfrm>
            <a:off x="7158813" y="6624538"/>
            <a:ext cx="3970388" cy="2370611"/>
            <a:chOff x="0" y="-38100"/>
            <a:chExt cx="969925" cy="579116"/>
          </a:xfrm>
        </p:grpSpPr>
        <p:sp>
          <p:nvSpPr>
            <p:cNvPr id="890" name="Google Shape;890;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92" name="Google Shape;892;p45"/>
          <p:cNvGrpSpPr/>
          <p:nvPr/>
        </p:nvGrpSpPr>
        <p:grpSpPr>
          <a:xfrm>
            <a:off x="11663180" y="6624538"/>
            <a:ext cx="3970388" cy="2370611"/>
            <a:chOff x="0" y="-38100"/>
            <a:chExt cx="969925" cy="579116"/>
          </a:xfrm>
        </p:grpSpPr>
        <p:sp>
          <p:nvSpPr>
            <p:cNvPr id="893" name="Google Shape;893;p45"/>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p45"/>
            <p:cNvSpPr txBox="1"/>
            <p:nvPr/>
          </p:nvSpPr>
          <p:spPr>
            <a:xfrm>
              <a:off x="0" y="-38100"/>
              <a:ext cx="969900" cy="579000"/>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95" name="Google Shape;895;p45"/>
          <p:cNvSpPr txBox="1"/>
          <p:nvPr/>
        </p:nvSpPr>
        <p:spPr>
          <a:xfrm>
            <a:off x="749725"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Can you guess?</a:t>
            </a:r>
            <a:endParaRPr sz="3600" b="0" i="0" u="none" strike="noStrike" cap="none">
              <a:solidFill>
                <a:srgbClr val="1F2380"/>
              </a:solidFill>
              <a:latin typeface="Lato Light"/>
              <a:ea typeface="Lato Light"/>
              <a:cs typeface="Lato Light"/>
              <a:sym typeface="Lato Light"/>
            </a:endParaRPr>
          </a:p>
        </p:txBody>
      </p:sp>
      <p:sp>
        <p:nvSpPr>
          <p:cNvPr id="896" name="Google Shape;896;p45"/>
          <p:cNvSpPr txBox="1"/>
          <p:nvPr/>
        </p:nvSpPr>
        <p:spPr>
          <a:xfrm>
            <a:off x="5259113"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897" name="Google Shape;897;p45"/>
          <p:cNvSpPr txBox="1"/>
          <p:nvPr/>
        </p:nvSpPr>
        <p:spPr>
          <a:xfrm>
            <a:off x="9768488"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898" name="Google Shape;898;p45"/>
          <p:cNvSpPr txBox="1"/>
          <p:nvPr/>
        </p:nvSpPr>
        <p:spPr>
          <a:xfrm>
            <a:off x="14277863" y="4750050"/>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899" name="Google Shape;899;p45"/>
          <p:cNvSpPr txBox="1"/>
          <p:nvPr/>
        </p:nvSpPr>
        <p:spPr>
          <a:xfrm>
            <a:off x="3009425"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00" name="Google Shape;900;p45"/>
          <p:cNvSpPr txBox="1"/>
          <p:nvPr/>
        </p:nvSpPr>
        <p:spPr>
          <a:xfrm>
            <a:off x="7513788"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
        <p:nvSpPr>
          <p:cNvPr id="901" name="Google Shape;901;p45"/>
          <p:cNvSpPr txBox="1"/>
          <p:nvPr/>
        </p:nvSpPr>
        <p:spPr>
          <a:xfrm>
            <a:off x="12018188" y="7603775"/>
            <a:ext cx="3260400" cy="786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none" strike="noStrike" cap="none">
                <a:solidFill>
                  <a:srgbClr val="1F2380"/>
                </a:solidFill>
                <a:latin typeface="Lato Light"/>
                <a:ea typeface="Lato Light"/>
                <a:cs typeface="Lato Light"/>
                <a:sym typeface="Lato Light"/>
              </a:rPr>
              <a:t>?</a:t>
            </a:r>
            <a:endParaRPr sz="3600" b="0" i="0" u="none" strike="noStrike" cap="none">
              <a:solidFill>
                <a:srgbClr val="1F2380"/>
              </a:solidFill>
              <a:latin typeface="Lato Light"/>
              <a:ea typeface="Lato Light"/>
              <a:cs typeface="Lato Light"/>
              <a:sym typeface="Lato Ligh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46" title="Squiggle 2.png"/>
          <p:cNvPicPr preferRelativeResize="0"/>
          <p:nvPr/>
        </p:nvPicPr>
        <p:blipFill rotWithShape="1">
          <a:blip r:embed="rId3">
            <a:alphaModFix/>
          </a:blip>
          <a:srcRect r="73851" b="48195"/>
          <a:stretch/>
        </p:blipFill>
        <p:spPr>
          <a:xfrm rot="10800000">
            <a:off x="13516948" y="4957648"/>
            <a:ext cx="4782250" cy="5329349"/>
          </a:xfrm>
          <a:prstGeom prst="rect">
            <a:avLst/>
          </a:prstGeom>
          <a:noFill/>
          <a:ln>
            <a:noFill/>
          </a:ln>
        </p:spPr>
      </p:pic>
      <p:pic>
        <p:nvPicPr>
          <p:cNvPr id="911" name="Google Shape;911;p46" title="Squiggle 2.png"/>
          <p:cNvPicPr preferRelativeResize="0"/>
          <p:nvPr/>
        </p:nvPicPr>
        <p:blipFill rotWithShape="1">
          <a:blip r:embed="rId3">
            <a:alphaModFix/>
          </a:blip>
          <a:srcRect r="73851" b="48195"/>
          <a:stretch/>
        </p:blipFill>
        <p:spPr>
          <a:xfrm>
            <a:off x="-11202" y="-2"/>
            <a:ext cx="4782250" cy="5329349"/>
          </a:xfrm>
          <a:prstGeom prst="rect">
            <a:avLst/>
          </a:prstGeom>
          <a:noFill/>
          <a:ln>
            <a:noFill/>
          </a:ln>
        </p:spPr>
      </p:pic>
      <p:grpSp>
        <p:nvGrpSpPr>
          <p:cNvPr id="912" name="Google Shape;912;p46"/>
          <p:cNvGrpSpPr/>
          <p:nvPr/>
        </p:nvGrpSpPr>
        <p:grpSpPr>
          <a:xfrm>
            <a:off x="394733" y="3892986"/>
            <a:ext cx="3970375" cy="2370606"/>
            <a:chOff x="0" y="-38100"/>
            <a:chExt cx="969925" cy="579117"/>
          </a:xfrm>
        </p:grpSpPr>
        <p:sp>
          <p:nvSpPr>
            <p:cNvPr id="913" name="Google Shape;913;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15" name="Google Shape;915;p46"/>
          <p:cNvGrpSpPr/>
          <p:nvPr/>
        </p:nvGrpSpPr>
        <p:grpSpPr>
          <a:xfrm>
            <a:off x="13922893" y="3892986"/>
            <a:ext cx="3970375" cy="2370606"/>
            <a:chOff x="0" y="-38100"/>
            <a:chExt cx="969925" cy="579117"/>
          </a:xfrm>
        </p:grpSpPr>
        <p:sp>
          <p:nvSpPr>
            <p:cNvPr id="916" name="Google Shape;916;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18" name="Google Shape;918;p46"/>
          <p:cNvGrpSpPr/>
          <p:nvPr/>
        </p:nvGrpSpPr>
        <p:grpSpPr>
          <a:xfrm>
            <a:off x="4904119" y="3892986"/>
            <a:ext cx="3970375" cy="2370606"/>
            <a:chOff x="0" y="-38100"/>
            <a:chExt cx="969925" cy="579117"/>
          </a:xfrm>
        </p:grpSpPr>
        <p:sp>
          <p:nvSpPr>
            <p:cNvPr id="919" name="Google Shape;919;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21" name="Google Shape;921;p46"/>
          <p:cNvGrpSpPr/>
          <p:nvPr/>
        </p:nvGrpSpPr>
        <p:grpSpPr>
          <a:xfrm>
            <a:off x="7158831" y="6697860"/>
            <a:ext cx="3970388" cy="2370615"/>
            <a:chOff x="0" y="-38100"/>
            <a:chExt cx="969925" cy="579117"/>
          </a:xfrm>
        </p:grpSpPr>
        <p:sp>
          <p:nvSpPr>
            <p:cNvPr id="922" name="Google Shape;922;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24" name="Google Shape;924;p46"/>
          <p:cNvGrpSpPr/>
          <p:nvPr/>
        </p:nvGrpSpPr>
        <p:grpSpPr>
          <a:xfrm>
            <a:off x="2654445" y="6624538"/>
            <a:ext cx="3970375" cy="2370606"/>
            <a:chOff x="0" y="-38100"/>
            <a:chExt cx="969925" cy="579117"/>
          </a:xfrm>
        </p:grpSpPr>
        <p:sp>
          <p:nvSpPr>
            <p:cNvPr id="925" name="Google Shape;925;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27" name="Google Shape;927;p46"/>
          <p:cNvGrpSpPr/>
          <p:nvPr/>
        </p:nvGrpSpPr>
        <p:grpSpPr>
          <a:xfrm>
            <a:off x="9413501" y="3892987"/>
            <a:ext cx="3970388" cy="2370615"/>
            <a:chOff x="0" y="-38100"/>
            <a:chExt cx="969925" cy="579117"/>
          </a:xfrm>
        </p:grpSpPr>
        <p:sp>
          <p:nvSpPr>
            <p:cNvPr id="928" name="Google Shape;928;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no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0" name="Google Shape;930;p46"/>
          <p:cNvGrpSpPr/>
          <p:nvPr/>
        </p:nvGrpSpPr>
        <p:grpSpPr>
          <a:xfrm>
            <a:off x="11663205" y="6697837"/>
            <a:ext cx="3970388" cy="2370615"/>
            <a:chOff x="0" y="-38100"/>
            <a:chExt cx="969925" cy="579117"/>
          </a:xfrm>
        </p:grpSpPr>
        <p:sp>
          <p:nvSpPr>
            <p:cNvPr id="931" name="Google Shape;931;p46"/>
            <p:cNvSpPr/>
            <p:nvPr/>
          </p:nvSpPr>
          <p:spPr>
            <a:xfrm>
              <a:off x="0" y="0"/>
              <a:ext cx="969925" cy="541016"/>
            </a:xfrm>
            <a:custGeom>
              <a:avLst/>
              <a:gdLst/>
              <a:ahLst/>
              <a:cxnLst/>
              <a:rect l="l" t="t" r="r" b="b"/>
              <a:pathLst>
                <a:path w="969925" h="541016" extrusionOk="0">
                  <a:moveTo>
                    <a:pt x="99446" y="0"/>
                  </a:moveTo>
                  <a:lnTo>
                    <a:pt x="870479" y="0"/>
                  </a:lnTo>
                  <a:cubicBezTo>
                    <a:pt x="896853" y="0"/>
                    <a:pt x="922148" y="10477"/>
                    <a:pt x="940798" y="29127"/>
                  </a:cubicBezTo>
                  <a:cubicBezTo>
                    <a:pt x="959447" y="47777"/>
                    <a:pt x="969925" y="73071"/>
                    <a:pt x="969925" y="99446"/>
                  </a:cubicBezTo>
                  <a:lnTo>
                    <a:pt x="969925" y="441570"/>
                  </a:lnTo>
                  <a:cubicBezTo>
                    <a:pt x="969925" y="496493"/>
                    <a:pt x="925401" y="541016"/>
                    <a:pt x="870479" y="541016"/>
                  </a:cubicBezTo>
                  <a:lnTo>
                    <a:pt x="99446" y="541016"/>
                  </a:lnTo>
                  <a:cubicBezTo>
                    <a:pt x="44523" y="541016"/>
                    <a:pt x="0" y="496493"/>
                    <a:pt x="0" y="441570"/>
                  </a:cubicBezTo>
                  <a:lnTo>
                    <a:pt x="0" y="99446"/>
                  </a:lnTo>
                  <a:cubicBezTo>
                    <a:pt x="0" y="73071"/>
                    <a:pt x="10477" y="47777"/>
                    <a:pt x="29127" y="29127"/>
                  </a:cubicBezTo>
                  <a:cubicBezTo>
                    <a:pt x="47777" y="10477"/>
                    <a:pt x="73071" y="0"/>
                    <a:pt x="99446" y="0"/>
                  </a:cubicBezTo>
                  <a:close/>
                </a:path>
              </a:pathLst>
            </a:custGeom>
            <a:solidFill>
              <a:srgbClr val="FFFFFF"/>
            </a:solidFill>
            <a:ln w="1905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p46"/>
            <p:cNvSpPr txBox="1"/>
            <p:nvPr/>
          </p:nvSpPr>
          <p:spPr>
            <a:xfrm>
              <a:off x="0" y="-38100"/>
              <a:ext cx="969925" cy="579117"/>
            </a:xfrm>
            <a:prstGeom prst="rect">
              <a:avLst/>
            </a:prstGeom>
            <a:noFill/>
            <a:ln>
              <a:noFill/>
            </a:ln>
          </p:spPr>
          <p:txBody>
            <a:bodyPr spcFirstLastPara="1" wrap="square" lIns="54750" tIns="54750" rIns="54750" bIns="54750" anchor="ctr" anchorCtr="0">
              <a:noAutofit/>
            </a:bodyPr>
            <a:lstStyle/>
            <a:p>
              <a:pPr marL="0" marR="0" lvl="0" indent="0" algn="ctr" rtl="0">
                <a:lnSpc>
                  <a:spcPct val="147777"/>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33" name="Google Shape;933;p46"/>
          <p:cNvSpPr txBox="1"/>
          <p:nvPr/>
        </p:nvSpPr>
        <p:spPr>
          <a:xfrm>
            <a:off x="11751641" y="7242926"/>
            <a:ext cx="3793500" cy="12804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81"/>
              <a:buFont typeface="Arial"/>
              <a:buNone/>
            </a:pPr>
            <a:r>
              <a:rPr lang="en-US" sz="3781" b="0" i="0" u="none" strike="noStrike" cap="none">
                <a:solidFill>
                  <a:srgbClr val="1F2380"/>
                </a:solidFill>
                <a:latin typeface="Lato Light"/>
                <a:ea typeface="Lato Light"/>
                <a:cs typeface="Lato Light"/>
                <a:sym typeface="Lato Light"/>
              </a:rPr>
              <a:t>Don’t think they are eligible</a:t>
            </a:r>
            <a:endParaRPr sz="800" b="0" i="0" u="none" strike="noStrike" cap="none">
              <a:solidFill>
                <a:srgbClr val="000000"/>
              </a:solidFill>
              <a:latin typeface="Lato Light"/>
              <a:ea typeface="Lato Light"/>
              <a:cs typeface="Lato Light"/>
              <a:sym typeface="Lato Light"/>
            </a:endParaRPr>
          </a:p>
        </p:txBody>
      </p:sp>
      <p:sp>
        <p:nvSpPr>
          <p:cNvPr id="934" name="Google Shape;934;p46"/>
          <p:cNvSpPr txBox="1"/>
          <p:nvPr/>
        </p:nvSpPr>
        <p:spPr>
          <a:xfrm>
            <a:off x="9972661" y="4096989"/>
            <a:ext cx="2852100" cy="19626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Inaccurate tv/media portrayal</a:t>
            </a:r>
            <a:endParaRPr sz="3750" b="0" i="0" u="none" strike="noStrike" cap="none">
              <a:solidFill>
                <a:srgbClr val="000000"/>
              </a:solidFill>
              <a:latin typeface="Lato Light"/>
              <a:ea typeface="Lato Light"/>
              <a:cs typeface="Lato Light"/>
              <a:sym typeface="Lato Light"/>
            </a:endParaRPr>
          </a:p>
        </p:txBody>
      </p:sp>
      <p:sp>
        <p:nvSpPr>
          <p:cNvPr id="935" name="Google Shape;935;p46"/>
          <p:cNvSpPr txBox="1"/>
          <p:nvPr/>
        </p:nvSpPr>
        <p:spPr>
          <a:xfrm>
            <a:off x="7561522" y="7242900"/>
            <a:ext cx="31650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Funeral arrangements</a:t>
            </a:r>
            <a:endParaRPr sz="3750" b="0" i="0" u="none" strike="noStrike" cap="none">
              <a:solidFill>
                <a:srgbClr val="000000"/>
              </a:solidFill>
              <a:latin typeface="Lato Light"/>
              <a:ea typeface="Lato Light"/>
              <a:cs typeface="Lato Light"/>
              <a:sym typeface="Lato Light"/>
            </a:endParaRPr>
          </a:p>
        </p:txBody>
      </p:sp>
      <p:sp>
        <p:nvSpPr>
          <p:cNvPr id="936" name="Google Shape;936;p46"/>
          <p:cNvSpPr txBox="1"/>
          <p:nvPr/>
        </p:nvSpPr>
        <p:spPr>
          <a:xfrm>
            <a:off x="14325581" y="4519175"/>
            <a:ext cx="31650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Illegal organ trade</a:t>
            </a:r>
            <a:endParaRPr sz="3750" b="0" i="0" u="none" strike="noStrike" cap="none">
              <a:solidFill>
                <a:srgbClr val="000000"/>
              </a:solidFill>
              <a:latin typeface="Lato Light"/>
              <a:ea typeface="Lato Light"/>
              <a:cs typeface="Lato Light"/>
              <a:sym typeface="Lato Light"/>
            </a:endParaRPr>
          </a:p>
        </p:txBody>
      </p:sp>
      <p:sp>
        <p:nvSpPr>
          <p:cNvPr id="937" name="Google Shape;937;p46"/>
          <p:cNvSpPr txBox="1"/>
          <p:nvPr/>
        </p:nvSpPr>
        <p:spPr>
          <a:xfrm>
            <a:off x="5463249" y="4406685"/>
            <a:ext cx="28521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Religious beliefs</a:t>
            </a:r>
            <a:endParaRPr sz="3750" b="0" i="0" u="none" strike="noStrike" cap="none">
              <a:solidFill>
                <a:srgbClr val="000000"/>
              </a:solidFill>
              <a:latin typeface="Lato Light"/>
              <a:ea typeface="Lato Light"/>
              <a:cs typeface="Lato Light"/>
              <a:sym typeface="Lato Light"/>
            </a:endParaRPr>
          </a:p>
        </p:txBody>
      </p:sp>
      <p:sp>
        <p:nvSpPr>
          <p:cNvPr id="938" name="Google Shape;938;p46"/>
          <p:cNvSpPr txBox="1"/>
          <p:nvPr/>
        </p:nvSpPr>
        <p:spPr>
          <a:xfrm>
            <a:off x="3013794" y="7248172"/>
            <a:ext cx="32517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Worry of additional cost</a:t>
            </a:r>
            <a:endParaRPr sz="3750" b="0" i="0" u="none" strike="noStrike" cap="none">
              <a:solidFill>
                <a:srgbClr val="000000"/>
              </a:solidFill>
              <a:latin typeface="Lato Light"/>
              <a:ea typeface="Lato Light"/>
              <a:cs typeface="Lato Light"/>
              <a:sym typeface="Lato Light"/>
            </a:endParaRPr>
          </a:p>
        </p:txBody>
      </p:sp>
      <p:sp>
        <p:nvSpPr>
          <p:cNvPr id="939" name="Google Shape;939;p46"/>
          <p:cNvSpPr txBox="1"/>
          <p:nvPr/>
        </p:nvSpPr>
        <p:spPr>
          <a:xfrm>
            <a:off x="710725" y="4443335"/>
            <a:ext cx="3251700" cy="1269900"/>
          </a:xfrm>
          <a:prstGeom prst="rect">
            <a:avLst/>
          </a:prstGeom>
          <a:noFill/>
          <a:ln>
            <a:noFill/>
          </a:ln>
        </p:spPr>
        <p:txBody>
          <a:bodyPr spcFirstLastPara="1" wrap="square" lIns="0" tIns="0" rIns="0" bIns="0" anchor="t" anchorCtr="0">
            <a:spAutoFit/>
          </a:bodyPr>
          <a:lstStyle/>
          <a:p>
            <a:pPr marL="0" marR="0" lvl="0" indent="0" algn="ctr" rtl="0">
              <a:lnSpc>
                <a:spcPct val="119995"/>
              </a:lnSpc>
              <a:spcBef>
                <a:spcPts val="0"/>
              </a:spcBef>
              <a:spcAft>
                <a:spcPts val="0"/>
              </a:spcAft>
              <a:buClr>
                <a:srgbClr val="000000"/>
              </a:buClr>
              <a:buSzPts val="3750"/>
              <a:buFont typeface="Arial"/>
              <a:buNone/>
            </a:pPr>
            <a:r>
              <a:rPr lang="en-US" sz="3750" b="0" i="0" u="none" strike="noStrike" cap="none">
                <a:solidFill>
                  <a:srgbClr val="1F2380"/>
                </a:solidFill>
                <a:latin typeface="Lato Light"/>
                <a:ea typeface="Lato Light"/>
                <a:cs typeface="Lato Light"/>
                <a:sym typeface="Lato Light"/>
              </a:rPr>
              <a:t>Compromised medical care</a:t>
            </a:r>
            <a:endParaRPr sz="3750" b="0" i="0" u="none" strike="noStrike" cap="none">
              <a:solidFill>
                <a:srgbClr val="000000"/>
              </a:solidFill>
              <a:latin typeface="Lato Light"/>
              <a:ea typeface="Lato Light"/>
              <a:cs typeface="Lato Light"/>
              <a:sym typeface="Lato Light"/>
            </a:endParaRPr>
          </a:p>
        </p:txBody>
      </p:sp>
      <p:sp>
        <p:nvSpPr>
          <p:cNvPr id="940" name="Google Shape;940;p46"/>
          <p:cNvSpPr txBox="1"/>
          <p:nvPr/>
        </p:nvSpPr>
        <p:spPr>
          <a:xfrm>
            <a:off x="5569681" y="614541"/>
            <a:ext cx="11200200" cy="2708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nvGrpSpPr>
          <p:cNvPr id="941" name="Google Shape;941;p46"/>
          <p:cNvGrpSpPr/>
          <p:nvPr/>
        </p:nvGrpSpPr>
        <p:grpSpPr>
          <a:xfrm>
            <a:off x="4719571" y="301238"/>
            <a:ext cx="12900403" cy="3157481"/>
            <a:chOff x="0" y="-192881"/>
            <a:chExt cx="17200537" cy="4209975"/>
          </a:xfrm>
        </p:grpSpPr>
        <p:grpSp>
          <p:nvGrpSpPr>
            <p:cNvPr id="942" name="Google Shape;942;p46"/>
            <p:cNvGrpSpPr/>
            <p:nvPr/>
          </p:nvGrpSpPr>
          <p:grpSpPr>
            <a:xfrm>
              <a:off x="0" y="-192881"/>
              <a:ext cx="17200537" cy="4209975"/>
              <a:chOff x="0" y="-38100"/>
              <a:chExt cx="3397637" cy="831600"/>
            </a:xfrm>
          </p:grpSpPr>
          <p:sp>
            <p:nvSpPr>
              <p:cNvPr id="943" name="Google Shape;943;p46"/>
              <p:cNvSpPr/>
              <p:nvPr/>
            </p:nvSpPr>
            <p:spPr>
              <a:xfrm>
                <a:off x="0" y="0"/>
                <a:ext cx="3397637" cy="793354"/>
              </a:xfrm>
              <a:custGeom>
                <a:avLst/>
                <a:gdLst/>
                <a:ahLst/>
                <a:cxnLst/>
                <a:rect l="l" t="t" r="r" b="b"/>
                <a:pathLst>
                  <a:path w="3397637" h="793354" extrusionOk="0">
                    <a:moveTo>
                      <a:pt x="30607" y="0"/>
                    </a:moveTo>
                    <a:lnTo>
                      <a:pt x="3367031" y="0"/>
                    </a:lnTo>
                    <a:cubicBezTo>
                      <a:pt x="3383934" y="0"/>
                      <a:pt x="3397637" y="13703"/>
                      <a:pt x="3397637" y="30607"/>
                    </a:cubicBezTo>
                    <a:lnTo>
                      <a:pt x="3397637" y="762748"/>
                    </a:lnTo>
                    <a:cubicBezTo>
                      <a:pt x="3397637" y="770865"/>
                      <a:pt x="3394413" y="778650"/>
                      <a:pt x="3388673" y="784390"/>
                    </a:cubicBezTo>
                    <a:cubicBezTo>
                      <a:pt x="3382933" y="790130"/>
                      <a:pt x="3375148" y="793354"/>
                      <a:pt x="3367031" y="793354"/>
                    </a:cubicBezTo>
                    <a:lnTo>
                      <a:pt x="30607" y="793354"/>
                    </a:lnTo>
                    <a:cubicBezTo>
                      <a:pt x="13703" y="793354"/>
                      <a:pt x="0" y="779651"/>
                      <a:pt x="0" y="762748"/>
                    </a:cubicBezTo>
                    <a:lnTo>
                      <a:pt x="0" y="30607"/>
                    </a:lnTo>
                    <a:cubicBezTo>
                      <a:pt x="0" y="13703"/>
                      <a:pt x="13703" y="0"/>
                      <a:pt x="30607"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p46"/>
              <p:cNvSpPr txBox="1"/>
              <p:nvPr/>
            </p:nvSpPr>
            <p:spPr>
              <a:xfrm>
                <a:off x="0" y="-38100"/>
                <a:ext cx="3397500" cy="831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5" name="Google Shape;945;p46"/>
            <p:cNvSpPr txBox="1"/>
            <p:nvPr/>
          </p:nvSpPr>
          <p:spPr>
            <a:xfrm>
              <a:off x="1133480" y="224856"/>
              <a:ext cx="14933700" cy="361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799"/>
                <a:buFont typeface="Arial"/>
                <a:buNone/>
              </a:pPr>
              <a:r>
                <a:rPr lang="en-US" sz="8799" b="0" i="0" u="none" strike="noStrike" cap="none">
                  <a:solidFill>
                    <a:srgbClr val="021670"/>
                  </a:solidFill>
                  <a:latin typeface="Lato"/>
                  <a:ea typeface="Lato"/>
                  <a:cs typeface="Lato"/>
                  <a:sym typeface="Lato"/>
                </a:rPr>
                <a:t>WHY PEOPLE SAY “NO” TO DONATION</a:t>
              </a:r>
              <a:endParaRPr sz="200" b="0" i="0" u="none" strike="noStrike" cap="none">
                <a:solidFill>
                  <a:srgbClr val="000000"/>
                </a:solidFill>
                <a:latin typeface="Lato"/>
                <a:ea typeface="Lato"/>
                <a:cs typeface="Lato"/>
                <a:sym typeface="La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949"/>
        <p:cNvGrpSpPr/>
        <p:nvPr/>
      </p:nvGrpSpPr>
      <p:grpSpPr>
        <a:xfrm>
          <a:off x="0" y="0"/>
          <a:ext cx="0" cy="0"/>
          <a:chOff x="0" y="0"/>
          <a:chExt cx="0" cy="0"/>
        </a:xfrm>
      </p:grpSpPr>
      <p:sp>
        <p:nvSpPr>
          <p:cNvPr id="950" name="Google Shape;950;p47"/>
          <p:cNvSpPr txBox="1"/>
          <p:nvPr/>
        </p:nvSpPr>
        <p:spPr>
          <a:xfrm>
            <a:off x="1700850" y="4921216"/>
            <a:ext cx="14886300" cy="20763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Clr>
                <a:srgbClr val="000000"/>
              </a:buClr>
              <a:buSzPts val="13489"/>
              <a:buFont typeface="Arial"/>
              <a:buNone/>
            </a:pPr>
            <a:r>
              <a:rPr lang="en-US" sz="13489" b="0" i="0" u="none" strike="noStrike" cap="none" dirty="0">
                <a:solidFill>
                  <a:srgbClr val="FFFFFF"/>
                </a:solidFill>
                <a:latin typeface="Lato"/>
                <a:ea typeface="Lato"/>
                <a:cs typeface="Lato"/>
                <a:sym typeface="Lato"/>
              </a:rPr>
              <a:t>ANY QUESTIONS?</a:t>
            </a:r>
            <a:endParaRPr sz="100" b="0" i="0" u="none" strike="noStrike" cap="none" dirty="0">
              <a:solidFill>
                <a:srgbClr val="000000"/>
              </a:solidFill>
              <a:latin typeface="Lato"/>
              <a:ea typeface="Lato"/>
              <a:cs typeface="Lato"/>
              <a:sym typeface="Lato"/>
            </a:endParaRPr>
          </a:p>
        </p:txBody>
      </p:sp>
      <p:pic>
        <p:nvPicPr>
          <p:cNvPr id="951" name="Google Shape;951;p47" title="Disco Ball.png"/>
          <p:cNvPicPr preferRelativeResize="0"/>
          <p:nvPr/>
        </p:nvPicPr>
        <p:blipFill rotWithShape="1">
          <a:blip r:embed="rId3">
            <a:alphaModFix/>
          </a:blip>
          <a:srcRect/>
          <a:stretch/>
        </p:blipFill>
        <p:spPr>
          <a:xfrm>
            <a:off x="6148049" y="1251827"/>
            <a:ext cx="5991902" cy="3370451"/>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959"/>
        <p:cNvGrpSpPr/>
        <p:nvPr/>
      </p:nvGrpSpPr>
      <p:grpSpPr>
        <a:xfrm>
          <a:off x="0" y="0"/>
          <a:ext cx="0" cy="0"/>
          <a:chOff x="0" y="0"/>
          <a:chExt cx="0" cy="0"/>
        </a:xfrm>
      </p:grpSpPr>
      <p:sp>
        <p:nvSpPr>
          <p:cNvPr id="960" name="Google Shape;960;p48" descr="American actor Jesse Eisenberg."/>
          <p:cNvSpPr/>
          <p:nvPr/>
        </p:nvSpPr>
        <p:spPr>
          <a:xfrm>
            <a:off x="1047267" y="2527473"/>
            <a:ext cx="5111916" cy="7250944"/>
          </a:xfrm>
          <a:custGeom>
            <a:avLst/>
            <a:gdLst/>
            <a:ahLst/>
            <a:cxnLst/>
            <a:rect l="l" t="t" r="r" b="b"/>
            <a:pathLst>
              <a:path w="5111916" h="7250944" extrusionOk="0">
                <a:moveTo>
                  <a:pt x="0" y="0"/>
                </a:moveTo>
                <a:lnTo>
                  <a:pt x="5111916" y="0"/>
                </a:lnTo>
                <a:lnTo>
                  <a:pt x="5111916" y="7250945"/>
                </a:lnTo>
                <a:lnTo>
                  <a:pt x="0" y="7250945"/>
                </a:lnTo>
                <a:lnTo>
                  <a:pt x="0" y="0"/>
                </a:lnTo>
                <a:close/>
              </a:path>
            </a:pathLst>
          </a:custGeom>
          <a:blipFill rotWithShape="1">
            <a:blip r:embed="rId3">
              <a:alphaModFix/>
            </a:blip>
            <a:stretch>
              <a:fillRect/>
            </a:stretch>
          </a:blipFill>
          <a:ln>
            <a:noFill/>
          </a:ln>
        </p:spPr>
        <p:txBody>
          <a:bodyPr/>
          <a:lstStyle/>
          <a:p>
            <a:endParaRPr lang="en-US"/>
          </a:p>
        </p:txBody>
      </p:sp>
      <p:sp>
        <p:nvSpPr>
          <p:cNvPr id="961" name="Google Shape;961;p48"/>
          <p:cNvSpPr txBox="1"/>
          <p:nvPr/>
        </p:nvSpPr>
        <p:spPr>
          <a:xfrm>
            <a:off x="6555405" y="3688117"/>
            <a:ext cx="10871700" cy="6090300"/>
          </a:xfrm>
          <a:prstGeom prst="rect">
            <a:avLst/>
          </a:prstGeom>
          <a:noFill/>
          <a:ln>
            <a:noFill/>
          </a:ln>
        </p:spPr>
        <p:txBody>
          <a:bodyPr spcFirstLastPara="1" wrap="square" lIns="0" tIns="0" rIns="0" bIns="0" anchor="t" anchorCtr="0">
            <a:spAutoFit/>
          </a:bodyPr>
          <a:lstStyle/>
          <a:p>
            <a:pPr marL="1038364" marR="0" lvl="1" indent="-481082" algn="l" rtl="0">
              <a:lnSpc>
                <a:spcPct val="140008"/>
              </a:lnSpc>
              <a:spcBef>
                <a:spcPts val="0"/>
              </a:spcBef>
              <a:spcAft>
                <a:spcPts val="0"/>
              </a:spcAft>
              <a:buClr>
                <a:srgbClr val="FFFFFF"/>
              </a:buClr>
              <a:buSzPts val="4209"/>
              <a:buFont typeface="Lato Light"/>
              <a:buChar char="•"/>
            </a:pPr>
            <a:r>
              <a:rPr lang="en-US" sz="4209" b="0" i="0" u="none" strike="noStrike" cap="none" dirty="0">
                <a:solidFill>
                  <a:srgbClr val="FFFFFF"/>
                </a:solidFill>
                <a:latin typeface="Lato Light"/>
                <a:ea typeface="Lato Light"/>
                <a:cs typeface="Lato Light"/>
                <a:sym typeface="Lato Light"/>
              </a:rPr>
              <a:t>Famous American actor (</a:t>
            </a:r>
            <a:r>
              <a:rPr lang="en-US" sz="4209" b="0" i="1" u="none" strike="noStrike" cap="none" dirty="0">
                <a:solidFill>
                  <a:srgbClr val="FFFFFF"/>
                </a:solidFill>
                <a:latin typeface="Lato Light"/>
                <a:ea typeface="Lato Light"/>
                <a:cs typeface="Lato Light"/>
                <a:sym typeface="Lato Light"/>
              </a:rPr>
              <a:t>The Social Network</a:t>
            </a:r>
            <a:r>
              <a:rPr lang="en-US" sz="4209" b="0" i="0" u="none" strike="noStrike" cap="none" dirty="0">
                <a:solidFill>
                  <a:srgbClr val="FFFFFF"/>
                </a:solidFill>
                <a:latin typeface="Lato Light"/>
                <a:ea typeface="Lato Light"/>
                <a:cs typeface="Lato Light"/>
                <a:sym typeface="Lato Light"/>
              </a:rPr>
              <a:t>, </a:t>
            </a:r>
            <a:r>
              <a:rPr lang="en-US" sz="4209" b="0" i="1" u="none" strike="noStrike" cap="none" dirty="0">
                <a:solidFill>
                  <a:srgbClr val="FFFFFF"/>
                </a:solidFill>
                <a:latin typeface="Lato Light"/>
                <a:ea typeface="Lato Light"/>
                <a:cs typeface="Lato Light"/>
                <a:sym typeface="Lato Light"/>
              </a:rPr>
              <a:t>Now You See Me</a:t>
            </a:r>
            <a:r>
              <a:rPr lang="en-US" sz="4209" b="0" i="0" u="none" strike="noStrike" cap="none" dirty="0">
                <a:solidFill>
                  <a:srgbClr val="FFFFFF"/>
                </a:solidFill>
                <a:latin typeface="Lato Light"/>
                <a:ea typeface="Lato Light"/>
                <a:cs typeface="Lato Light"/>
                <a:sym typeface="Lato Light"/>
              </a:rPr>
              <a:t>, </a:t>
            </a:r>
            <a:r>
              <a:rPr lang="en-US" sz="4209" b="0" i="1" u="none" strike="noStrike" cap="none" dirty="0">
                <a:solidFill>
                  <a:srgbClr val="FFFFFF"/>
                </a:solidFill>
                <a:latin typeface="Lato Light"/>
                <a:ea typeface="Lato Light"/>
                <a:cs typeface="Lato Light"/>
                <a:sym typeface="Lato Light"/>
              </a:rPr>
              <a:t>Batman V. Superman</a:t>
            </a:r>
            <a:r>
              <a:rPr lang="en-US" sz="4209" b="0" i="0" u="none" strike="noStrike" cap="none" dirty="0">
                <a:solidFill>
                  <a:srgbClr val="FFFFFF"/>
                </a:solidFill>
                <a:latin typeface="Lato Light"/>
                <a:ea typeface="Lato Light"/>
                <a:cs typeface="Lato Light"/>
                <a:sym typeface="Lato Light"/>
              </a:rPr>
              <a:t>, etc.)</a:t>
            </a:r>
            <a:endParaRPr sz="800" b="0" i="0" u="none" strike="noStrike" cap="none" dirty="0">
              <a:solidFill>
                <a:srgbClr val="000000"/>
              </a:solidFill>
              <a:latin typeface="Lato Light"/>
              <a:ea typeface="Lato Light"/>
              <a:cs typeface="Lato Light"/>
              <a:sym typeface="Lato Light"/>
            </a:endParaRPr>
          </a:p>
          <a:p>
            <a:pPr marL="1038364" marR="0" lvl="1" indent="-481082" algn="l" rtl="0">
              <a:lnSpc>
                <a:spcPct val="140008"/>
              </a:lnSpc>
              <a:spcBef>
                <a:spcPts val="0"/>
              </a:spcBef>
              <a:spcAft>
                <a:spcPts val="0"/>
              </a:spcAft>
              <a:buClr>
                <a:srgbClr val="FFFFFF"/>
              </a:buClr>
              <a:buSzPts val="4209"/>
              <a:buFont typeface="Lato Light"/>
              <a:buChar char="•"/>
            </a:pPr>
            <a:r>
              <a:rPr lang="en-US" sz="4209" b="0" i="0" u="none" strike="noStrike" cap="none" dirty="0">
                <a:solidFill>
                  <a:srgbClr val="FFFFFF"/>
                </a:solidFill>
                <a:latin typeface="Lato Light"/>
                <a:ea typeface="Lato Light"/>
                <a:cs typeface="Lato Light"/>
                <a:sym typeface="Lato Light"/>
              </a:rPr>
              <a:t>Extremely passionate about organ donation and giving back altruistically </a:t>
            </a:r>
            <a:endParaRPr sz="800" b="0" i="0" u="none" strike="noStrike" cap="none" dirty="0">
              <a:solidFill>
                <a:srgbClr val="000000"/>
              </a:solidFill>
              <a:latin typeface="Lato Light"/>
              <a:ea typeface="Lato Light"/>
              <a:cs typeface="Lato Light"/>
              <a:sym typeface="Lato Light"/>
            </a:endParaRPr>
          </a:p>
          <a:p>
            <a:pPr marL="1038364" marR="0" lvl="1" indent="-481082" algn="l" rtl="0">
              <a:lnSpc>
                <a:spcPct val="140008"/>
              </a:lnSpc>
              <a:spcBef>
                <a:spcPts val="0"/>
              </a:spcBef>
              <a:spcAft>
                <a:spcPts val="0"/>
              </a:spcAft>
              <a:buClr>
                <a:srgbClr val="FFFFFF"/>
              </a:buClr>
              <a:buSzPts val="4209"/>
              <a:buFont typeface="Lato Light"/>
              <a:buChar char="•"/>
            </a:pPr>
            <a:r>
              <a:rPr lang="en-US" sz="4209" b="0" i="0" u="none" strike="noStrike" cap="none" dirty="0">
                <a:solidFill>
                  <a:srgbClr val="FFFFFF"/>
                </a:solidFill>
                <a:latin typeface="Lato Light"/>
                <a:ea typeface="Lato Light"/>
                <a:cs typeface="Lato Light"/>
                <a:sym typeface="Lato Light"/>
              </a:rPr>
              <a:t>December 2025 - donated one of his kidneys to a stranger</a:t>
            </a:r>
            <a:endParaRPr sz="800" b="0" i="0" u="none" strike="noStrike" cap="none" dirty="0">
              <a:solidFill>
                <a:srgbClr val="000000"/>
              </a:solidFill>
              <a:latin typeface="Lato Light"/>
              <a:ea typeface="Lato Light"/>
              <a:cs typeface="Lato Light"/>
              <a:sym typeface="Lato Light"/>
            </a:endParaRPr>
          </a:p>
        </p:txBody>
      </p:sp>
      <p:sp>
        <p:nvSpPr>
          <p:cNvPr id="962" name="Google Shape;962;p48"/>
          <p:cNvSpPr txBox="1"/>
          <p:nvPr/>
        </p:nvSpPr>
        <p:spPr>
          <a:xfrm>
            <a:off x="6342705" y="2448608"/>
            <a:ext cx="11297100" cy="980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369"/>
              <a:buFont typeface="Arial"/>
              <a:buNone/>
            </a:pPr>
            <a:r>
              <a:rPr lang="en-US" sz="6369" b="0" i="0" u="none" strike="noStrike" cap="none" dirty="0">
                <a:solidFill>
                  <a:srgbClr val="FFFFFF"/>
                </a:solidFill>
                <a:latin typeface="Lato"/>
                <a:ea typeface="Lato"/>
                <a:cs typeface="Lato"/>
                <a:sym typeface="Lato"/>
              </a:rPr>
              <a:t>Do you know Jesse Eisenberg?</a:t>
            </a:r>
            <a:endParaRPr sz="100" b="0" i="0" u="none" strike="noStrike" cap="none" dirty="0">
              <a:solidFill>
                <a:srgbClr val="000000"/>
              </a:solidFill>
              <a:latin typeface="Lato"/>
              <a:ea typeface="Lato"/>
              <a:cs typeface="Lato"/>
              <a:sym typeface="Lato"/>
            </a:endParaRPr>
          </a:p>
        </p:txBody>
      </p:sp>
      <p:sp>
        <p:nvSpPr>
          <p:cNvPr id="963" name="Google Shape;963;p48"/>
          <p:cNvSpPr txBox="1"/>
          <p:nvPr/>
        </p:nvSpPr>
        <p:spPr>
          <a:xfrm>
            <a:off x="3115500" y="0"/>
            <a:ext cx="12057000" cy="1847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000"/>
              <a:buFont typeface="Arial"/>
              <a:buNone/>
            </a:pPr>
            <a:r>
              <a:rPr lang="en-US" sz="12000" b="0" i="0" u="none" strike="noStrike" cap="none" dirty="0">
                <a:solidFill>
                  <a:srgbClr val="FFFFFF"/>
                </a:solidFill>
                <a:latin typeface="Lato"/>
                <a:ea typeface="Lato"/>
                <a:cs typeface="Lato"/>
                <a:sym typeface="Lato"/>
              </a:rPr>
              <a:t>Living Donation</a:t>
            </a:r>
            <a:endParaRPr sz="1400" b="0" i="0" u="none" strike="noStrike" cap="none" dirty="0">
              <a:solidFill>
                <a:srgbClr val="000000"/>
              </a:solidFill>
              <a:latin typeface="Lato"/>
              <a:ea typeface="Lato"/>
              <a:cs typeface="Lato"/>
              <a:sym typeface="Lato"/>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971"/>
        <p:cNvGrpSpPr/>
        <p:nvPr/>
      </p:nvGrpSpPr>
      <p:grpSpPr>
        <a:xfrm>
          <a:off x="0" y="0"/>
          <a:ext cx="0" cy="0"/>
          <a:chOff x="0" y="0"/>
          <a:chExt cx="0" cy="0"/>
        </a:xfrm>
      </p:grpSpPr>
      <p:grpSp>
        <p:nvGrpSpPr>
          <p:cNvPr id="972" name="Google Shape;972;g3f8133015bb_0_126"/>
          <p:cNvGrpSpPr/>
          <p:nvPr/>
        </p:nvGrpSpPr>
        <p:grpSpPr>
          <a:xfrm>
            <a:off x="643772" y="3548654"/>
            <a:ext cx="8213054" cy="2218119"/>
            <a:chOff x="0" y="-48220"/>
            <a:chExt cx="10950739" cy="2957492"/>
          </a:xfrm>
        </p:grpSpPr>
        <p:grpSp>
          <p:nvGrpSpPr>
            <p:cNvPr id="973" name="Google Shape;973;g3f8133015bb_0_126"/>
            <p:cNvGrpSpPr/>
            <p:nvPr/>
          </p:nvGrpSpPr>
          <p:grpSpPr>
            <a:xfrm>
              <a:off x="0" y="-48220"/>
              <a:ext cx="10950739" cy="2957492"/>
              <a:chOff x="0" y="-9525"/>
              <a:chExt cx="2163109" cy="584196"/>
            </a:xfrm>
          </p:grpSpPr>
          <p:sp>
            <p:nvSpPr>
              <p:cNvPr id="974" name="Google Shape;974;g3f8133015bb_0_126"/>
              <p:cNvSpPr/>
              <p:nvPr/>
            </p:nvSpPr>
            <p:spPr>
              <a:xfrm>
                <a:off x="0" y="0"/>
                <a:ext cx="2163109" cy="574671"/>
              </a:xfrm>
              <a:custGeom>
                <a:avLst/>
                <a:gdLst/>
                <a:ahLst/>
                <a:cxnLst/>
                <a:rect l="l" t="t" r="r" b="b"/>
                <a:pathLst>
                  <a:path w="2163109" h="574671" extrusionOk="0">
                    <a:moveTo>
                      <a:pt x="48074" y="0"/>
                    </a:moveTo>
                    <a:lnTo>
                      <a:pt x="2115034" y="0"/>
                    </a:lnTo>
                    <a:cubicBezTo>
                      <a:pt x="2127784" y="0"/>
                      <a:pt x="2140012" y="5065"/>
                      <a:pt x="2149028" y="14081"/>
                    </a:cubicBezTo>
                    <a:cubicBezTo>
                      <a:pt x="2158044" y="23096"/>
                      <a:pt x="2163109" y="35324"/>
                      <a:pt x="2163109" y="48074"/>
                    </a:cubicBezTo>
                    <a:lnTo>
                      <a:pt x="2163109" y="526596"/>
                    </a:lnTo>
                    <a:cubicBezTo>
                      <a:pt x="2163109" y="553147"/>
                      <a:pt x="2141585" y="574671"/>
                      <a:pt x="2115034" y="574671"/>
                    </a:cubicBezTo>
                    <a:lnTo>
                      <a:pt x="48074" y="574671"/>
                    </a:lnTo>
                    <a:cubicBezTo>
                      <a:pt x="35324" y="574671"/>
                      <a:pt x="23096" y="569606"/>
                      <a:pt x="14081" y="560590"/>
                    </a:cubicBezTo>
                    <a:cubicBezTo>
                      <a:pt x="5065" y="551574"/>
                      <a:pt x="0" y="539346"/>
                      <a:pt x="0" y="526596"/>
                    </a:cubicBezTo>
                    <a:lnTo>
                      <a:pt x="0" y="48074"/>
                    </a:lnTo>
                    <a:cubicBezTo>
                      <a:pt x="0" y="35324"/>
                      <a:pt x="5065" y="23096"/>
                      <a:pt x="14081" y="14081"/>
                    </a:cubicBezTo>
                    <a:cubicBezTo>
                      <a:pt x="23096" y="5065"/>
                      <a:pt x="35324" y="0"/>
                      <a:pt x="48074"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g3f8133015bb_0_126"/>
              <p:cNvSpPr txBox="1"/>
              <p:nvPr/>
            </p:nvSpPr>
            <p:spPr>
              <a:xfrm>
                <a:off x="0" y="-9525"/>
                <a:ext cx="2163000" cy="5841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6" name="Google Shape;976;g3f8133015bb_0_126"/>
            <p:cNvSpPr txBox="1"/>
            <p:nvPr/>
          </p:nvSpPr>
          <p:spPr>
            <a:xfrm>
              <a:off x="227548" y="488196"/>
              <a:ext cx="10422600" cy="1600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none" strike="noStrike" cap="none" dirty="0">
                  <a:solidFill>
                    <a:srgbClr val="FFFFFF"/>
                  </a:solidFill>
                  <a:latin typeface="Lato Light"/>
                  <a:ea typeface="Lato Light"/>
                  <a:cs typeface="Lato Light"/>
                  <a:sym typeface="Lato Light"/>
                </a:rPr>
                <a:t>A kidney, part of the liver,  small portion of the lung called a lobe</a:t>
              </a:r>
              <a:endParaRPr sz="3900" b="0" i="0" u="none" strike="noStrike" cap="none" dirty="0">
                <a:solidFill>
                  <a:srgbClr val="000000"/>
                </a:solidFill>
                <a:latin typeface="Lato Light"/>
                <a:ea typeface="Lato Light"/>
                <a:cs typeface="Lato Light"/>
                <a:sym typeface="Lato Light"/>
              </a:endParaRPr>
            </a:p>
          </p:txBody>
        </p:sp>
      </p:grpSp>
      <p:grpSp>
        <p:nvGrpSpPr>
          <p:cNvPr id="977" name="Google Shape;977;g3f8133015bb_0_126"/>
          <p:cNvGrpSpPr/>
          <p:nvPr/>
        </p:nvGrpSpPr>
        <p:grpSpPr>
          <a:xfrm>
            <a:off x="9481978" y="3494438"/>
            <a:ext cx="7856166" cy="3001478"/>
            <a:chOff x="0" y="-9525"/>
            <a:chExt cx="2069100" cy="915336"/>
          </a:xfrm>
        </p:grpSpPr>
        <p:sp>
          <p:nvSpPr>
            <p:cNvPr id="978" name="Google Shape;978;g3f8133015bb_0_126"/>
            <p:cNvSpPr/>
            <p:nvPr/>
          </p:nvSpPr>
          <p:spPr>
            <a:xfrm>
              <a:off x="0" y="0"/>
              <a:ext cx="2069082" cy="905811"/>
            </a:xfrm>
            <a:custGeom>
              <a:avLst/>
              <a:gdLst/>
              <a:ahLst/>
              <a:cxnLst/>
              <a:rect l="l" t="t" r="r" b="b"/>
              <a:pathLst>
                <a:path w="2069082" h="905811" extrusionOk="0">
                  <a:moveTo>
                    <a:pt x="50259" y="0"/>
                  </a:moveTo>
                  <a:lnTo>
                    <a:pt x="2018823" y="0"/>
                  </a:lnTo>
                  <a:cubicBezTo>
                    <a:pt x="2046580" y="0"/>
                    <a:pt x="2069082" y="22502"/>
                    <a:pt x="2069082" y="50259"/>
                  </a:cubicBezTo>
                  <a:lnTo>
                    <a:pt x="2069082" y="855552"/>
                  </a:lnTo>
                  <a:cubicBezTo>
                    <a:pt x="2069082" y="868882"/>
                    <a:pt x="2063787" y="881665"/>
                    <a:pt x="2054361" y="891091"/>
                  </a:cubicBezTo>
                  <a:cubicBezTo>
                    <a:pt x="2044936" y="900516"/>
                    <a:pt x="2032152" y="905811"/>
                    <a:pt x="2018823" y="905811"/>
                  </a:cubicBezTo>
                  <a:lnTo>
                    <a:pt x="50259" y="905811"/>
                  </a:lnTo>
                  <a:cubicBezTo>
                    <a:pt x="22502" y="905811"/>
                    <a:pt x="0" y="883310"/>
                    <a:pt x="0" y="855552"/>
                  </a:cubicBezTo>
                  <a:lnTo>
                    <a:pt x="0" y="50259"/>
                  </a:lnTo>
                  <a:cubicBezTo>
                    <a:pt x="0" y="22502"/>
                    <a:pt x="22502" y="0"/>
                    <a:pt x="50259"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g3f8133015bb_0_126"/>
            <p:cNvSpPr txBox="1"/>
            <p:nvPr/>
          </p:nvSpPr>
          <p:spPr>
            <a:xfrm>
              <a:off x="0" y="-9525"/>
              <a:ext cx="2069100" cy="9153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0" name="Google Shape;980;g3f8133015bb_0_126"/>
          <p:cNvSpPr txBox="1"/>
          <p:nvPr/>
        </p:nvSpPr>
        <p:spPr>
          <a:xfrm>
            <a:off x="9671427" y="4178192"/>
            <a:ext cx="7477200" cy="1800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dirty="0">
                <a:solidFill>
                  <a:srgbClr val="FFFFFF"/>
                </a:solidFill>
                <a:latin typeface="Lato Light"/>
                <a:ea typeface="Lato Light"/>
                <a:cs typeface="Lato Light"/>
                <a:sym typeface="Lato Light"/>
              </a:rPr>
              <a:t>Kidney donation</a:t>
            </a:r>
            <a:r>
              <a:rPr lang="en-US" sz="3900" b="0" i="0" u="none" strike="noStrike" cap="none" dirty="0">
                <a:solidFill>
                  <a:srgbClr val="FFFFFF"/>
                </a:solidFill>
                <a:latin typeface="Lato Light"/>
                <a:ea typeface="Lato Light"/>
                <a:cs typeface="Lato Light"/>
                <a:sym typeface="Lato Light"/>
              </a:rPr>
              <a:t> is safe, common, and minimally invasive.  </a:t>
            </a:r>
            <a:r>
              <a:rPr lang="en-US" sz="3900" dirty="0">
                <a:solidFill>
                  <a:srgbClr val="FFFFFF"/>
                </a:solidFill>
                <a:latin typeface="Lato Light"/>
                <a:ea typeface="Lato Light"/>
                <a:cs typeface="Lato Light"/>
                <a:sym typeface="Lato Light"/>
              </a:rPr>
              <a:t>D</a:t>
            </a:r>
            <a:r>
              <a:rPr lang="en-US" sz="3900" b="0" i="0" u="none" strike="noStrike" cap="none" dirty="0">
                <a:solidFill>
                  <a:srgbClr val="FFFFFF"/>
                </a:solidFill>
                <a:latin typeface="Lato Light"/>
                <a:ea typeface="Lato Light"/>
                <a:cs typeface="Lato Light"/>
                <a:sym typeface="Lato Light"/>
              </a:rPr>
              <a:t>onors continue to lead healthy lives.</a:t>
            </a:r>
            <a:endParaRPr sz="3900" b="0" i="0" u="none" strike="noStrike" cap="none" dirty="0">
              <a:solidFill>
                <a:srgbClr val="000000"/>
              </a:solidFill>
              <a:latin typeface="Lato Light"/>
              <a:ea typeface="Lato Light"/>
              <a:cs typeface="Lato Light"/>
              <a:sym typeface="Lato Light"/>
            </a:endParaRPr>
          </a:p>
        </p:txBody>
      </p:sp>
      <p:grpSp>
        <p:nvGrpSpPr>
          <p:cNvPr id="981" name="Google Shape;981;g3f8133015bb_0_126"/>
          <p:cNvGrpSpPr/>
          <p:nvPr/>
        </p:nvGrpSpPr>
        <p:grpSpPr>
          <a:xfrm>
            <a:off x="645450" y="6386700"/>
            <a:ext cx="8213466" cy="3179308"/>
            <a:chOff x="0" y="-9525"/>
            <a:chExt cx="2314500" cy="749766"/>
          </a:xfrm>
        </p:grpSpPr>
        <p:sp>
          <p:nvSpPr>
            <p:cNvPr id="982" name="Google Shape;982;g3f8133015bb_0_126"/>
            <p:cNvSpPr/>
            <p:nvPr/>
          </p:nvSpPr>
          <p:spPr>
            <a:xfrm>
              <a:off x="0" y="0"/>
              <a:ext cx="2314375" cy="740241"/>
            </a:xfrm>
            <a:custGeom>
              <a:avLst/>
              <a:gdLst/>
              <a:ahLst/>
              <a:cxnLst/>
              <a:rect l="l" t="t" r="r" b="b"/>
              <a:pathLst>
                <a:path w="2314375" h="740241" extrusionOk="0">
                  <a:moveTo>
                    <a:pt x="44932" y="0"/>
                  </a:moveTo>
                  <a:lnTo>
                    <a:pt x="2269443" y="0"/>
                  </a:lnTo>
                  <a:cubicBezTo>
                    <a:pt x="2294258" y="0"/>
                    <a:pt x="2314375" y="20117"/>
                    <a:pt x="2314375" y="44932"/>
                  </a:cubicBezTo>
                  <a:lnTo>
                    <a:pt x="2314375" y="695309"/>
                  </a:lnTo>
                  <a:cubicBezTo>
                    <a:pt x="2314375" y="720124"/>
                    <a:pt x="2294258" y="740241"/>
                    <a:pt x="2269443" y="740241"/>
                  </a:cubicBezTo>
                  <a:lnTo>
                    <a:pt x="44932" y="740241"/>
                  </a:lnTo>
                  <a:cubicBezTo>
                    <a:pt x="20117" y="740241"/>
                    <a:pt x="0" y="720124"/>
                    <a:pt x="0" y="695309"/>
                  </a:cubicBezTo>
                  <a:lnTo>
                    <a:pt x="0" y="44932"/>
                  </a:lnTo>
                  <a:cubicBezTo>
                    <a:pt x="0" y="20117"/>
                    <a:pt x="20117" y="0"/>
                    <a:pt x="44932"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g3f8133015bb_0_126"/>
            <p:cNvSpPr txBox="1"/>
            <p:nvPr/>
          </p:nvSpPr>
          <p:spPr>
            <a:xfrm>
              <a:off x="0" y="-9525"/>
              <a:ext cx="2314500" cy="7497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4" name="Google Shape;984;g3f8133015bb_0_126"/>
          <p:cNvSpPr txBox="1"/>
          <p:nvPr/>
        </p:nvSpPr>
        <p:spPr>
          <a:xfrm>
            <a:off x="612377" y="6668275"/>
            <a:ext cx="8363700" cy="2401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sng" strike="noStrike" cap="none" dirty="0">
                <a:solidFill>
                  <a:srgbClr val="FFFFFF"/>
                </a:solidFill>
                <a:latin typeface="Lato Light"/>
                <a:ea typeface="Lato Light"/>
                <a:cs typeface="Lato Light"/>
                <a:sym typeface="Lato Light"/>
              </a:rPr>
              <a:t>Not the same as</a:t>
            </a:r>
            <a:r>
              <a:rPr lang="en-US" sz="3900" b="0" i="0" u="none" strike="noStrike" cap="none" dirty="0">
                <a:solidFill>
                  <a:srgbClr val="FFFFFF"/>
                </a:solidFill>
                <a:latin typeface="Lato Light"/>
                <a:ea typeface="Lato Light"/>
                <a:cs typeface="Lato Light"/>
                <a:sym typeface="Lato Light"/>
              </a:rPr>
              <a:t> deceased organ donation, has nothing to do with the donor registry or registering at the  DMV or online.</a:t>
            </a:r>
            <a:endParaRPr sz="3900" b="0" i="0" u="none" strike="noStrike" cap="none" dirty="0">
              <a:solidFill>
                <a:srgbClr val="000000"/>
              </a:solidFill>
              <a:latin typeface="Lato Light"/>
              <a:ea typeface="Lato Light"/>
              <a:cs typeface="Lato Light"/>
              <a:sym typeface="Lato Light"/>
            </a:endParaRPr>
          </a:p>
        </p:txBody>
      </p:sp>
      <p:grpSp>
        <p:nvGrpSpPr>
          <p:cNvPr id="985" name="Google Shape;985;g3f8133015bb_0_126"/>
          <p:cNvGrpSpPr/>
          <p:nvPr/>
        </p:nvGrpSpPr>
        <p:grpSpPr>
          <a:xfrm>
            <a:off x="9605925" y="7685975"/>
            <a:ext cx="7856551" cy="1589477"/>
            <a:chOff x="0" y="-9525"/>
            <a:chExt cx="2289605" cy="418625"/>
          </a:xfrm>
        </p:grpSpPr>
        <p:sp>
          <p:nvSpPr>
            <p:cNvPr id="986" name="Google Shape;986;g3f8133015bb_0_126"/>
            <p:cNvSpPr/>
            <p:nvPr/>
          </p:nvSpPr>
          <p:spPr>
            <a:xfrm>
              <a:off x="0" y="0"/>
              <a:ext cx="2289605" cy="409100"/>
            </a:xfrm>
            <a:custGeom>
              <a:avLst/>
              <a:gdLst/>
              <a:ahLst/>
              <a:cxnLst/>
              <a:rect l="l" t="t" r="r" b="b"/>
              <a:pathLst>
                <a:path w="2289605" h="409100" extrusionOk="0">
                  <a:moveTo>
                    <a:pt x="45418" y="0"/>
                  </a:moveTo>
                  <a:lnTo>
                    <a:pt x="2244187" y="0"/>
                  </a:lnTo>
                  <a:cubicBezTo>
                    <a:pt x="2269271" y="0"/>
                    <a:pt x="2289605" y="20335"/>
                    <a:pt x="2289605" y="45418"/>
                  </a:cubicBezTo>
                  <a:lnTo>
                    <a:pt x="2289605" y="363682"/>
                  </a:lnTo>
                  <a:cubicBezTo>
                    <a:pt x="2289605" y="375728"/>
                    <a:pt x="2284820" y="387280"/>
                    <a:pt x="2276302" y="395797"/>
                  </a:cubicBezTo>
                  <a:cubicBezTo>
                    <a:pt x="2267785" y="404315"/>
                    <a:pt x="2256232" y="409100"/>
                    <a:pt x="2244187" y="409100"/>
                  </a:cubicBezTo>
                  <a:lnTo>
                    <a:pt x="45418" y="409100"/>
                  </a:lnTo>
                  <a:cubicBezTo>
                    <a:pt x="20335" y="409100"/>
                    <a:pt x="0" y="388766"/>
                    <a:pt x="0" y="363682"/>
                  </a:cubicBezTo>
                  <a:lnTo>
                    <a:pt x="0" y="45418"/>
                  </a:lnTo>
                  <a:cubicBezTo>
                    <a:pt x="0" y="33373"/>
                    <a:pt x="4785" y="21820"/>
                    <a:pt x="13303" y="13303"/>
                  </a:cubicBezTo>
                  <a:cubicBezTo>
                    <a:pt x="21820" y="4785"/>
                    <a:pt x="33373" y="0"/>
                    <a:pt x="45418" y="0"/>
                  </a:cubicBezTo>
                  <a:close/>
                </a:path>
              </a:pathLst>
            </a:custGeom>
            <a:noFill/>
            <a:ln w="381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g3f8133015bb_0_126"/>
            <p:cNvSpPr txBox="1"/>
            <p:nvPr/>
          </p:nvSpPr>
          <p:spPr>
            <a:xfrm>
              <a:off x="0" y="-9525"/>
              <a:ext cx="2289600" cy="418500"/>
            </a:xfrm>
            <a:prstGeom prst="rect">
              <a:avLst/>
            </a:prstGeom>
            <a:noFill/>
            <a:ln>
              <a:noFill/>
            </a:ln>
          </p:spPr>
          <p:txBody>
            <a:bodyPr spcFirstLastPara="1" wrap="square" lIns="50800" tIns="50800" rIns="50800" bIns="50800" anchor="ctr" anchorCtr="0">
              <a:noAutofit/>
            </a:bodyPr>
            <a:lstStyle/>
            <a:p>
              <a:pPr marL="0" marR="0" lvl="0" indent="0" algn="ctr" rtl="0">
                <a:lnSpc>
                  <a:spcPct val="23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88" name="Google Shape;988;g3f8133015bb_0_126"/>
          <p:cNvSpPr txBox="1"/>
          <p:nvPr/>
        </p:nvSpPr>
        <p:spPr>
          <a:xfrm>
            <a:off x="9795363" y="7881744"/>
            <a:ext cx="7477500" cy="1200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US" sz="3900" b="0" i="0" u="none" strike="noStrike" cap="none" dirty="0">
                <a:solidFill>
                  <a:srgbClr val="FFFFFF"/>
                </a:solidFill>
                <a:latin typeface="Lato Light"/>
                <a:ea typeface="Lato Light"/>
                <a:cs typeface="Lato Light"/>
                <a:sym typeface="Lato Light"/>
              </a:rPr>
              <a:t>Generally, must be at least 21 years old to participate.</a:t>
            </a:r>
            <a:endParaRPr sz="3900" b="0" i="0" u="none" strike="noStrike" cap="none" dirty="0">
              <a:solidFill>
                <a:srgbClr val="000000"/>
              </a:solidFill>
              <a:latin typeface="Lato Light"/>
              <a:ea typeface="Lato Light"/>
              <a:cs typeface="Lato Light"/>
              <a:sym typeface="Lato Light"/>
            </a:endParaRPr>
          </a:p>
        </p:txBody>
      </p:sp>
      <p:sp>
        <p:nvSpPr>
          <p:cNvPr id="989" name="Google Shape;989;g3f8133015bb_0_126"/>
          <p:cNvSpPr/>
          <p:nvPr/>
        </p:nvSpPr>
        <p:spPr>
          <a:xfrm>
            <a:off x="210134" y="6092022"/>
            <a:ext cx="732780" cy="886875"/>
          </a:xfrm>
          <a:custGeom>
            <a:avLst/>
            <a:gdLst/>
            <a:ahLst/>
            <a:cxnLst/>
            <a:rect l="l" t="t" r="r" b="b"/>
            <a:pathLst>
              <a:path w="732780" h="886875" extrusionOk="0">
                <a:moveTo>
                  <a:pt x="0" y="0"/>
                </a:moveTo>
                <a:lnTo>
                  <a:pt x="732780" y="0"/>
                </a:lnTo>
                <a:lnTo>
                  <a:pt x="732780" y="886874"/>
                </a:lnTo>
                <a:lnTo>
                  <a:pt x="0" y="886874"/>
                </a:lnTo>
                <a:lnTo>
                  <a:pt x="0" y="0"/>
                </a:lnTo>
                <a:close/>
              </a:path>
            </a:pathLst>
          </a:custGeom>
          <a:blipFill rotWithShape="1">
            <a:blip r:embed="rId3">
              <a:alphaModFix/>
            </a:blip>
            <a:stretch>
              <a:fillRect/>
            </a:stretch>
          </a:blipFill>
          <a:ln>
            <a:noFill/>
          </a:ln>
        </p:spPr>
        <p:txBody>
          <a:bodyPr/>
          <a:lstStyle/>
          <a:p>
            <a:endParaRPr lang="en-US"/>
          </a:p>
        </p:txBody>
      </p:sp>
      <p:sp>
        <p:nvSpPr>
          <p:cNvPr id="990" name="Google Shape;990;g3f8133015bb_0_126"/>
          <p:cNvSpPr/>
          <p:nvPr/>
        </p:nvSpPr>
        <p:spPr>
          <a:xfrm>
            <a:off x="287683" y="3135606"/>
            <a:ext cx="574339" cy="865838"/>
          </a:xfrm>
          <a:custGeom>
            <a:avLst/>
            <a:gdLst/>
            <a:ahLst/>
            <a:cxnLst/>
            <a:rect l="l" t="t" r="r" b="b"/>
            <a:pathLst>
              <a:path w="574339" h="865838" extrusionOk="0">
                <a:moveTo>
                  <a:pt x="0" y="0"/>
                </a:moveTo>
                <a:lnTo>
                  <a:pt x="574339" y="0"/>
                </a:lnTo>
                <a:lnTo>
                  <a:pt x="574339" y="865838"/>
                </a:lnTo>
                <a:lnTo>
                  <a:pt x="0" y="865838"/>
                </a:lnTo>
                <a:lnTo>
                  <a:pt x="0" y="0"/>
                </a:lnTo>
                <a:close/>
              </a:path>
            </a:pathLst>
          </a:custGeom>
          <a:blipFill rotWithShape="1">
            <a:blip r:embed="rId4">
              <a:alphaModFix/>
            </a:blip>
            <a:stretch>
              <a:fillRect/>
            </a:stretch>
          </a:blipFill>
          <a:ln>
            <a:noFill/>
          </a:ln>
        </p:spPr>
        <p:txBody>
          <a:bodyPr/>
          <a:lstStyle/>
          <a:p>
            <a:endParaRPr lang="en-US"/>
          </a:p>
        </p:txBody>
      </p:sp>
      <p:sp>
        <p:nvSpPr>
          <p:cNvPr id="991" name="Google Shape;991;g3f8133015bb_0_126"/>
          <p:cNvSpPr/>
          <p:nvPr/>
        </p:nvSpPr>
        <p:spPr>
          <a:xfrm>
            <a:off x="9115588" y="3397056"/>
            <a:ext cx="732780" cy="888667"/>
          </a:xfrm>
          <a:custGeom>
            <a:avLst/>
            <a:gdLst/>
            <a:ahLst/>
            <a:cxnLst/>
            <a:rect l="l" t="t" r="r" b="b"/>
            <a:pathLst>
              <a:path w="732780" h="888667" extrusionOk="0">
                <a:moveTo>
                  <a:pt x="0" y="0"/>
                </a:moveTo>
                <a:lnTo>
                  <a:pt x="732780" y="0"/>
                </a:lnTo>
                <a:lnTo>
                  <a:pt x="732780" y="888668"/>
                </a:lnTo>
                <a:lnTo>
                  <a:pt x="0" y="888668"/>
                </a:lnTo>
                <a:lnTo>
                  <a:pt x="0" y="0"/>
                </a:lnTo>
                <a:close/>
              </a:path>
            </a:pathLst>
          </a:custGeom>
          <a:blipFill rotWithShape="1">
            <a:blip r:embed="rId5">
              <a:alphaModFix/>
            </a:blip>
            <a:stretch>
              <a:fillRect/>
            </a:stretch>
          </a:blipFill>
          <a:ln>
            <a:noFill/>
          </a:ln>
        </p:spPr>
        <p:txBody>
          <a:bodyPr/>
          <a:lstStyle/>
          <a:p>
            <a:endParaRPr lang="en-US"/>
          </a:p>
        </p:txBody>
      </p:sp>
      <p:sp>
        <p:nvSpPr>
          <p:cNvPr id="992" name="Google Shape;992;g3f8133015bb_0_126"/>
          <p:cNvSpPr/>
          <p:nvPr/>
        </p:nvSpPr>
        <p:spPr>
          <a:xfrm>
            <a:off x="9093237" y="7258996"/>
            <a:ext cx="789803" cy="888667"/>
          </a:xfrm>
          <a:custGeom>
            <a:avLst/>
            <a:gdLst/>
            <a:ahLst/>
            <a:cxnLst/>
            <a:rect l="l" t="t" r="r" b="b"/>
            <a:pathLst>
              <a:path w="789803" h="888667" extrusionOk="0">
                <a:moveTo>
                  <a:pt x="0" y="0"/>
                </a:moveTo>
                <a:lnTo>
                  <a:pt x="789803" y="0"/>
                </a:lnTo>
                <a:lnTo>
                  <a:pt x="789803" y="888668"/>
                </a:lnTo>
                <a:lnTo>
                  <a:pt x="0" y="888668"/>
                </a:lnTo>
                <a:lnTo>
                  <a:pt x="0" y="0"/>
                </a:lnTo>
                <a:close/>
              </a:path>
            </a:pathLst>
          </a:custGeom>
          <a:blipFill rotWithShape="1">
            <a:blip r:embed="rId6">
              <a:alphaModFix/>
            </a:blip>
            <a:stretch>
              <a:fillRect/>
            </a:stretch>
          </a:blipFill>
          <a:ln>
            <a:noFill/>
          </a:ln>
        </p:spPr>
        <p:txBody>
          <a:bodyPr/>
          <a:lstStyle/>
          <a:p>
            <a:endParaRPr lang="en-US"/>
          </a:p>
        </p:txBody>
      </p:sp>
      <p:sp>
        <p:nvSpPr>
          <p:cNvPr id="993" name="Google Shape;993;g3f8133015bb_0_126"/>
          <p:cNvSpPr txBox="1"/>
          <p:nvPr/>
        </p:nvSpPr>
        <p:spPr>
          <a:xfrm>
            <a:off x="-33732" y="2149527"/>
            <a:ext cx="17935200" cy="1077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6999"/>
              <a:buFont typeface="Arial"/>
              <a:buNone/>
            </a:pPr>
            <a:r>
              <a:rPr lang="en-US" sz="6999" b="0" i="0" u="none" strike="noStrike" cap="none" dirty="0">
                <a:solidFill>
                  <a:srgbClr val="FFFFFF"/>
                </a:solidFill>
                <a:latin typeface="Lato Light"/>
                <a:ea typeface="Lato Light"/>
                <a:cs typeface="Lato Light"/>
                <a:sym typeface="Lato Light"/>
              </a:rPr>
              <a:t>Donating an organ while you are still alive</a:t>
            </a:r>
            <a:endParaRPr sz="900" b="0" i="0" u="none" strike="noStrike" cap="none" dirty="0">
              <a:solidFill>
                <a:srgbClr val="000000"/>
              </a:solidFill>
              <a:latin typeface="Lato Light"/>
              <a:ea typeface="Lato Light"/>
              <a:cs typeface="Lato Light"/>
              <a:sym typeface="Lato Light"/>
            </a:endParaRPr>
          </a:p>
        </p:txBody>
      </p:sp>
      <p:sp>
        <p:nvSpPr>
          <p:cNvPr id="994" name="Google Shape;994;g3f8133015bb_0_126" descr="Kidney."/>
          <p:cNvSpPr/>
          <p:nvPr/>
        </p:nvSpPr>
        <p:spPr>
          <a:xfrm flipH="1">
            <a:off x="17086957" y="5815434"/>
            <a:ext cx="485614" cy="1184426"/>
          </a:xfrm>
          <a:custGeom>
            <a:avLst/>
            <a:gdLst/>
            <a:ahLst/>
            <a:cxnLst/>
            <a:rect l="l" t="t" r="r" b="b"/>
            <a:pathLst>
              <a:path w="485614" h="1184426" extrusionOk="0">
                <a:moveTo>
                  <a:pt x="485615" y="0"/>
                </a:moveTo>
                <a:lnTo>
                  <a:pt x="0" y="0"/>
                </a:lnTo>
                <a:lnTo>
                  <a:pt x="0" y="1184425"/>
                </a:lnTo>
                <a:lnTo>
                  <a:pt x="485615" y="1184425"/>
                </a:lnTo>
                <a:lnTo>
                  <a:pt x="485615" y="0"/>
                </a:lnTo>
                <a:close/>
              </a:path>
            </a:pathLst>
          </a:custGeom>
          <a:blipFill rotWithShape="1">
            <a:blip r:embed="rId7">
              <a:alphaModFix/>
            </a:blip>
            <a:stretch>
              <a:fillRect/>
            </a:stretch>
          </a:blipFill>
          <a:ln>
            <a:noFill/>
          </a:ln>
        </p:spPr>
        <p:txBody>
          <a:bodyPr/>
          <a:lstStyle/>
          <a:p>
            <a:endParaRPr lang="en-US"/>
          </a:p>
        </p:txBody>
      </p:sp>
      <p:sp>
        <p:nvSpPr>
          <p:cNvPr id="995" name="Google Shape;995;g3f8133015bb_0_126" descr="Liver."/>
          <p:cNvSpPr/>
          <p:nvPr/>
        </p:nvSpPr>
        <p:spPr>
          <a:xfrm>
            <a:off x="645450" y="5223433"/>
            <a:ext cx="1033963" cy="718604"/>
          </a:xfrm>
          <a:custGeom>
            <a:avLst/>
            <a:gdLst/>
            <a:ahLst/>
            <a:cxnLst/>
            <a:rect l="l" t="t" r="r" b="b"/>
            <a:pathLst>
              <a:path w="1033963" h="718604" extrusionOk="0">
                <a:moveTo>
                  <a:pt x="0" y="0"/>
                </a:moveTo>
                <a:lnTo>
                  <a:pt x="1033963" y="0"/>
                </a:lnTo>
                <a:lnTo>
                  <a:pt x="1033963" y="718605"/>
                </a:lnTo>
                <a:lnTo>
                  <a:pt x="0" y="718605"/>
                </a:lnTo>
                <a:lnTo>
                  <a:pt x="0" y="0"/>
                </a:lnTo>
                <a:close/>
              </a:path>
            </a:pathLst>
          </a:custGeom>
          <a:blipFill rotWithShape="1">
            <a:blip r:embed="rId8">
              <a:alphaModFix/>
            </a:blip>
            <a:stretch>
              <a:fillRect/>
            </a:stretch>
          </a:blipFill>
          <a:ln>
            <a:noFill/>
          </a:ln>
        </p:spPr>
        <p:txBody>
          <a:bodyPr/>
          <a:lstStyle/>
          <a:p>
            <a:endParaRPr lang="en-US"/>
          </a:p>
        </p:txBody>
      </p:sp>
      <p:sp>
        <p:nvSpPr>
          <p:cNvPr id="996" name="Google Shape;996;g3f8133015bb_0_126" descr="Lungs."/>
          <p:cNvSpPr/>
          <p:nvPr/>
        </p:nvSpPr>
        <p:spPr>
          <a:xfrm>
            <a:off x="16898099" y="8519171"/>
            <a:ext cx="1121130" cy="1352797"/>
          </a:xfrm>
          <a:custGeom>
            <a:avLst/>
            <a:gdLst/>
            <a:ahLst/>
            <a:cxnLst/>
            <a:rect l="l" t="t" r="r" b="b"/>
            <a:pathLst>
              <a:path w="1121130" h="1352797" extrusionOk="0">
                <a:moveTo>
                  <a:pt x="0" y="0"/>
                </a:moveTo>
                <a:lnTo>
                  <a:pt x="1121131" y="0"/>
                </a:lnTo>
                <a:lnTo>
                  <a:pt x="1121131" y="1352797"/>
                </a:lnTo>
                <a:lnTo>
                  <a:pt x="0" y="1352797"/>
                </a:lnTo>
                <a:lnTo>
                  <a:pt x="0" y="0"/>
                </a:lnTo>
                <a:close/>
              </a:path>
            </a:pathLst>
          </a:custGeom>
          <a:blipFill rotWithShape="1">
            <a:blip r:embed="rId9">
              <a:alphaModFix/>
            </a:blip>
            <a:stretch>
              <a:fillRect/>
            </a:stretch>
          </a:blipFill>
          <a:ln>
            <a:noFill/>
          </a:ln>
        </p:spPr>
        <p:txBody>
          <a:bodyPr/>
          <a:lstStyle/>
          <a:p>
            <a:endParaRPr lang="en-US"/>
          </a:p>
        </p:txBody>
      </p:sp>
      <p:sp>
        <p:nvSpPr>
          <p:cNvPr id="997" name="Google Shape;997;g3f8133015bb_0_126"/>
          <p:cNvSpPr txBox="1"/>
          <p:nvPr/>
        </p:nvSpPr>
        <p:spPr>
          <a:xfrm>
            <a:off x="570168" y="-37462"/>
            <a:ext cx="16980000" cy="18471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12000"/>
              <a:buFont typeface="Arial"/>
              <a:buNone/>
            </a:pPr>
            <a:r>
              <a:rPr lang="en-US" sz="12000" b="0" i="0" u="none" strike="noStrike" cap="none" dirty="0">
                <a:solidFill>
                  <a:srgbClr val="FFFFFF"/>
                </a:solidFill>
                <a:latin typeface="Lato"/>
                <a:ea typeface="Lato"/>
                <a:cs typeface="Lato"/>
                <a:sym typeface="Lato"/>
              </a:rPr>
              <a:t>What is Living Donation?</a:t>
            </a:r>
            <a:endParaRPr sz="1400" b="0" i="0" u="none" strike="noStrike" cap="none" dirty="0">
              <a:solidFill>
                <a:srgbClr val="000000"/>
              </a:solidFill>
              <a:latin typeface="Lato"/>
              <a:ea typeface="Lato"/>
              <a:cs typeface="Lato"/>
              <a:sym typeface="La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72"/>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99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99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77"/>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9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98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989"/>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8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98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92"/>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985"/>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996"/>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9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1005"/>
        <p:cNvGrpSpPr/>
        <p:nvPr/>
      </p:nvGrpSpPr>
      <p:grpSpPr>
        <a:xfrm>
          <a:off x="0" y="0"/>
          <a:ext cx="0" cy="0"/>
          <a:chOff x="0" y="0"/>
          <a:chExt cx="0" cy="0"/>
        </a:xfrm>
      </p:grpSpPr>
      <p:pic>
        <p:nvPicPr>
          <p:cNvPr id="1006" name="Google Shape;1006;p52" descr="Organ donation is about so much more than just signing up. Organ donation is about hope, love, selflessness, transformation, and life. Witness the emotional journey through the eyes of donor families and transplant recipients in this mini documentary, created in collaboration with award-winning filmmaker, Andy Adkins. Help us spread awareness about the beautiful impact of organ donation by liking, commenting, and sharing this video. Be a hero. Sign up, save lives." title="Lives Connected: Real Stories of Heroes and Second Chances">
            <a:hlinkClick r:id="rId3"/>
          </p:cNvPr>
          <p:cNvPicPr preferRelativeResize="0"/>
          <p:nvPr/>
        </p:nvPicPr>
        <p:blipFill rotWithShape="1">
          <a:blip r:embed="rId4">
            <a:alphaModFix/>
          </a:blip>
          <a:srcRect/>
          <a:stretch/>
        </p:blipFill>
        <p:spPr>
          <a:xfrm>
            <a:off x="584000" y="328500"/>
            <a:ext cx="17120000" cy="9630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6"/>
                                        </p:tgtEl>
                                        <p:attrNameLst>
                                          <p:attrName>style.visibility</p:attrName>
                                        </p:attrNameLst>
                                      </p:cBhvr>
                                      <p:to>
                                        <p:strVal val="visible"/>
                                      </p:to>
                                    </p:set>
                                    <p:animEffect transition="in" filter="fade">
                                      <p:cBhvr>
                                        <p:cTn id="7" dur="1000"/>
                                        <p:tgtEl>
                                          <p:spTgt spid="10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1014"/>
        <p:cNvGrpSpPr/>
        <p:nvPr/>
      </p:nvGrpSpPr>
      <p:grpSpPr>
        <a:xfrm>
          <a:off x="0" y="0"/>
          <a:ext cx="0" cy="0"/>
          <a:chOff x="0" y="0"/>
          <a:chExt cx="0" cy="0"/>
        </a:xfrm>
      </p:grpSpPr>
      <p:sp>
        <p:nvSpPr>
          <p:cNvPr id="1015" name="Google Shape;1015;g3f6c35e08d3_0_0"/>
          <p:cNvSpPr txBox="1"/>
          <p:nvPr/>
        </p:nvSpPr>
        <p:spPr>
          <a:xfrm>
            <a:off x="992700" y="-84212"/>
            <a:ext cx="16302600" cy="1768500"/>
          </a:xfrm>
          <a:prstGeom prst="rect">
            <a:avLst/>
          </a:prstGeom>
          <a:noFill/>
          <a:ln>
            <a:noFill/>
          </a:ln>
        </p:spPr>
        <p:txBody>
          <a:bodyPr spcFirstLastPara="1" wrap="square" lIns="0" tIns="0" rIns="0" bIns="0" anchor="t" anchorCtr="0">
            <a:spAutoFit/>
          </a:bodyPr>
          <a:lstStyle/>
          <a:p>
            <a:pPr marL="0" marR="0" lvl="0" indent="0" algn="ctr" rtl="0">
              <a:lnSpc>
                <a:spcPct val="140010"/>
              </a:lnSpc>
              <a:spcBef>
                <a:spcPts val="0"/>
              </a:spcBef>
              <a:spcAft>
                <a:spcPts val="0"/>
              </a:spcAft>
              <a:buClr>
                <a:srgbClr val="000000"/>
              </a:buClr>
              <a:buSzPts val="13689"/>
              <a:buFont typeface="Arial"/>
              <a:buNone/>
            </a:pPr>
            <a:r>
              <a:rPr lang="en-US" sz="11490" dirty="0">
                <a:solidFill>
                  <a:srgbClr val="FFFFFF"/>
                </a:solidFill>
                <a:latin typeface="Lato Light"/>
                <a:ea typeface="Lato Light"/>
                <a:cs typeface="Lato Light"/>
                <a:sym typeface="Lato Light"/>
              </a:rPr>
              <a:t>DLNW Videos</a:t>
            </a:r>
            <a:endParaRPr sz="100" b="0" i="0" u="none" strike="noStrike" cap="none" dirty="0">
              <a:solidFill>
                <a:srgbClr val="000000"/>
              </a:solidFill>
              <a:latin typeface="Lato Light"/>
              <a:ea typeface="Lato Light"/>
              <a:cs typeface="Lato Light"/>
              <a:sym typeface="Lato Light"/>
            </a:endParaRPr>
          </a:p>
        </p:txBody>
      </p:sp>
      <p:pic>
        <p:nvPicPr>
          <p:cNvPr id="1016" name="Google Shape;1016;g3f6c35e08d3_0_0"/>
          <p:cNvPicPr preferRelativeResize="0"/>
          <p:nvPr/>
        </p:nvPicPr>
        <p:blipFill rotWithShape="1">
          <a:blip r:embed="rId3">
            <a:alphaModFix/>
          </a:blip>
          <a:srcRect/>
          <a:stretch/>
        </p:blipFill>
        <p:spPr>
          <a:xfrm>
            <a:off x="413675" y="2338400"/>
            <a:ext cx="3825950" cy="3704637"/>
          </a:xfrm>
          <a:prstGeom prst="rect">
            <a:avLst/>
          </a:prstGeom>
          <a:noFill/>
          <a:ln>
            <a:noFill/>
          </a:ln>
        </p:spPr>
      </p:pic>
      <p:pic>
        <p:nvPicPr>
          <p:cNvPr id="1017" name="Google Shape;1017;g3f6c35e08d3_0_0"/>
          <p:cNvPicPr preferRelativeResize="0"/>
          <p:nvPr/>
        </p:nvPicPr>
        <p:blipFill rotWithShape="1">
          <a:blip r:embed="rId4">
            <a:alphaModFix/>
          </a:blip>
          <a:srcRect/>
          <a:stretch/>
        </p:blipFill>
        <p:spPr>
          <a:xfrm>
            <a:off x="5570450" y="2338400"/>
            <a:ext cx="2835504" cy="3704625"/>
          </a:xfrm>
          <a:prstGeom prst="rect">
            <a:avLst/>
          </a:prstGeom>
          <a:noFill/>
          <a:ln>
            <a:noFill/>
          </a:ln>
        </p:spPr>
      </p:pic>
      <p:pic>
        <p:nvPicPr>
          <p:cNvPr id="1018" name="Google Shape;1018;g3f6c35e08d3_0_0"/>
          <p:cNvPicPr preferRelativeResize="0"/>
          <p:nvPr/>
        </p:nvPicPr>
        <p:blipFill rotWithShape="1">
          <a:blip r:embed="rId5">
            <a:alphaModFix/>
          </a:blip>
          <a:srcRect b="16479"/>
          <a:stretch/>
        </p:blipFill>
        <p:spPr>
          <a:xfrm>
            <a:off x="9101000" y="2238312"/>
            <a:ext cx="3825950" cy="3717511"/>
          </a:xfrm>
          <a:prstGeom prst="rect">
            <a:avLst/>
          </a:prstGeom>
          <a:noFill/>
          <a:ln>
            <a:noFill/>
          </a:ln>
        </p:spPr>
      </p:pic>
      <p:pic>
        <p:nvPicPr>
          <p:cNvPr id="1019" name="Google Shape;1019;g3f6c35e08d3_0_0">
            <a:hlinkClick r:id="rId6"/>
          </p:cNvPr>
          <p:cNvPicPr preferRelativeResize="0"/>
          <p:nvPr/>
        </p:nvPicPr>
        <p:blipFill rotWithShape="1">
          <a:blip r:embed="rId7">
            <a:alphaModFix/>
          </a:blip>
          <a:srcRect l="21668" t="32307" r="21978" b="20769"/>
          <a:stretch/>
        </p:blipFill>
        <p:spPr>
          <a:xfrm>
            <a:off x="9101000" y="7240925"/>
            <a:ext cx="6146827" cy="2772325"/>
          </a:xfrm>
          <a:prstGeom prst="rect">
            <a:avLst/>
          </a:prstGeom>
          <a:noFill/>
          <a:ln>
            <a:noFill/>
          </a:ln>
        </p:spPr>
      </p:pic>
      <p:sp>
        <p:nvSpPr>
          <p:cNvPr id="1020" name="Google Shape;1020;g3f6c35e08d3_0_0"/>
          <p:cNvSpPr txBox="1"/>
          <p:nvPr/>
        </p:nvSpPr>
        <p:spPr>
          <a:xfrm>
            <a:off x="1229950" y="6049200"/>
            <a:ext cx="25719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u="sng">
                <a:solidFill>
                  <a:schemeClr val="lt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Alysia’s Story</a:t>
            </a:r>
            <a:endParaRPr sz="3200" b="1">
              <a:solidFill>
                <a:schemeClr val="lt1"/>
              </a:solidFill>
              <a:latin typeface="Calibri"/>
              <a:ea typeface="Calibri"/>
              <a:cs typeface="Calibri"/>
              <a:sym typeface="Calibri"/>
            </a:endParaRPr>
          </a:p>
        </p:txBody>
      </p:sp>
      <p:sp>
        <p:nvSpPr>
          <p:cNvPr id="1021" name="Google Shape;1021;g3f6c35e08d3_0_0"/>
          <p:cNvSpPr txBox="1"/>
          <p:nvPr/>
        </p:nvSpPr>
        <p:spPr>
          <a:xfrm>
            <a:off x="5869900" y="6049200"/>
            <a:ext cx="25719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a:solidFill>
                  <a:schemeClr val="lt1"/>
                </a:solidFill>
                <a:latin typeface="Calibri"/>
                <a:ea typeface="Calibri"/>
                <a:cs typeface="Calibri"/>
                <a:sym typeface="Calibri"/>
              </a:rPr>
              <a:t> </a:t>
            </a:r>
            <a:r>
              <a:rPr lang="en-US" sz="3200" b="1" u="sng">
                <a:solidFill>
                  <a:schemeClr val="lt1"/>
                </a:solidFill>
                <a:latin typeface="Calibri"/>
                <a:ea typeface="Calibri"/>
                <a:cs typeface="Calibri"/>
                <a:sym typeface="Calibri"/>
                <a:hlinkClick r:id="rId9">
                  <a:extLst>
                    <a:ext uri="{A12FA001-AC4F-418D-AE19-62706E023703}">
                      <ahyp:hlinkClr xmlns:ahyp="http://schemas.microsoft.com/office/drawing/2018/hyperlinkcolor" val="tx"/>
                    </a:ext>
                  </a:extLst>
                </a:hlinkClick>
              </a:rPr>
              <a:t>John’s Story</a:t>
            </a:r>
            <a:endParaRPr sz="3200" b="1">
              <a:solidFill>
                <a:schemeClr val="lt1"/>
              </a:solidFill>
              <a:latin typeface="Calibri"/>
              <a:ea typeface="Calibri"/>
              <a:cs typeface="Calibri"/>
              <a:sym typeface="Calibri"/>
            </a:endParaRPr>
          </a:p>
        </p:txBody>
      </p:sp>
      <p:sp>
        <p:nvSpPr>
          <p:cNvPr id="1022" name="Google Shape;1022;g3f6c35e08d3_0_0"/>
          <p:cNvSpPr txBox="1"/>
          <p:nvPr/>
        </p:nvSpPr>
        <p:spPr>
          <a:xfrm>
            <a:off x="10072075" y="6049200"/>
            <a:ext cx="25719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a:solidFill>
                  <a:schemeClr val="lt1"/>
                </a:solidFill>
                <a:latin typeface="Calibri"/>
                <a:ea typeface="Calibri"/>
                <a:cs typeface="Calibri"/>
                <a:sym typeface="Calibri"/>
              </a:rPr>
              <a:t> </a:t>
            </a:r>
            <a:r>
              <a:rPr lang="en-US" sz="3200" b="1" u="sng">
                <a:solidFill>
                  <a:schemeClr val="lt1"/>
                </a:solidFill>
                <a:latin typeface="Calibri"/>
                <a:ea typeface="Calibri"/>
                <a:cs typeface="Calibri"/>
                <a:sym typeface="Calibri"/>
                <a:hlinkClick r:id="rId10">
                  <a:extLst>
                    <a:ext uri="{A12FA001-AC4F-418D-AE19-62706E023703}">
                      <ahyp:hlinkClr xmlns:ahyp="http://schemas.microsoft.com/office/drawing/2018/hyperlinkcolor" val="tx"/>
                    </a:ext>
                  </a:extLst>
                </a:hlinkClick>
              </a:rPr>
              <a:t>Jan’s Story</a:t>
            </a:r>
            <a:endParaRPr sz="3200" b="1">
              <a:solidFill>
                <a:schemeClr val="lt1"/>
              </a:solidFill>
              <a:latin typeface="Calibri"/>
              <a:ea typeface="Calibri"/>
              <a:cs typeface="Calibri"/>
              <a:sym typeface="Calibri"/>
            </a:endParaRPr>
          </a:p>
        </p:txBody>
      </p:sp>
      <p:sp>
        <p:nvSpPr>
          <p:cNvPr id="1023" name="Google Shape;1023;g3f6c35e08d3_0_0"/>
          <p:cNvSpPr txBox="1"/>
          <p:nvPr/>
        </p:nvSpPr>
        <p:spPr>
          <a:xfrm>
            <a:off x="14463975" y="6049200"/>
            <a:ext cx="35382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a:solidFill>
                  <a:schemeClr val="lt1"/>
                </a:solidFill>
                <a:latin typeface="Calibri"/>
                <a:ea typeface="Calibri"/>
                <a:cs typeface="Calibri"/>
                <a:sym typeface="Calibri"/>
              </a:rPr>
              <a:t> </a:t>
            </a:r>
            <a:r>
              <a:rPr lang="en-US" sz="3200" b="1" u="sng">
                <a:solidFill>
                  <a:schemeClr val="lt1"/>
                </a:solidFill>
                <a:latin typeface="Calibri"/>
                <a:ea typeface="Calibri"/>
                <a:cs typeface="Calibri"/>
                <a:sym typeface="Calibri"/>
                <a:hlinkClick r:id="rId11">
                  <a:extLst>
                    <a:ext uri="{A12FA001-AC4F-418D-AE19-62706E023703}">
                      <ahyp:hlinkClr xmlns:ahyp="http://schemas.microsoft.com/office/drawing/2018/hyperlinkcolor" val="tx"/>
                    </a:ext>
                  </a:extLst>
                </a:hlinkClick>
              </a:rPr>
              <a:t>Hayden’s Story</a:t>
            </a:r>
            <a:endParaRPr sz="3200" b="1">
              <a:solidFill>
                <a:schemeClr val="lt1"/>
              </a:solidFill>
              <a:latin typeface="Calibri"/>
              <a:ea typeface="Calibri"/>
              <a:cs typeface="Calibri"/>
              <a:sym typeface="Calibri"/>
            </a:endParaRPr>
          </a:p>
        </p:txBody>
      </p:sp>
      <p:pic>
        <p:nvPicPr>
          <p:cNvPr id="1024" name="Google Shape;1024;g3f6c35e08d3_0_0"/>
          <p:cNvPicPr preferRelativeResize="0"/>
          <p:nvPr/>
        </p:nvPicPr>
        <p:blipFill rotWithShape="1">
          <a:blip r:embed="rId12">
            <a:alphaModFix/>
          </a:blip>
          <a:srcRect/>
          <a:stretch/>
        </p:blipFill>
        <p:spPr>
          <a:xfrm>
            <a:off x="3553437" y="7240921"/>
            <a:ext cx="4730089" cy="2772325"/>
          </a:xfrm>
          <a:prstGeom prst="rect">
            <a:avLst/>
          </a:prstGeom>
          <a:noFill/>
          <a:ln>
            <a:noFill/>
          </a:ln>
        </p:spPr>
      </p:pic>
      <p:sp>
        <p:nvSpPr>
          <p:cNvPr id="1025" name="Google Shape;1025;g3f6c35e08d3_0_0"/>
          <p:cNvSpPr txBox="1"/>
          <p:nvPr/>
        </p:nvSpPr>
        <p:spPr>
          <a:xfrm>
            <a:off x="536725" y="9336150"/>
            <a:ext cx="2916900" cy="677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3200" b="1" u="sng">
                <a:solidFill>
                  <a:schemeClr val="lt1"/>
                </a:solidFill>
                <a:latin typeface="Calibri"/>
                <a:ea typeface="Calibri"/>
                <a:cs typeface="Calibri"/>
                <a:sym typeface="Calibri"/>
                <a:hlinkClick r:id="rId13">
                  <a:extLst>
                    <a:ext uri="{A12FA001-AC4F-418D-AE19-62706E023703}">
                      <ahyp:hlinkClr xmlns:ahyp="http://schemas.microsoft.com/office/drawing/2018/hyperlinkcolor" val="tx"/>
                    </a:ext>
                  </a:extLst>
                </a:hlinkClick>
              </a:rPr>
              <a:t>The Waiting List</a:t>
            </a:r>
            <a:endParaRPr sz="3200" b="1">
              <a:solidFill>
                <a:schemeClr val="lt1"/>
              </a:solidFill>
              <a:latin typeface="Calibri"/>
              <a:ea typeface="Calibri"/>
              <a:cs typeface="Calibri"/>
              <a:sym typeface="Calibri"/>
            </a:endParaRPr>
          </a:p>
        </p:txBody>
      </p:sp>
      <p:pic>
        <p:nvPicPr>
          <p:cNvPr id="1026" name="Google Shape;1026;g3f6c35e08d3_0_0" title="06.13.2023 - Hayden from VisionGift Video.png"/>
          <p:cNvPicPr preferRelativeResize="0"/>
          <p:nvPr/>
        </p:nvPicPr>
        <p:blipFill>
          <a:blip r:embed="rId14">
            <a:alphaModFix/>
          </a:blip>
          <a:stretch>
            <a:fillRect/>
          </a:stretch>
        </p:blipFill>
        <p:spPr>
          <a:xfrm>
            <a:off x="13111916" y="2297325"/>
            <a:ext cx="5023683" cy="3717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17"/>
        <p:cNvGrpSpPr/>
        <p:nvPr/>
      </p:nvGrpSpPr>
      <p:grpSpPr>
        <a:xfrm>
          <a:off x="0" y="0"/>
          <a:ext cx="0" cy="0"/>
          <a:chOff x="0" y="0"/>
          <a:chExt cx="0" cy="0"/>
        </a:xfrm>
      </p:grpSpPr>
      <p:sp>
        <p:nvSpPr>
          <p:cNvPr id="218" name="Google Shape;218;p3"/>
          <p:cNvSpPr txBox="1"/>
          <p:nvPr/>
        </p:nvSpPr>
        <p:spPr>
          <a:xfrm>
            <a:off x="4769796" y="8688969"/>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And More!</a:t>
            </a:r>
            <a:endParaRPr sz="1400" b="0" i="0" u="none" strike="noStrike" cap="none">
              <a:solidFill>
                <a:srgbClr val="000000"/>
              </a:solidFill>
              <a:latin typeface="Lato Light"/>
              <a:ea typeface="Lato Light"/>
              <a:cs typeface="Lato Light"/>
              <a:sym typeface="Lato Light"/>
            </a:endParaRPr>
          </a:p>
        </p:txBody>
      </p:sp>
      <p:grpSp>
        <p:nvGrpSpPr>
          <p:cNvPr id="219" name="Google Shape;219;p3"/>
          <p:cNvGrpSpPr/>
          <p:nvPr/>
        </p:nvGrpSpPr>
        <p:grpSpPr>
          <a:xfrm>
            <a:off x="11312054" y="8900472"/>
            <a:ext cx="1486082" cy="721792"/>
            <a:chOff x="0" y="15157"/>
            <a:chExt cx="1611040" cy="782485"/>
          </a:xfrm>
        </p:grpSpPr>
        <p:sp>
          <p:nvSpPr>
            <p:cNvPr id="220" name="Google Shape;220;p3"/>
            <p:cNvSpPr/>
            <p:nvPr/>
          </p:nvSpPr>
          <p:spPr>
            <a:xfrm>
              <a:off x="0" y="15157"/>
              <a:ext cx="1611040" cy="782485"/>
            </a:xfrm>
            <a:custGeom>
              <a:avLst/>
              <a:gdLst/>
              <a:ahLst/>
              <a:cxnLst/>
              <a:rect l="l" t="t" r="r" b="b"/>
              <a:pathLst>
                <a:path w="1611040" h="782485" extrusionOk="0">
                  <a:moveTo>
                    <a:pt x="1603461" y="372946"/>
                  </a:moveTo>
                  <a:lnTo>
                    <a:pt x="1233655" y="3140"/>
                  </a:lnTo>
                  <a:cubicBezTo>
                    <a:pt x="1230590" y="75"/>
                    <a:pt x="1225980" y="-842"/>
                    <a:pt x="1221975" y="817"/>
                  </a:cubicBezTo>
                  <a:cubicBezTo>
                    <a:pt x="1217970" y="2476"/>
                    <a:pt x="1215358" y="6384"/>
                    <a:pt x="1215358" y="10719"/>
                  </a:cubicBezTo>
                  <a:lnTo>
                    <a:pt x="1215358" y="162167"/>
                  </a:lnTo>
                  <a:cubicBezTo>
                    <a:pt x="1215358" y="176458"/>
                    <a:pt x="1203773" y="188043"/>
                    <a:pt x="1189482" y="188043"/>
                  </a:cubicBezTo>
                  <a:lnTo>
                    <a:pt x="25876" y="188043"/>
                  </a:lnTo>
                  <a:cubicBezTo>
                    <a:pt x="11585" y="188043"/>
                    <a:pt x="0" y="199628"/>
                    <a:pt x="0" y="213919"/>
                  </a:cubicBezTo>
                  <a:lnTo>
                    <a:pt x="0" y="568567"/>
                  </a:lnTo>
                  <a:cubicBezTo>
                    <a:pt x="0" y="582858"/>
                    <a:pt x="11585" y="594443"/>
                    <a:pt x="25876" y="594443"/>
                  </a:cubicBezTo>
                  <a:lnTo>
                    <a:pt x="1189482" y="594443"/>
                  </a:lnTo>
                  <a:cubicBezTo>
                    <a:pt x="1203773" y="594443"/>
                    <a:pt x="1215358" y="606028"/>
                    <a:pt x="1215358" y="620319"/>
                  </a:cubicBezTo>
                  <a:lnTo>
                    <a:pt x="1215358" y="771767"/>
                  </a:lnTo>
                  <a:cubicBezTo>
                    <a:pt x="1215358" y="776102"/>
                    <a:pt x="1217970" y="780010"/>
                    <a:pt x="1221975" y="781669"/>
                  </a:cubicBezTo>
                  <a:cubicBezTo>
                    <a:pt x="1225980" y="783328"/>
                    <a:pt x="1230590" y="782411"/>
                    <a:pt x="1233655" y="779346"/>
                  </a:cubicBezTo>
                  <a:lnTo>
                    <a:pt x="1603461" y="409540"/>
                  </a:lnTo>
                  <a:cubicBezTo>
                    <a:pt x="1608314" y="404687"/>
                    <a:pt x="1611040" y="398106"/>
                    <a:pt x="1611040" y="391243"/>
                  </a:cubicBezTo>
                  <a:cubicBezTo>
                    <a:pt x="1611040" y="384380"/>
                    <a:pt x="1608314" y="377799"/>
                    <a:pt x="1603461" y="372946"/>
                  </a:cubicBezTo>
                  <a:close/>
                </a:path>
              </a:pathLst>
            </a:custGeom>
            <a:noFill/>
            <a:ln w="66675" cap="sq" cmpd="sng">
              <a:solidFill>
                <a:srgbClr val="FFFFFF"/>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3"/>
            <p:cNvSpPr txBox="1"/>
            <p:nvPr/>
          </p:nvSpPr>
          <p:spPr>
            <a:xfrm>
              <a:off x="0" y="155575"/>
              <a:ext cx="1520158" cy="454025"/>
            </a:xfrm>
            <a:prstGeom prst="rect">
              <a:avLst/>
            </a:prstGeom>
            <a:noFill/>
            <a:ln>
              <a:noFill/>
            </a:ln>
          </p:spPr>
          <p:txBody>
            <a:bodyPr spcFirstLastPara="1" wrap="square" lIns="50800" tIns="50800" rIns="50800" bIns="50800" anchor="ctr" anchorCtr="0">
              <a:noAutofit/>
            </a:bodyPr>
            <a:lstStyle/>
            <a:p>
              <a:pPr marL="0" marR="0" lvl="0" indent="0" algn="ctr" rtl="0">
                <a:lnSpc>
                  <a:spcPct val="187944"/>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2" name="Google Shape;222;p3"/>
          <p:cNvSpPr txBox="1"/>
          <p:nvPr/>
        </p:nvSpPr>
        <p:spPr>
          <a:xfrm>
            <a:off x="6065054" y="739909"/>
            <a:ext cx="10494000" cy="1369800"/>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Clr>
                <a:srgbClr val="000000"/>
              </a:buClr>
              <a:buSzPts val="8899"/>
              <a:buFont typeface="Arial"/>
              <a:buNone/>
            </a:pPr>
            <a:r>
              <a:rPr lang="en-US" sz="8899" b="0" i="0" u="none" strike="noStrike" cap="none" dirty="0">
                <a:solidFill>
                  <a:srgbClr val="FFFFFF"/>
                </a:solidFill>
                <a:latin typeface="Lato"/>
                <a:ea typeface="Lato"/>
                <a:cs typeface="Lato"/>
                <a:sym typeface="Lato"/>
              </a:rPr>
              <a:t>Some Ideas:</a:t>
            </a:r>
            <a:endParaRPr sz="1400" b="0" i="0" u="none" strike="noStrike" cap="none" dirty="0">
              <a:solidFill>
                <a:srgbClr val="000000"/>
              </a:solidFill>
              <a:latin typeface="Lato"/>
              <a:ea typeface="Lato"/>
              <a:cs typeface="Lato"/>
              <a:sym typeface="Lato"/>
            </a:endParaRPr>
          </a:p>
        </p:txBody>
      </p:sp>
      <p:sp>
        <p:nvSpPr>
          <p:cNvPr id="223" name="Google Shape;223;p3"/>
          <p:cNvSpPr txBox="1"/>
          <p:nvPr/>
        </p:nvSpPr>
        <p:spPr>
          <a:xfrm>
            <a:off x="7847053" y="3546468"/>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Researchers</a:t>
            </a:r>
            <a:endParaRPr sz="1400" b="0" i="0" u="none" strike="noStrike" cap="none">
              <a:solidFill>
                <a:srgbClr val="000000"/>
              </a:solidFill>
              <a:latin typeface="Lato Light"/>
              <a:ea typeface="Lato Light"/>
              <a:cs typeface="Lato Light"/>
              <a:sym typeface="Lato Light"/>
            </a:endParaRPr>
          </a:p>
        </p:txBody>
      </p:sp>
      <p:sp>
        <p:nvSpPr>
          <p:cNvPr id="224" name="Google Shape;224;p3"/>
          <p:cNvSpPr txBox="1"/>
          <p:nvPr/>
        </p:nvSpPr>
        <p:spPr>
          <a:xfrm>
            <a:off x="718030" y="7326840"/>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Lifeguards</a:t>
            </a:r>
            <a:endParaRPr sz="1400" b="0" i="0" u="none" strike="noStrike" cap="none">
              <a:solidFill>
                <a:srgbClr val="000000"/>
              </a:solidFill>
              <a:latin typeface="Lato Light"/>
              <a:ea typeface="Lato Light"/>
              <a:cs typeface="Lato Light"/>
              <a:sym typeface="Lato Light"/>
            </a:endParaRPr>
          </a:p>
        </p:txBody>
      </p:sp>
      <p:sp>
        <p:nvSpPr>
          <p:cNvPr id="225" name="Google Shape;225;p3"/>
          <p:cNvSpPr txBox="1"/>
          <p:nvPr/>
        </p:nvSpPr>
        <p:spPr>
          <a:xfrm>
            <a:off x="8045790" y="6827942"/>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Scientists</a:t>
            </a:r>
            <a:endParaRPr sz="1400" b="0" i="0" u="none" strike="noStrike" cap="none">
              <a:solidFill>
                <a:srgbClr val="000000"/>
              </a:solidFill>
              <a:latin typeface="Lato Light"/>
              <a:ea typeface="Lato Light"/>
              <a:cs typeface="Lato Light"/>
              <a:sym typeface="Lato Light"/>
            </a:endParaRPr>
          </a:p>
        </p:txBody>
      </p:sp>
      <p:sp>
        <p:nvSpPr>
          <p:cNvPr id="226" name="Google Shape;226;p3"/>
          <p:cNvSpPr txBox="1"/>
          <p:nvPr/>
        </p:nvSpPr>
        <p:spPr>
          <a:xfrm>
            <a:off x="-578917" y="4919756"/>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Paramedics</a:t>
            </a:r>
            <a:endParaRPr sz="1400" b="0" i="0" u="none" strike="noStrike" cap="none">
              <a:solidFill>
                <a:srgbClr val="000000"/>
              </a:solidFill>
              <a:latin typeface="Lato Light"/>
              <a:ea typeface="Lato Light"/>
              <a:cs typeface="Lato Light"/>
              <a:sym typeface="Lato Light"/>
            </a:endParaRPr>
          </a:p>
        </p:txBody>
      </p:sp>
      <p:sp>
        <p:nvSpPr>
          <p:cNvPr id="227" name="Google Shape;227;p3"/>
          <p:cNvSpPr txBox="1"/>
          <p:nvPr/>
        </p:nvSpPr>
        <p:spPr>
          <a:xfrm>
            <a:off x="3071735" y="2707791"/>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Nurses</a:t>
            </a:r>
            <a:endParaRPr sz="1400" b="0" i="0" u="none" strike="noStrike" cap="none">
              <a:solidFill>
                <a:srgbClr val="000000"/>
              </a:solidFill>
              <a:latin typeface="Lato Light"/>
              <a:ea typeface="Lato Light"/>
              <a:cs typeface="Lato Light"/>
              <a:sym typeface="Lato Light"/>
            </a:endParaRPr>
          </a:p>
        </p:txBody>
      </p:sp>
      <p:sp>
        <p:nvSpPr>
          <p:cNvPr id="228" name="Google Shape;228;p3"/>
          <p:cNvSpPr txBox="1"/>
          <p:nvPr/>
        </p:nvSpPr>
        <p:spPr>
          <a:xfrm>
            <a:off x="4286058" y="5436662"/>
            <a:ext cx="8426100" cy="1015800"/>
          </a:xfrm>
          <a:prstGeom prst="rect">
            <a:avLst/>
          </a:prstGeom>
          <a:noFill/>
          <a:ln>
            <a:noFill/>
          </a:ln>
        </p:spPr>
        <p:txBody>
          <a:bodyPr spcFirstLastPara="1" wrap="square" lIns="0" tIns="0" rIns="0" bIns="0" anchor="t" anchorCtr="0">
            <a:spAutoFit/>
          </a:bodyPr>
          <a:lstStyle/>
          <a:p>
            <a:pPr marL="0" marR="0" lvl="0" indent="0" algn="ctr" rtl="0">
              <a:lnSpc>
                <a:spcPct val="140006"/>
              </a:lnSpc>
              <a:spcBef>
                <a:spcPts val="0"/>
              </a:spcBef>
              <a:spcAft>
                <a:spcPts val="0"/>
              </a:spcAft>
              <a:buClr>
                <a:srgbClr val="000000"/>
              </a:buClr>
              <a:buSzPts val="6599"/>
              <a:buFont typeface="Arial"/>
              <a:buNone/>
            </a:pPr>
            <a:r>
              <a:rPr lang="en-US" sz="6599" b="0" i="0" u="none" strike="noStrike" cap="none">
                <a:solidFill>
                  <a:srgbClr val="FFFFFF"/>
                </a:solidFill>
                <a:latin typeface="Lato Light"/>
                <a:ea typeface="Lato Light"/>
                <a:cs typeface="Lato Light"/>
                <a:sym typeface="Lato Light"/>
              </a:rPr>
              <a:t>Firefighters</a:t>
            </a:r>
            <a:endParaRPr sz="1400" b="0" i="0" u="none" strike="noStrike" cap="none">
              <a:solidFill>
                <a:srgbClr val="000000"/>
              </a:solidFill>
              <a:latin typeface="Lato Light"/>
              <a:ea typeface="Lato Light"/>
              <a:cs typeface="Lato Light"/>
              <a:sym typeface="Lato Light"/>
            </a:endParaRPr>
          </a:p>
        </p:txBody>
      </p:sp>
      <p:pic>
        <p:nvPicPr>
          <p:cNvPr id="229" name="Google Shape;229;p3" title="Squiggle 3.png"/>
          <p:cNvPicPr preferRelativeResize="0"/>
          <p:nvPr/>
        </p:nvPicPr>
        <p:blipFill rotWithShape="1">
          <a:blip r:embed="rId3">
            <a:alphaModFix/>
          </a:blip>
          <a:srcRect r="57935" b="43744"/>
          <a:stretch/>
        </p:blipFill>
        <p:spPr>
          <a:xfrm>
            <a:off x="0" y="-25"/>
            <a:ext cx="7692725" cy="57870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1030"/>
        <p:cNvGrpSpPr/>
        <p:nvPr/>
      </p:nvGrpSpPr>
      <p:grpSpPr>
        <a:xfrm>
          <a:off x="0" y="0"/>
          <a:ext cx="0" cy="0"/>
          <a:chOff x="0" y="0"/>
          <a:chExt cx="0" cy="0"/>
        </a:xfrm>
      </p:grpSpPr>
      <p:pic>
        <p:nvPicPr>
          <p:cNvPr id="1031" name="Google Shape;1031;p55" title="Stats Slide.png"/>
          <p:cNvPicPr preferRelativeResize="0"/>
          <p:nvPr/>
        </p:nvPicPr>
        <p:blipFill rotWithShape="1">
          <a:blip r:embed="rId3">
            <a:alphaModFix/>
          </a:blip>
          <a:srcRect/>
          <a:stretch/>
        </p:blipFill>
        <p:spPr>
          <a:xfrm>
            <a:off x="152400" y="0"/>
            <a:ext cx="18017074" cy="10134601"/>
          </a:xfrm>
          <a:prstGeom prst="rect">
            <a:avLst/>
          </a:prstGeom>
          <a:noFill/>
          <a:ln>
            <a:noFill/>
          </a:ln>
        </p:spPr>
      </p:pic>
      <p:sp>
        <p:nvSpPr>
          <p:cNvPr id="1032" name="Google Shape;1032;p55"/>
          <p:cNvSpPr txBox="1"/>
          <p:nvPr/>
        </p:nvSpPr>
        <p:spPr>
          <a:xfrm>
            <a:off x="47625" y="275372"/>
            <a:ext cx="18288000" cy="1108200"/>
          </a:xfrm>
          <a:prstGeom prst="rect">
            <a:avLst/>
          </a:prstGeom>
          <a:noFill/>
          <a:ln>
            <a:noFill/>
          </a:ln>
        </p:spPr>
        <p:txBody>
          <a:bodyPr spcFirstLastPara="1" wrap="square" lIns="0" tIns="0" rIns="0" bIns="0" anchor="t" anchorCtr="0">
            <a:spAutoFit/>
          </a:bodyPr>
          <a:lstStyle/>
          <a:p>
            <a:pPr marL="0" marR="0" lvl="0" indent="0" algn="ctr" rtl="0">
              <a:lnSpc>
                <a:spcPct val="108000"/>
              </a:lnSpc>
              <a:spcBef>
                <a:spcPts val="0"/>
              </a:spcBef>
              <a:spcAft>
                <a:spcPts val="0"/>
              </a:spcAft>
              <a:buClr>
                <a:srgbClr val="000000"/>
              </a:buClr>
              <a:buSzPts val="7199"/>
              <a:buFont typeface="Arial"/>
              <a:buNone/>
            </a:pPr>
            <a:r>
              <a:rPr lang="en-US" sz="7199" b="0" i="0" u="none" strike="noStrike" cap="none">
                <a:solidFill>
                  <a:srgbClr val="FFFFFF"/>
                </a:solidFill>
                <a:latin typeface="Lato"/>
                <a:ea typeface="Lato"/>
                <a:cs typeface="Lato"/>
                <a:sym typeface="Lato"/>
              </a:rPr>
              <a:t>YOU HAVE THE POWER TO SAVE LIVES!</a:t>
            </a:r>
            <a:endParaRPr sz="100" b="0" i="0" u="none" strike="noStrike" cap="none">
              <a:solidFill>
                <a:srgbClr val="000000"/>
              </a:solidFill>
              <a:latin typeface="Lato"/>
              <a:ea typeface="Lato"/>
              <a:cs typeface="Lato"/>
              <a:sym typeface="Lato"/>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7BD6EA"/>
        </a:solidFill>
        <a:effectLst/>
      </p:bgPr>
    </p:bg>
    <p:spTree>
      <p:nvGrpSpPr>
        <p:cNvPr id="1" name="Shape 1040"/>
        <p:cNvGrpSpPr/>
        <p:nvPr/>
      </p:nvGrpSpPr>
      <p:grpSpPr>
        <a:xfrm>
          <a:off x="0" y="0"/>
          <a:ext cx="0" cy="0"/>
          <a:chOff x="0" y="0"/>
          <a:chExt cx="0" cy="0"/>
        </a:xfrm>
      </p:grpSpPr>
      <p:pic>
        <p:nvPicPr>
          <p:cNvPr id="1041" name="Google Shape;1041;p57" title="Squiggle 3.png"/>
          <p:cNvPicPr preferRelativeResize="0"/>
          <p:nvPr/>
        </p:nvPicPr>
        <p:blipFill rotWithShape="1">
          <a:blip r:embed="rId3">
            <a:alphaModFix/>
          </a:blip>
          <a:srcRect r="57935" b="43744"/>
          <a:stretch/>
        </p:blipFill>
        <p:spPr>
          <a:xfrm rot="10800000" flipH="1">
            <a:off x="0" y="4499925"/>
            <a:ext cx="7692725" cy="5787075"/>
          </a:xfrm>
          <a:prstGeom prst="rect">
            <a:avLst/>
          </a:prstGeom>
          <a:noFill/>
          <a:ln>
            <a:noFill/>
          </a:ln>
        </p:spPr>
      </p:pic>
      <p:grpSp>
        <p:nvGrpSpPr>
          <p:cNvPr id="1042" name="Google Shape;1042;p57"/>
          <p:cNvGrpSpPr/>
          <p:nvPr/>
        </p:nvGrpSpPr>
        <p:grpSpPr>
          <a:xfrm>
            <a:off x="356901" y="429187"/>
            <a:ext cx="11798954" cy="2770480"/>
            <a:chOff x="0" y="-38100"/>
            <a:chExt cx="3389530" cy="444500"/>
          </a:xfrm>
        </p:grpSpPr>
        <p:sp>
          <p:nvSpPr>
            <p:cNvPr id="1043" name="Google Shape;1043;p57"/>
            <p:cNvSpPr/>
            <p:nvPr/>
          </p:nvSpPr>
          <p:spPr>
            <a:xfrm>
              <a:off x="0" y="0"/>
              <a:ext cx="3389530" cy="406400"/>
            </a:xfrm>
            <a:custGeom>
              <a:avLst/>
              <a:gdLst/>
              <a:ahLst/>
              <a:cxnLst/>
              <a:rect l="l" t="t" r="r" b="b"/>
              <a:pathLst>
                <a:path w="3389530" h="406400" extrusionOk="0">
                  <a:moveTo>
                    <a:pt x="30680" y="0"/>
                  </a:moveTo>
                  <a:lnTo>
                    <a:pt x="3358850" y="0"/>
                  </a:lnTo>
                  <a:cubicBezTo>
                    <a:pt x="3375794" y="0"/>
                    <a:pt x="3389530" y="13736"/>
                    <a:pt x="3389530" y="30680"/>
                  </a:cubicBezTo>
                  <a:lnTo>
                    <a:pt x="3389530" y="375720"/>
                  </a:lnTo>
                  <a:cubicBezTo>
                    <a:pt x="3389530" y="383857"/>
                    <a:pt x="3386297" y="391660"/>
                    <a:pt x="3380544" y="397414"/>
                  </a:cubicBezTo>
                  <a:cubicBezTo>
                    <a:pt x="3374790" y="403168"/>
                    <a:pt x="3366986" y="406400"/>
                    <a:pt x="3358850" y="406400"/>
                  </a:cubicBezTo>
                  <a:lnTo>
                    <a:pt x="30680" y="406400"/>
                  </a:lnTo>
                  <a:cubicBezTo>
                    <a:pt x="22543" y="406400"/>
                    <a:pt x="14740" y="403168"/>
                    <a:pt x="8986" y="397414"/>
                  </a:cubicBezTo>
                  <a:cubicBezTo>
                    <a:pt x="3232" y="391660"/>
                    <a:pt x="0" y="383857"/>
                    <a:pt x="0" y="375720"/>
                  </a:cubicBezTo>
                  <a:lnTo>
                    <a:pt x="0" y="30680"/>
                  </a:lnTo>
                  <a:cubicBezTo>
                    <a:pt x="0" y="22543"/>
                    <a:pt x="3232" y="14740"/>
                    <a:pt x="8986" y="8986"/>
                  </a:cubicBezTo>
                  <a:cubicBezTo>
                    <a:pt x="14740" y="3232"/>
                    <a:pt x="22543" y="0"/>
                    <a:pt x="30680"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57"/>
            <p:cNvSpPr txBox="1"/>
            <p:nvPr/>
          </p:nvSpPr>
          <p:spPr>
            <a:xfrm>
              <a:off x="0" y="-38100"/>
              <a:ext cx="3389529" cy="4445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45" name="Google Shape;1045;p57"/>
          <p:cNvGrpSpPr/>
          <p:nvPr/>
        </p:nvGrpSpPr>
        <p:grpSpPr>
          <a:xfrm rot="-829422">
            <a:off x="837521" y="4086343"/>
            <a:ext cx="3680884" cy="4519387"/>
            <a:chOff x="0" y="0"/>
            <a:chExt cx="5466080" cy="6348730"/>
          </a:xfrm>
        </p:grpSpPr>
        <p:sp>
          <p:nvSpPr>
            <p:cNvPr id="1046" name="Google Shape;1046;p57"/>
            <p:cNvSpPr/>
            <p:nvPr/>
          </p:nvSpPr>
          <p:spPr>
            <a:xfrm>
              <a:off x="0" y="0"/>
              <a:ext cx="5438261" cy="6348730"/>
            </a:xfrm>
            <a:custGeom>
              <a:avLst/>
              <a:gdLst/>
              <a:ahLst/>
              <a:cxnLst/>
              <a:rect l="l" t="t" r="r" b="b"/>
              <a:pathLst>
                <a:path w="5438261" h="6348730" extrusionOk="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1F2380"/>
            </a:solidFill>
            <a:ln>
              <a:noFill/>
            </a:ln>
          </p:spPr>
          <p:txBody>
            <a:bodyPr spcFirstLastPara="1" wrap="square" lIns="79825" tIns="79825" rIns="79825" bIns="79825" anchor="ctr" anchorCtr="0">
              <a:noAutofit/>
            </a:bodyPr>
            <a:lstStyle/>
            <a:p>
              <a:pPr marL="0" marR="0" lvl="0" indent="0" algn="l" rtl="0">
                <a:lnSpc>
                  <a:spcPct val="100000"/>
                </a:lnSpc>
                <a:spcBef>
                  <a:spcPts val="0"/>
                </a:spcBef>
                <a:spcAft>
                  <a:spcPts val="0"/>
                </a:spcAft>
                <a:buClr>
                  <a:srgbClr val="000000"/>
                </a:buClr>
                <a:buSzPts val="1222"/>
                <a:buFont typeface="Arial"/>
                <a:buNone/>
              </a:pPr>
              <a:endParaRPr sz="1222" b="0" i="0" u="none" strike="noStrike" cap="none">
                <a:solidFill>
                  <a:srgbClr val="000000"/>
                </a:solidFill>
                <a:latin typeface="Arial"/>
                <a:ea typeface="Arial"/>
                <a:cs typeface="Arial"/>
                <a:sym typeface="Arial"/>
              </a:endParaRPr>
            </a:p>
          </p:txBody>
        </p:sp>
        <p:sp>
          <p:nvSpPr>
            <p:cNvPr id="1047" name="Google Shape;1047;p57" descr="SODA logo. SODA stands for Student Organ Donation Advocates."/>
            <p:cNvSpPr/>
            <p:nvPr/>
          </p:nvSpPr>
          <p:spPr>
            <a:xfrm>
              <a:off x="247650" y="294640"/>
              <a:ext cx="4889500" cy="4693920"/>
            </a:xfrm>
            <a:custGeom>
              <a:avLst/>
              <a:gdLst/>
              <a:ahLst/>
              <a:cxnLst/>
              <a:rect l="l" t="t" r="r" b="b"/>
              <a:pathLst>
                <a:path w="4889500" h="4693920" extrusionOk="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rotWithShape="1">
              <a:blip r:embed="rId4">
                <a:alphaModFix/>
              </a:blip>
              <a:stretch>
                <a:fillRect t="-1841" b="-1841"/>
              </a:stretch>
            </a:blipFill>
            <a:ln>
              <a:noFill/>
            </a:ln>
          </p:spPr>
          <p:txBody>
            <a:bodyPr spcFirstLastPara="1" wrap="square" lIns="79825" tIns="79825" rIns="79825" bIns="79825" anchor="ctr" anchorCtr="0">
              <a:noAutofit/>
            </a:bodyPr>
            <a:lstStyle/>
            <a:p>
              <a:pPr marL="0" marR="0" lvl="0" indent="0" algn="l" rtl="0">
                <a:lnSpc>
                  <a:spcPct val="100000"/>
                </a:lnSpc>
                <a:spcBef>
                  <a:spcPts val="0"/>
                </a:spcBef>
                <a:spcAft>
                  <a:spcPts val="0"/>
                </a:spcAft>
                <a:buClr>
                  <a:srgbClr val="000000"/>
                </a:buClr>
                <a:buSzPts val="1222"/>
                <a:buFont typeface="Arial"/>
                <a:buNone/>
              </a:pPr>
              <a:endParaRPr sz="1222" b="0" i="0" u="none" strike="noStrike" cap="none">
                <a:solidFill>
                  <a:srgbClr val="000000"/>
                </a:solidFill>
                <a:latin typeface="Arial"/>
                <a:ea typeface="Arial"/>
                <a:cs typeface="Arial"/>
                <a:sym typeface="Arial"/>
              </a:endParaRPr>
            </a:p>
          </p:txBody>
        </p:sp>
        <p:sp>
          <p:nvSpPr>
            <p:cNvPr id="1048" name="Google Shape;1048;p57"/>
            <p:cNvSpPr/>
            <p:nvPr/>
          </p:nvSpPr>
          <p:spPr>
            <a:xfrm>
              <a:off x="1270" y="6350"/>
              <a:ext cx="5457190" cy="6342380"/>
            </a:xfrm>
            <a:custGeom>
              <a:avLst/>
              <a:gdLst/>
              <a:ahLst/>
              <a:cxnLst/>
              <a:rect l="l" t="t" r="r" b="b"/>
              <a:pathLst>
                <a:path w="5457190" h="6342380" extrusionOk="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021670"/>
            </a:solidFill>
            <a:ln>
              <a:noFill/>
            </a:ln>
          </p:spPr>
          <p:txBody>
            <a:bodyPr spcFirstLastPara="1" wrap="square" lIns="79825" tIns="79825" rIns="79825" bIns="79825" anchor="ctr" anchorCtr="0">
              <a:noAutofit/>
            </a:bodyPr>
            <a:lstStyle/>
            <a:p>
              <a:pPr marL="0" marR="0" lvl="0" indent="0" algn="l" rtl="0">
                <a:lnSpc>
                  <a:spcPct val="100000"/>
                </a:lnSpc>
                <a:spcBef>
                  <a:spcPts val="0"/>
                </a:spcBef>
                <a:spcAft>
                  <a:spcPts val="0"/>
                </a:spcAft>
                <a:buClr>
                  <a:srgbClr val="000000"/>
                </a:buClr>
                <a:buSzPts val="1222"/>
                <a:buFont typeface="Arial"/>
                <a:buNone/>
              </a:pPr>
              <a:endParaRPr sz="1222" b="0" i="0" u="none" strike="noStrike" cap="none">
                <a:solidFill>
                  <a:srgbClr val="000000"/>
                </a:solidFill>
                <a:latin typeface="Arial"/>
                <a:ea typeface="Arial"/>
                <a:cs typeface="Arial"/>
                <a:sym typeface="Arial"/>
              </a:endParaRPr>
            </a:p>
          </p:txBody>
        </p:sp>
        <p:sp>
          <p:nvSpPr>
            <p:cNvPr id="1049" name="Google Shape;1049;p57"/>
            <p:cNvSpPr/>
            <p:nvPr/>
          </p:nvSpPr>
          <p:spPr>
            <a:xfrm>
              <a:off x="7620" y="0"/>
              <a:ext cx="5458460" cy="6344920"/>
            </a:xfrm>
            <a:custGeom>
              <a:avLst/>
              <a:gdLst/>
              <a:ahLst/>
              <a:cxnLst/>
              <a:rect l="l" t="t" r="r" b="b"/>
              <a:pathLst>
                <a:path w="5458460" h="6344920" extrusionOk="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021670"/>
            </a:solidFill>
            <a:ln>
              <a:noFill/>
            </a:ln>
          </p:spPr>
          <p:txBody>
            <a:bodyPr spcFirstLastPara="1" wrap="square" lIns="79825" tIns="79825" rIns="79825" bIns="79825" anchor="ctr" anchorCtr="0">
              <a:noAutofit/>
            </a:bodyPr>
            <a:lstStyle/>
            <a:p>
              <a:pPr marL="0" marR="0" lvl="0" indent="0" algn="l" rtl="0">
                <a:lnSpc>
                  <a:spcPct val="100000"/>
                </a:lnSpc>
                <a:spcBef>
                  <a:spcPts val="0"/>
                </a:spcBef>
                <a:spcAft>
                  <a:spcPts val="0"/>
                </a:spcAft>
                <a:buClr>
                  <a:srgbClr val="000000"/>
                </a:buClr>
                <a:buSzPts val="1222"/>
                <a:buFont typeface="Arial"/>
                <a:buNone/>
              </a:pPr>
              <a:endParaRPr sz="1222" b="0" i="0" u="none" strike="noStrike" cap="none">
                <a:solidFill>
                  <a:srgbClr val="000000"/>
                </a:solidFill>
                <a:latin typeface="Arial"/>
                <a:ea typeface="Arial"/>
                <a:cs typeface="Arial"/>
                <a:sym typeface="Arial"/>
              </a:endParaRPr>
            </a:p>
          </p:txBody>
        </p:sp>
      </p:grpSp>
      <p:sp>
        <p:nvSpPr>
          <p:cNvPr id="1050" name="Google Shape;1050;p57"/>
          <p:cNvSpPr txBox="1"/>
          <p:nvPr/>
        </p:nvSpPr>
        <p:spPr>
          <a:xfrm>
            <a:off x="46951" y="819094"/>
            <a:ext cx="12679800" cy="2247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8400"/>
              <a:buFont typeface="Arial"/>
              <a:buNone/>
            </a:pPr>
            <a:r>
              <a:rPr lang="en-US" sz="7300" b="0" i="0" u="none" strike="noStrike" cap="none" dirty="0">
                <a:solidFill>
                  <a:srgbClr val="1F2380"/>
                </a:solidFill>
                <a:latin typeface="Lato"/>
                <a:ea typeface="Lato"/>
                <a:cs typeface="Lato"/>
                <a:sym typeface="Lato"/>
              </a:rPr>
              <a:t>Student Leadership Opportunities</a:t>
            </a:r>
            <a:endParaRPr sz="100" b="0" i="0" u="none" strike="noStrike" cap="none" dirty="0">
              <a:solidFill>
                <a:srgbClr val="000000"/>
              </a:solidFill>
              <a:latin typeface="Lato"/>
              <a:ea typeface="Lato"/>
              <a:cs typeface="Lato"/>
              <a:sym typeface="Lato"/>
            </a:endParaRPr>
          </a:p>
        </p:txBody>
      </p:sp>
      <p:grpSp>
        <p:nvGrpSpPr>
          <p:cNvPr id="1051" name="Google Shape;1051;p57"/>
          <p:cNvGrpSpPr/>
          <p:nvPr/>
        </p:nvGrpSpPr>
        <p:grpSpPr>
          <a:xfrm>
            <a:off x="8496150" y="3443625"/>
            <a:ext cx="9412283" cy="6551733"/>
            <a:chOff x="0" y="-38100"/>
            <a:chExt cx="3339347" cy="2498468"/>
          </a:xfrm>
        </p:grpSpPr>
        <p:sp>
          <p:nvSpPr>
            <p:cNvPr id="1052" name="Google Shape;1052;p57"/>
            <p:cNvSpPr/>
            <p:nvPr/>
          </p:nvSpPr>
          <p:spPr>
            <a:xfrm>
              <a:off x="0" y="0"/>
              <a:ext cx="3339347" cy="2460368"/>
            </a:xfrm>
            <a:custGeom>
              <a:avLst/>
              <a:gdLst/>
              <a:ahLst/>
              <a:cxnLst/>
              <a:rect l="l" t="t" r="r" b="b"/>
              <a:pathLst>
                <a:path w="3339347" h="2460368" extrusionOk="0">
                  <a:moveTo>
                    <a:pt x="49384" y="0"/>
                  </a:moveTo>
                  <a:lnTo>
                    <a:pt x="3289963" y="0"/>
                  </a:lnTo>
                  <a:cubicBezTo>
                    <a:pt x="3303061" y="0"/>
                    <a:pt x="3315622" y="5203"/>
                    <a:pt x="3324883" y="14464"/>
                  </a:cubicBezTo>
                  <a:cubicBezTo>
                    <a:pt x="3334144" y="23725"/>
                    <a:pt x="3339347" y="36286"/>
                    <a:pt x="3339347" y="49384"/>
                  </a:cubicBezTo>
                  <a:lnTo>
                    <a:pt x="3339347" y="2410984"/>
                  </a:lnTo>
                  <a:cubicBezTo>
                    <a:pt x="3339347" y="2438258"/>
                    <a:pt x="3317237" y="2460368"/>
                    <a:pt x="3289963" y="2460368"/>
                  </a:cubicBezTo>
                  <a:lnTo>
                    <a:pt x="49384" y="2460368"/>
                  </a:lnTo>
                  <a:cubicBezTo>
                    <a:pt x="22110" y="2460368"/>
                    <a:pt x="0" y="2438258"/>
                    <a:pt x="0" y="2410984"/>
                  </a:cubicBezTo>
                  <a:lnTo>
                    <a:pt x="0" y="49384"/>
                  </a:lnTo>
                  <a:cubicBezTo>
                    <a:pt x="0" y="22110"/>
                    <a:pt x="22110" y="0"/>
                    <a:pt x="49384"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p57"/>
            <p:cNvSpPr txBox="1"/>
            <p:nvPr/>
          </p:nvSpPr>
          <p:spPr>
            <a:xfrm>
              <a:off x="0" y="-38100"/>
              <a:ext cx="3339347" cy="2498468"/>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54" name="Google Shape;1054;p57"/>
          <p:cNvSpPr txBox="1"/>
          <p:nvPr/>
        </p:nvSpPr>
        <p:spPr>
          <a:xfrm>
            <a:off x="8725425" y="3666950"/>
            <a:ext cx="8891700" cy="6036300"/>
          </a:xfrm>
          <a:prstGeom prst="rect">
            <a:avLst/>
          </a:prstGeom>
          <a:noFill/>
          <a:ln>
            <a:noFill/>
          </a:ln>
        </p:spPr>
        <p:txBody>
          <a:bodyPr spcFirstLastPara="1" wrap="square" lIns="0" tIns="0" rIns="0" bIns="0" anchor="t" anchorCtr="0">
            <a:spAutoFit/>
          </a:bodyPr>
          <a:lstStyle/>
          <a:p>
            <a:pPr marL="457200" marR="0" lvl="0" indent="-457200" algn="l" rtl="0">
              <a:lnSpc>
                <a:spcPct val="116000"/>
              </a:lnSpc>
              <a:spcBef>
                <a:spcPts val="0"/>
              </a:spcBef>
              <a:spcAft>
                <a:spcPts val="0"/>
              </a:spcAft>
              <a:buClr>
                <a:srgbClr val="1F2380"/>
              </a:buClr>
              <a:buSzPts val="4300"/>
              <a:buFont typeface="Lato Light"/>
              <a:buChar char="●"/>
            </a:pPr>
            <a:r>
              <a:rPr lang="en-US" sz="4300" b="0" i="0" u="none" strike="noStrike" cap="none">
                <a:solidFill>
                  <a:srgbClr val="1F2380"/>
                </a:solidFill>
                <a:latin typeface="Lato Light"/>
                <a:ea typeface="Lato Light"/>
                <a:cs typeface="Lato Light"/>
                <a:sym typeface="Lato Light"/>
              </a:rPr>
              <a:t>Be a Go Recycle Yourself Student Ambassador or join Student Organ Donation Advocates (SODA)</a:t>
            </a:r>
            <a:endParaRPr sz="4300" b="0" i="0" u="none" strike="noStrike" cap="none">
              <a:solidFill>
                <a:srgbClr val="1F2380"/>
              </a:solidFill>
              <a:latin typeface="Lato Light"/>
              <a:ea typeface="Lato Light"/>
              <a:cs typeface="Lato Light"/>
              <a:sym typeface="Lato Light"/>
            </a:endParaRPr>
          </a:p>
          <a:p>
            <a:pPr marL="457200" marR="0" lvl="0" indent="-457200" algn="l" rtl="0">
              <a:lnSpc>
                <a:spcPct val="116000"/>
              </a:lnSpc>
              <a:spcBef>
                <a:spcPts val="0"/>
              </a:spcBef>
              <a:spcAft>
                <a:spcPts val="0"/>
              </a:spcAft>
              <a:buClr>
                <a:srgbClr val="1F2380"/>
              </a:buClr>
              <a:buSzPts val="4300"/>
              <a:buFont typeface="Lato Light"/>
              <a:buChar char="●"/>
            </a:pPr>
            <a:r>
              <a:rPr lang="en-US" sz="4300" b="0" i="0" u="none" strike="noStrike" cap="none">
                <a:solidFill>
                  <a:srgbClr val="1F2380"/>
                </a:solidFill>
                <a:latin typeface="Lato Light"/>
                <a:ea typeface="Lato Light"/>
                <a:cs typeface="Lato Light"/>
                <a:sym typeface="Lato Light"/>
              </a:rPr>
              <a:t>Leadership opportunities</a:t>
            </a:r>
            <a:r>
              <a:rPr lang="en-US" sz="4300">
                <a:solidFill>
                  <a:srgbClr val="1F2380"/>
                </a:solidFill>
                <a:latin typeface="Lato Light"/>
                <a:ea typeface="Lato Light"/>
                <a:cs typeface="Lato Light"/>
                <a:sym typeface="Lato Light"/>
              </a:rPr>
              <a:t> &amp; </a:t>
            </a:r>
            <a:r>
              <a:rPr lang="en-US" sz="4300" b="0" i="0" u="none" strike="noStrike" cap="none">
                <a:solidFill>
                  <a:srgbClr val="1F2380"/>
                </a:solidFill>
                <a:latin typeface="Lato Light"/>
                <a:ea typeface="Lato Light"/>
                <a:cs typeface="Lato Light"/>
                <a:sym typeface="Lato Light"/>
              </a:rPr>
              <a:t>volunteer hours look good on a resume or application!</a:t>
            </a:r>
            <a:endParaRPr sz="4300" b="0" i="0" u="none" strike="noStrike" cap="none">
              <a:solidFill>
                <a:srgbClr val="1F2380"/>
              </a:solidFill>
              <a:latin typeface="Lato Light"/>
              <a:ea typeface="Lato Light"/>
              <a:cs typeface="Lato Light"/>
              <a:sym typeface="Lato Light"/>
            </a:endParaRPr>
          </a:p>
          <a:p>
            <a:pPr marL="457200" marR="0" lvl="0" indent="0" algn="l" rtl="0">
              <a:lnSpc>
                <a:spcPct val="116000"/>
              </a:lnSpc>
              <a:spcBef>
                <a:spcPts val="0"/>
              </a:spcBef>
              <a:spcAft>
                <a:spcPts val="0"/>
              </a:spcAft>
              <a:buNone/>
            </a:pPr>
            <a:r>
              <a:rPr lang="en-US" sz="4300" u="sng">
                <a:solidFill>
                  <a:schemeClr val="hlink"/>
                </a:solidFill>
                <a:latin typeface="Lato Light"/>
                <a:ea typeface="Lato Light"/>
                <a:cs typeface="Lato Light"/>
                <a:sym typeface="Lato Light"/>
                <a:hlinkClick r:id="rId5"/>
              </a:rPr>
              <a:t>donatelifenw.org/content/students</a:t>
            </a:r>
            <a:r>
              <a:rPr lang="en-US" sz="4300">
                <a:solidFill>
                  <a:srgbClr val="1F2380"/>
                </a:solidFill>
                <a:latin typeface="Lato Light"/>
                <a:ea typeface="Lato Light"/>
                <a:cs typeface="Lato Light"/>
                <a:sym typeface="Lato Light"/>
              </a:rPr>
              <a:t> </a:t>
            </a:r>
            <a:r>
              <a:rPr lang="en-US" sz="4300" b="0" i="0" u="none" strike="noStrike" cap="none">
                <a:solidFill>
                  <a:srgbClr val="1F2380"/>
                </a:solidFill>
                <a:latin typeface="Lato Light"/>
                <a:ea typeface="Lato Light"/>
                <a:cs typeface="Lato Light"/>
                <a:sym typeface="Lato Light"/>
              </a:rPr>
              <a:t>or </a:t>
            </a:r>
            <a:r>
              <a:rPr lang="en-US" sz="4300" b="0" i="0" u="sng" strike="noStrike" cap="none">
                <a:solidFill>
                  <a:schemeClr val="hlink"/>
                </a:solidFill>
                <a:latin typeface="Lato Light"/>
                <a:ea typeface="Lato Light"/>
                <a:cs typeface="Lato Light"/>
                <a:sym typeface="Lato Light"/>
                <a:hlinkClick r:id="rId6"/>
              </a:rPr>
              <a:t>SodaNational.org/Students</a:t>
            </a:r>
            <a:endParaRPr sz="4300" b="0" i="0" u="none" strike="noStrike" cap="none">
              <a:solidFill>
                <a:srgbClr val="1F2380"/>
              </a:solidFill>
              <a:latin typeface="Lato Light"/>
              <a:ea typeface="Lato Light"/>
              <a:cs typeface="Lato Light"/>
              <a:sym typeface="Lato Light"/>
            </a:endParaRPr>
          </a:p>
        </p:txBody>
      </p:sp>
      <p:pic>
        <p:nvPicPr>
          <p:cNvPr id="1055" name="Google Shape;1055;p57" title="glasses.png"/>
          <p:cNvPicPr preferRelativeResize="0"/>
          <p:nvPr/>
        </p:nvPicPr>
        <p:blipFill rotWithShape="1">
          <a:blip r:embed="rId7">
            <a:alphaModFix/>
          </a:blip>
          <a:srcRect l="70826" t="2392" r="1980" b="65754"/>
          <a:stretch/>
        </p:blipFill>
        <p:spPr>
          <a:xfrm>
            <a:off x="13297650" y="200288"/>
            <a:ext cx="4899523" cy="3228274"/>
          </a:xfrm>
          <a:prstGeom prst="rect">
            <a:avLst/>
          </a:prstGeom>
          <a:noFill/>
          <a:ln>
            <a:noFill/>
          </a:ln>
        </p:spPr>
      </p:pic>
      <p:pic>
        <p:nvPicPr>
          <p:cNvPr id="1056" name="Google Shape;1056;p57" title="Donate Life NW Blue R rgb.png"/>
          <p:cNvPicPr preferRelativeResize="0"/>
          <p:nvPr/>
        </p:nvPicPr>
        <p:blipFill rotWithShape="1">
          <a:blip r:embed="rId8">
            <a:alphaModFix/>
          </a:blip>
          <a:srcRect/>
          <a:stretch/>
        </p:blipFill>
        <p:spPr>
          <a:xfrm rot="357784">
            <a:off x="4501877" y="3894987"/>
            <a:ext cx="3777524" cy="4369323"/>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64"/>
        <p:cNvGrpSpPr/>
        <p:nvPr/>
      </p:nvGrpSpPr>
      <p:grpSpPr>
        <a:xfrm>
          <a:off x="0" y="0"/>
          <a:ext cx="0" cy="0"/>
          <a:chOff x="0" y="0"/>
          <a:chExt cx="0" cy="0"/>
        </a:xfrm>
      </p:grpSpPr>
      <p:pic>
        <p:nvPicPr>
          <p:cNvPr id="1065" name="Google Shape;1065;g3f5cad8bcc8_0_2" title="Squiggle 2.png"/>
          <p:cNvPicPr preferRelativeResize="0"/>
          <p:nvPr/>
        </p:nvPicPr>
        <p:blipFill rotWithShape="1">
          <a:blip r:embed="rId3">
            <a:alphaModFix/>
          </a:blip>
          <a:srcRect r="73851" b="48195"/>
          <a:stretch/>
        </p:blipFill>
        <p:spPr>
          <a:xfrm>
            <a:off x="-16727" y="-16727"/>
            <a:ext cx="4782250" cy="5329349"/>
          </a:xfrm>
          <a:prstGeom prst="rect">
            <a:avLst/>
          </a:prstGeom>
          <a:noFill/>
          <a:ln>
            <a:noFill/>
          </a:ln>
        </p:spPr>
      </p:pic>
      <p:grpSp>
        <p:nvGrpSpPr>
          <p:cNvPr id="1066" name="Google Shape;1066;g3f5cad8bcc8_0_2"/>
          <p:cNvGrpSpPr/>
          <p:nvPr/>
        </p:nvGrpSpPr>
        <p:grpSpPr>
          <a:xfrm>
            <a:off x="5365505" y="884038"/>
            <a:ext cx="7557038" cy="1688102"/>
            <a:chOff x="0" y="-38100"/>
            <a:chExt cx="1990318" cy="444600"/>
          </a:xfrm>
        </p:grpSpPr>
        <p:sp>
          <p:nvSpPr>
            <p:cNvPr id="1067" name="Google Shape;1067;g3f5cad8bcc8_0_2"/>
            <p:cNvSpPr/>
            <p:nvPr/>
          </p:nvSpPr>
          <p:spPr>
            <a:xfrm>
              <a:off x="0" y="0"/>
              <a:ext cx="1990318" cy="406400"/>
            </a:xfrm>
            <a:custGeom>
              <a:avLst/>
              <a:gdLst/>
              <a:ahLst/>
              <a:cxnLst/>
              <a:rect l="l" t="t" r="r" b="b"/>
              <a:pathLst>
                <a:path w="1990318" h="406400" extrusionOk="0">
                  <a:moveTo>
                    <a:pt x="52248" y="0"/>
                  </a:moveTo>
                  <a:lnTo>
                    <a:pt x="1938070" y="0"/>
                  </a:lnTo>
                  <a:cubicBezTo>
                    <a:pt x="1966926" y="0"/>
                    <a:pt x="1990318" y="23392"/>
                    <a:pt x="1990318" y="52248"/>
                  </a:cubicBezTo>
                  <a:lnTo>
                    <a:pt x="1990318" y="354152"/>
                  </a:lnTo>
                  <a:cubicBezTo>
                    <a:pt x="1990318" y="383008"/>
                    <a:pt x="1966926" y="406400"/>
                    <a:pt x="1938070" y="406400"/>
                  </a:cubicBezTo>
                  <a:lnTo>
                    <a:pt x="52248" y="406400"/>
                  </a:lnTo>
                  <a:cubicBezTo>
                    <a:pt x="23392" y="406400"/>
                    <a:pt x="0" y="383008"/>
                    <a:pt x="0" y="354152"/>
                  </a:cubicBezTo>
                  <a:lnTo>
                    <a:pt x="0" y="52248"/>
                  </a:lnTo>
                  <a:cubicBezTo>
                    <a:pt x="0" y="23392"/>
                    <a:pt x="23392" y="0"/>
                    <a:pt x="52248" y="0"/>
                  </a:cubicBezTo>
                  <a:close/>
                </a:path>
              </a:pathLst>
            </a:custGeom>
            <a:solidFill>
              <a:srgbClr val="FFFFFF"/>
            </a:solidFill>
            <a:ln w="38100" cap="rnd" cmpd="sng">
              <a:solidFill>
                <a:srgbClr val="1F238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g3f5cad8bcc8_0_2"/>
            <p:cNvSpPr txBox="1"/>
            <p:nvPr/>
          </p:nvSpPr>
          <p:spPr>
            <a:xfrm>
              <a:off x="0" y="-38100"/>
              <a:ext cx="1990200" cy="44460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69" name="Google Shape;1069;g3f5cad8bcc8_0_2"/>
          <p:cNvGrpSpPr/>
          <p:nvPr/>
        </p:nvGrpSpPr>
        <p:grpSpPr>
          <a:xfrm>
            <a:off x="5030036" y="3320277"/>
            <a:ext cx="3858506" cy="4481569"/>
            <a:chOff x="0" y="0"/>
            <a:chExt cx="5466080" cy="6348730"/>
          </a:xfrm>
        </p:grpSpPr>
        <p:sp>
          <p:nvSpPr>
            <p:cNvPr id="1070" name="Google Shape;1070;g3f5cad8bcc8_0_2"/>
            <p:cNvSpPr/>
            <p:nvPr/>
          </p:nvSpPr>
          <p:spPr>
            <a:xfrm>
              <a:off x="0" y="0"/>
              <a:ext cx="5438261" cy="6348730"/>
            </a:xfrm>
            <a:custGeom>
              <a:avLst/>
              <a:gdLst/>
              <a:ahLst/>
              <a:cxnLst/>
              <a:rect l="l" t="t" r="r" b="b"/>
              <a:pathLst>
                <a:path w="5438261" h="6348730" extrusionOk="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g3f5cad8bcc8_0_2" descr="Cascade Life Alliance logo."/>
            <p:cNvSpPr/>
            <p:nvPr/>
          </p:nvSpPr>
          <p:spPr>
            <a:xfrm>
              <a:off x="247650" y="294640"/>
              <a:ext cx="4889500" cy="4693920"/>
            </a:xfrm>
            <a:custGeom>
              <a:avLst/>
              <a:gdLst/>
              <a:ahLst/>
              <a:cxnLst/>
              <a:rect l="l" t="t" r="r" b="b"/>
              <a:pathLst>
                <a:path w="4889500" h="4693920" extrusionOk="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rotWithShape="1">
              <a:blip r:embed="rId4">
                <a:alphaModFix/>
              </a:blip>
              <a:stretch>
                <a:fillRect l="-24010" r="-310716"/>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g3f5cad8bcc8_0_2"/>
            <p:cNvSpPr/>
            <p:nvPr/>
          </p:nvSpPr>
          <p:spPr>
            <a:xfrm>
              <a:off x="1270" y="6350"/>
              <a:ext cx="5457190" cy="6342380"/>
            </a:xfrm>
            <a:custGeom>
              <a:avLst/>
              <a:gdLst/>
              <a:ahLst/>
              <a:cxnLst/>
              <a:rect l="l" t="t" r="r" b="b"/>
              <a:pathLst>
                <a:path w="5457190" h="6342380" extrusionOk="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g3f5cad8bcc8_0_2"/>
            <p:cNvSpPr/>
            <p:nvPr/>
          </p:nvSpPr>
          <p:spPr>
            <a:xfrm>
              <a:off x="7620" y="0"/>
              <a:ext cx="5458460" cy="6344920"/>
            </a:xfrm>
            <a:custGeom>
              <a:avLst/>
              <a:gdLst/>
              <a:ahLst/>
              <a:cxnLst/>
              <a:rect l="l" t="t" r="r" b="b"/>
              <a:pathLst>
                <a:path w="5458460" h="6344920" extrusionOk="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74" name="Google Shape;1074;g3f5cad8bcc8_0_2"/>
          <p:cNvGrpSpPr/>
          <p:nvPr/>
        </p:nvGrpSpPr>
        <p:grpSpPr>
          <a:xfrm>
            <a:off x="13907848" y="3320277"/>
            <a:ext cx="3858506" cy="4481569"/>
            <a:chOff x="0" y="0"/>
            <a:chExt cx="5466080" cy="6348730"/>
          </a:xfrm>
        </p:grpSpPr>
        <p:sp>
          <p:nvSpPr>
            <p:cNvPr id="1075" name="Google Shape;1075;g3f5cad8bcc8_0_2"/>
            <p:cNvSpPr/>
            <p:nvPr/>
          </p:nvSpPr>
          <p:spPr>
            <a:xfrm>
              <a:off x="0" y="0"/>
              <a:ext cx="5438261" cy="6348730"/>
            </a:xfrm>
            <a:custGeom>
              <a:avLst/>
              <a:gdLst/>
              <a:ahLst/>
              <a:cxnLst/>
              <a:rect l="l" t="t" r="r" b="b"/>
              <a:pathLst>
                <a:path w="5438261" h="6348730" extrusionOk="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g3f5cad8bcc8_0_2" descr="Oregon DMV logo."/>
            <p:cNvSpPr/>
            <p:nvPr/>
          </p:nvSpPr>
          <p:spPr>
            <a:xfrm>
              <a:off x="247650" y="294640"/>
              <a:ext cx="4889500" cy="4693920"/>
            </a:xfrm>
            <a:custGeom>
              <a:avLst/>
              <a:gdLst/>
              <a:ahLst/>
              <a:cxnLst/>
              <a:rect l="l" t="t" r="r" b="b"/>
              <a:pathLst>
                <a:path w="4889500" h="4693920" extrusionOk="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rotWithShape="1">
              <a:blip r:embed="rId5">
                <a:alphaModFix/>
              </a:blip>
              <a:stretch>
                <a:fillRect l="-14170" r="-14160"/>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g3f5cad8bcc8_0_2"/>
            <p:cNvSpPr/>
            <p:nvPr/>
          </p:nvSpPr>
          <p:spPr>
            <a:xfrm>
              <a:off x="1270" y="6350"/>
              <a:ext cx="5457190" cy="6342380"/>
            </a:xfrm>
            <a:custGeom>
              <a:avLst/>
              <a:gdLst/>
              <a:ahLst/>
              <a:cxnLst/>
              <a:rect l="l" t="t" r="r" b="b"/>
              <a:pathLst>
                <a:path w="5457190" h="6342380" extrusionOk="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g3f5cad8bcc8_0_2"/>
            <p:cNvSpPr/>
            <p:nvPr/>
          </p:nvSpPr>
          <p:spPr>
            <a:xfrm>
              <a:off x="7620" y="0"/>
              <a:ext cx="5458460" cy="6344920"/>
            </a:xfrm>
            <a:custGeom>
              <a:avLst/>
              <a:gdLst/>
              <a:ahLst/>
              <a:cxnLst/>
              <a:rect l="l" t="t" r="r" b="b"/>
              <a:pathLst>
                <a:path w="5458460" h="6344920" extrusionOk="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79" name="Google Shape;1079;g3f5cad8bcc8_0_2"/>
          <p:cNvGrpSpPr/>
          <p:nvPr/>
        </p:nvGrpSpPr>
        <p:grpSpPr>
          <a:xfrm>
            <a:off x="750911" y="3320277"/>
            <a:ext cx="3858506" cy="4481569"/>
            <a:chOff x="0" y="0"/>
            <a:chExt cx="5466080" cy="6348730"/>
          </a:xfrm>
        </p:grpSpPr>
        <p:sp>
          <p:nvSpPr>
            <p:cNvPr id="1080" name="Google Shape;1080;g3f5cad8bcc8_0_2"/>
            <p:cNvSpPr/>
            <p:nvPr/>
          </p:nvSpPr>
          <p:spPr>
            <a:xfrm>
              <a:off x="0" y="0"/>
              <a:ext cx="5438261" cy="6348730"/>
            </a:xfrm>
            <a:custGeom>
              <a:avLst/>
              <a:gdLst/>
              <a:ahLst/>
              <a:cxnLst/>
              <a:rect l="l" t="t" r="r" b="b"/>
              <a:pathLst>
                <a:path w="5438261" h="6348730" extrusionOk="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g3f5cad8bcc8_0_2" descr="Donate Life logo."/>
            <p:cNvSpPr/>
            <p:nvPr/>
          </p:nvSpPr>
          <p:spPr>
            <a:xfrm>
              <a:off x="247650" y="294640"/>
              <a:ext cx="4889500" cy="4693920"/>
            </a:xfrm>
            <a:custGeom>
              <a:avLst/>
              <a:gdLst/>
              <a:ahLst/>
              <a:cxnLst/>
              <a:rect l="l" t="t" r="r" b="b"/>
              <a:pathLst>
                <a:path w="4889500" h="4693920" extrusionOk="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rotWithShape="1">
              <a:blip r:embed="rId6">
                <a:alphaModFix/>
              </a:blip>
              <a:stretch>
                <a:fillRect t="-2770" b="-25881"/>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g3f5cad8bcc8_0_2"/>
            <p:cNvSpPr/>
            <p:nvPr/>
          </p:nvSpPr>
          <p:spPr>
            <a:xfrm>
              <a:off x="1270" y="6350"/>
              <a:ext cx="5457190" cy="6342380"/>
            </a:xfrm>
            <a:custGeom>
              <a:avLst/>
              <a:gdLst/>
              <a:ahLst/>
              <a:cxnLst/>
              <a:rect l="l" t="t" r="r" b="b"/>
              <a:pathLst>
                <a:path w="5457190" h="6342380" extrusionOk="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g3f5cad8bcc8_0_2"/>
            <p:cNvSpPr/>
            <p:nvPr/>
          </p:nvSpPr>
          <p:spPr>
            <a:xfrm>
              <a:off x="7620" y="0"/>
              <a:ext cx="5458460" cy="6344920"/>
            </a:xfrm>
            <a:custGeom>
              <a:avLst/>
              <a:gdLst/>
              <a:ahLst/>
              <a:cxnLst/>
              <a:rect l="l" t="t" r="r" b="b"/>
              <a:pathLst>
                <a:path w="5458460" h="6344920" extrusionOk="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84" name="Google Shape;1084;g3f5cad8bcc8_0_2"/>
          <p:cNvGrpSpPr/>
          <p:nvPr/>
        </p:nvGrpSpPr>
        <p:grpSpPr>
          <a:xfrm>
            <a:off x="9545674" y="3320277"/>
            <a:ext cx="3858506" cy="4481569"/>
            <a:chOff x="0" y="0"/>
            <a:chExt cx="5466080" cy="6348730"/>
          </a:xfrm>
        </p:grpSpPr>
        <p:sp>
          <p:nvSpPr>
            <p:cNvPr id="1085" name="Google Shape;1085;g3f5cad8bcc8_0_2"/>
            <p:cNvSpPr/>
            <p:nvPr/>
          </p:nvSpPr>
          <p:spPr>
            <a:xfrm>
              <a:off x="0" y="0"/>
              <a:ext cx="5438261" cy="6348730"/>
            </a:xfrm>
            <a:custGeom>
              <a:avLst/>
              <a:gdLst/>
              <a:ahLst/>
              <a:cxnLst/>
              <a:rect l="l" t="t" r="r" b="b"/>
              <a:pathLst>
                <a:path w="5438261" h="6348730" extrusionOk="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1F238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g3f5cad8bcc8_0_2"/>
            <p:cNvSpPr/>
            <p:nvPr/>
          </p:nvSpPr>
          <p:spPr>
            <a:xfrm>
              <a:off x="1270" y="6350"/>
              <a:ext cx="5457190" cy="6342380"/>
            </a:xfrm>
            <a:custGeom>
              <a:avLst/>
              <a:gdLst/>
              <a:ahLst/>
              <a:cxnLst/>
              <a:rect l="l" t="t" r="r" b="b"/>
              <a:pathLst>
                <a:path w="5457190" h="6342380" extrusionOk="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g3f5cad8bcc8_0_2"/>
            <p:cNvSpPr/>
            <p:nvPr/>
          </p:nvSpPr>
          <p:spPr>
            <a:xfrm>
              <a:off x="7620" y="0"/>
              <a:ext cx="5458460" cy="6344920"/>
            </a:xfrm>
            <a:custGeom>
              <a:avLst/>
              <a:gdLst/>
              <a:ahLst/>
              <a:cxnLst/>
              <a:rect l="l" t="t" r="r" b="b"/>
              <a:pathLst>
                <a:path w="5458460" h="6344920" extrusionOk="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02167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88" name="Google Shape;1088;g3f5cad8bcc8_0_2"/>
          <p:cNvSpPr txBox="1"/>
          <p:nvPr/>
        </p:nvSpPr>
        <p:spPr>
          <a:xfrm>
            <a:off x="9289975" y="8003600"/>
            <a:ext cx="4369800" cy="1191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600"/>
              <a:buFont typeface="Arial"/>
              <a:buNone/>
            </a:pPr>
            <a:r>
              <a:rPr lang="en-US" sz="3600">
                <a:solidFill>
                  <a:srgbClr val="021670"/>
                </a:solidFill>
                <a:latin typeface="Lato Light"/>
                <a:ea typeface="Lato Light"/>
                <a:cs typeface="Lato Light"/>
                <a:sym typeface="Lato Light"/>
              </a:rPr>
              <a:t>GRY</a:t>
            </a:r>
            <a:r>
              <a:rPr lang="en-US" sz="3600" b="0" i="0" u="none" strike="noStrike" cap="none">
                <a:solidFill>
                  <a:srgbClr val="021670"/>
                </a:solidFill>
                <a:latin typeface="Lato Light"/>
                <a:ea typeface="Lato Light"/>
                <a:cs typeface="Lato Light"/>
                <a:sym typeface="Lato Light"/>
              </a:rPr>
              <a:t> Instagram:</a:t>
            </a:r>
            <a:endParaRPr sz="1400" b="0" i="0" u="none" strike="noStrike" cap="none">
              <a:solidFill>
                <a:srgbClr val="000000"/>
              </a:solidFill>
              <a:latin typeface="Lato Light"/>
              <a:ea typeface="Lato Light"/>
              <a:cs typeface="Lato Light"/>
              <a:sym typeface="Lato Light"/>
            </a:endParaRPr>
          </a:p>
          <a:p>
            <a:pPr marL="0" marR="0" lvl="0" indent="0" algn="ctr" rtl="0">
              <a:lnSpc>
                <a:spcPct val="115000"/>
              </a:lnSpc>
              <a:spcBef>
                <a:spcPts val="0"/>
              </a:spcBef>
              <a:spcAft>
                <a:spcPts val="0"/>
              </a:spcAft>
              <a:buClr>
                <a:srgbClr val="000000"/>
              </a:buClr>
              <a:buSzPts val="3600"/>
              <a:buFont typeface="Arial"/>
              <a:buNone/>
            </a:pPr>
            <a:r>
              <a:rPr lang="en-US" sz="3600" b="0" i="0" u="none" strike="noStrike" cap="none">
                <a:solidFill>
                  <a:srgbClr val="021670"/>
                </a:solidFill>
                <a:latin typeface="Lato Light"/>
                <a:ea typeface="Lato Light"/>
                <a:cs typeface="Lato Light"/>
                <a:sym typeface="Lato Light"/>
              </a:rPr>
              <a:t>@</a:t>
            </a:r>
            <a:r>
              <a:rPr lang="en-US" sz="3600">
                <a:solidFill>
                  <a:srgbClr val="021670"/>
                </a:solidFill>
                <a:latin typeface="Lato Light"/>
                <a:ea typeface="Lato Light"/>
                <a:cs typeface="Lato Light"/>
                <a:sym typeface="Lato Light"/>
              </a:rPr>
              <a:t>gorecycleyourself</a:t>
            </a:r>
            <a:endParaRPr sz="1400" b="0" i="0" u="none" strike="noStrike" cap="none">
              <a:solidFill>
                <a:srgbClr val="000000"/>
              </a:solidFill>
              <a:latin typeface="Lato Light"/>
              <a:ea typeface="Lato Light"/>
              <a:cs typeface="Lato Light"/>
              <a:sym typeface="Lato Light"/>
            </a:endParaRPr>
          </a:p>
        </p:txBody>
      </p:sp>
      <p:sp>
        <p:nvSpPr>
          <p:cNvPr id="1089" name="Google Shape;1089;g3f5cad8bcc8_0_2"/>
          <p:cNvSpPr txBox="1"/>
          <p:nvPr/>
        </p:nvSpPr>
        <p:spPr>
          <a:xfrm>
            <a:off x="5887716" y="1114076"/>
            <a:ext cx="6512700" cy="1385400"/>
          </a:xfrm>
          <a:prstGeom prst="rect">
            <a:avLst/>
          </a:prstGeom>
          <a:noFill/>
          <a:ln>
            <a:noFill/>
          </a:ln>
        </p:spPr>
        <p:txBody>
          <a:bodyPr spcFirstLastPara="1" wrap="square" lIns="0" tIns="0" rIns="0" bIns="0" anchor="t" anchorCtr="0">
            <a:spAutoFit/>
          </a:bodyPr>
          <a:lstStyle/>
          <a:p>
            <a:pPr marL="0" marR="0" lvl="0" indent="0" algn="ctr" rtl="0">
              <a:lnSpc>
                <a:spcPct val="139988"/>
              </a:lnSpc>
              <a:spcBef>
                <a:spcPts val="0"/>
              </a:spcBef>
              <a:spcAft>
                <a:spcPts val="0"/>
              </a:spcAft>
              <a:buClr>
                <a:srgbClr val="000000"/>
              </a:buClr>
              <a:buSzPts val="9000"/>
              <a:buFont typeface="Arial"/>
              <a:buNone/>
            </a:pPr>
            <a:r>
              <a:rPr lang="en-US" sz="9000" b="0" i="0" u="none" strike="noStrike" cap="none">
                <a:solidFill>
                  <a:srgbClr val="021670"/>
                </a:solidFill>
                <a:latin typeface="Lato Light"/>
                <a:ea typeface="Lato Light"/>
                <a:cs typeface="Lato Light"/>
                <a:sym typeface="Lato Light"/>
              </a:rPr>
              <a:t>RESOURCES</a:t>
            </a:r>
            <a:endParaRPr sz="1400" b="0" i="0" u="none" strike="noStrike" cap="none">
              <a:solidFill>
                <a:srgbClr val="000000"/>
              </a:solidFill>
              <a:latin typeface="Lato Light"/>
              <a:ea typeface="Lato Light"/>
              <a:cs typeface="Lato Light"/>
              <a:sym typeface="Lato Light"/>
            </a:endParaRPr>
          </a:p>
        </p:txBody>
      </p:sp>
      <p:sp>
        <p:nvSpPr>
          <p:cNvPr id="1090" name="Google Shape;1090;g3f5cad8bcc8_0_2"/>
          <p:cNvSpPr txBox="1"/>
          <p:nvPr/>
        </p:nvSpPr>
        <p:spPr>
          <a:xfrm>
            <a:off x="13652188" y="8003610"/>
            <a:ext cx="4369800" cy="1191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600"/>
              <a:buFont typeface="Arial"/>
              <a:buNone/>
            </a:pPr>
            <a:r>
              <a:rPr lang="en-US" sz="3600" b="0" i="0" u="none" strike="noStrike" cap="none">
                <a:solidFill>
                  <a:srgbClr val="021670"/>
                </a:solidFill>
                <a:latin typeface="Lato Light"/>
                <a:ea typeface="Lato Light"/>
                <a:cs typeface="Lato Light"/>
                <a:sym typeface="Lato Light"/>
              </a:rPr>
              <a:t>DMV Website:  oregon.gov/odot</a:t>
            </a:r>
            <a:endParaRPr sz="1400" b="0" i="0" u="none" strike="noStrike" cap="none">
              <a:solidFill>
                <a:srgbClr val="000000"/>
              </a:solidFill>
              <a:latin typeface="Lato Light"/>
              <a:ea typeface="Lato Light"/>
              <a:cs typeface="Lato Light"/>
              <a:sym typeface="Lato Light"/>
            </a:endParaRPr>
          </a:p>
        </p:txBody>
      </p:sp>
      <p:sp>
        <p:nvSpPr>
          <p:cNvPr id="1091" name="Google Shape;1091;g3f5cad8bcc8_0_2"/>
          <p:cNvSpPr txBox="1"/>
          <p:nvPr/>
        </p:nvSpPr>
        <p:spPr>
          <a:xfrm>
            <a:off x="4928078" y="8003598"/>
            <a:ext cx="4062300" cy="1574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100"/>
              <a:buFont typeface="Arial"/>
              <a:buNone/>
            </a:pPr>
            <a:r>
              <a:rPr lang="en-US" sz="3100" b="0" i="0" u="none" strike="noStrike" cap="none">
                <a:solidFill>
                  <a:srgbClr val="021670"/>
                </a:solidFill>
                <a:latin typeface="Lato Light"/>
                <a:ea typeface="Lato Light"/>
                <a:cs typeface="Lato Light"/>
                <a:sym typeface="Lato Light"/>
              </a:rPr>
              <a:t>CLA Website:  </a:t>
            </a:r>
            <a:r>
              <a:rPr lang="en-US" sz="3100" b="0" i="0" u="sng" strike="noStrike" cap="none">
                <a:solidFill>
                  <a:srgbClr val="021670"/>
                </a:solidFill>
                <a:latin typeface="Lato Light"/>
                <a:ea typeface="Lato Light"/>
                <a:cs typeface="Lato Light"/>
                <a:sym typeface="Lato Light"/>
                <a:hlinkClick r:id="rId7">
                  <a:extLst>
                    <a:ext uri="{A12FA001-AC4F-418D-AE19-62706E023703}">
                      <ahyp:hlinkClr xmlns:ahyp="http://schemas.microsoft.com/office/drawing/2018/hyperlinkcolor" val="tx"/>
                    </a:ext>
                  </a:extLst>
                </a:hlinkClick>
              </a:rPr>
              <a:t>cascadelifealliance.org/outreach</a:t>
            </a:r>
            <a:r>
              <a:rPr lang="en-US" sz="3100" b="0" i="0" u="none" strike="noStrike" cap="none">
                <a:solidFill>
                  <a:srgbClr val="021670"/>
                </a:solidFill>
                <a:latin typeface="Lato Light"/>
                <a:ea typeface="Lato Light"/>
                <a:cs typeface="Lato Light"/>
                <a:sym typeface="Lato Light"/>
              </a:rPr>
              <a:t> </a:t>
            </a:r>
            <a:endParaRPr sz="900" b="0" i="0" u="none" strike="noStrike" cap="none">
              <a:solidFill>
                <a:srgbClr val="000000"/>
              </a:solidFill>
              <a:latin typeface="Lato Light"/>
              <a:ea typeface="Lato Light"/>
              <a:cs typeface="Lato Light"/>
              <a:sym typeface="Lato Light"/>
            </a:endParaRPr>
          </a:p>
        </p:txBody>
      </p:sp>
      <p:sp>
        <p:nvSpPr>
          <p:cNvPr id="1092" name="Google Shape;1092;g3f5cad8bcc8_0_2"/>
          <p:cNvSpPr txBox="1"/>
          <p:nvPr/>
        </p:nvSpPr>
        <p:spPr>
          <a:xfrm>
            <a:off x="750888" y="8020100"/>
            <a:ext cx="3858300" cy="1158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3500"/>
              <a:buFont typeface="Arial"/>
              <a:buNone/>
            </a:pPr>
            <a:r>
              <a:rPr lang="en-US" sz="3500" b="0" i="0" u="none" strike="noStrike" cap="none">
                <a:solidFill>
                  <a:srgbClr val="021670"/>
                </a:solidFill>
                <a:latin typeface="Lato Light"/>
                <a:ea typeface="Lato Light"/>
                <a:cs typeface="Lato Light"/>
                <a:sym typeface="Lato Light"/>
              </a:rPr>
              <a:t>DLNW website: </a:t>
            </a:r>
            <a:endParaRPr sz="1300" b="0" i="0" u="none" strike="noStrike" cap="none">
              <a:solidFill>
                <a:srgbClr val="000000"/>
              </a:solidFill>
              <a:latin typeface="Lato Light"/>
              <a:ea typeface="Lato Light"/>
              <a:cs typeface="Lato Light"/>
              <a:sym typeface="Lato Light"/>
            </a:endParaRPr>
          </a:p>
          <a:p>
            <a:pPr marL="0" marR="0" lvl="0" indent="0" algn="ctr" rtl="0">
              <a:lnSpc>
                <a:spcPct val="115000"/>
              </a:lnSpc>
              <a:spcBef>
                <a:spcPts val="0"/>
              </a:spcBef>
              <a:spcAft>
                <a:spcPts val="0"/>
              </a:spcAft>
              <a:buClr>
                <a:srgbClr val="000000"/>
              </a:buClr>
              <a:buSzPts val="3500"/>
              <a:buFont typeface="Arial"/>
              <a:buNone/>
            </a:pPr>
            <a:r>
              <a:rPr lang="en-US" sz="3500" b="0" i="0" u="sng" strike="noStrike" cap="none">
                <a:solidFill>
                  <a:schemeClr val="hlink"/>
                </a:solidFill>
                <a:latin typeface="Lato Light"/>
                <a:ea typeface="Lato Light"/>
                <a:cs typeface="Lato Light"/>
                <a:sym typeface="Lato Light"/>
                <a:hlinkClick r:id="rId8"/>
              </a:rPr>
              <a:t>donatelifenw.org</a:t>
            </a:r>
            <a:r>
              <a:rPr lang="en-US" sz="3500" b="0" i="0" u="none" strike="noStrike" cap="none">
                <a:solidFill>
                  <a:srgbClr val="021670"/>
                </a:solidFill>
                <a:latin typeface="Lato Light"/>
                <a:ea typeface="Lato Light"/>
                <a:cs typeface="Lato Light"/>
                <a:sym typeface="Lato Light"/>
              </a:rPr>
              <a:t> </a:t>
            </a:r>
            <a:endParaRPr sz="1300" b="0" i="0" u="none" strike="noStrike" cap="none">
              <a:solidFill>
                <a:srgbClr val="000000"/>
              </a:solidFill>
              <a:latin typeface="Lato Light"/>
              <a:ea typeface="Lato Light"/>
              <a:cs typeface="Lato Light"/>
              <a:sym typeface="Lato Light"/>
            </a:endParaRPr>
          </a:p>
        </p:txBody>
      </p:sp>
      <p:pic>
        <p:nvPicPr>
          <p:cNvPr id="1093" name="Google Shape;1093;g3f5cad8bcc8_0_2" title="Donate Life NW rgb.png"/>
          <p:cNvPicPr preferRelativeResize="0"/>
          <p:nvPr/>
        </p:nvPicPr>
        <p:blipFill rotWithShape="1">
          <a:blip r:embed="rId9">
            <a:alphaModFix/>
          </a:blip>
          <a:srcRect/>
          <a:stretch/>
        </p:blipFill>
        <p:spPr>
          <a:xfrm>
            <a:off x="1005716" y="3559288"/>
            <a:ext cx="3501649" cy="4003530"/>
          </a:xfrm>
          <a:prstGeom prst="rect">
            <a:avLst/>
          </a:prstGeom>
          <a:noFill/>
          <a:ln>
            <a:noFill/>
          </a:ln>
        </p:spPr>
      </p:pic>
      <p:pic>
        <p:nvPicPr>
          <p:cNvPr id="1094" name="Google Shape;1094;g3f5cad8bcc8_0_2" title="GRY insta screen shot.jpg"/>
          <p:cNvPicPr preferRelativeResize="0"/>
          <p:nvPr/>
        </p:nvPicPr>
        <p:blipFill>
          <a:blip r:embed="rId10">
            <a:alphaModFix/>
          </a:blip>
          <a:stretch>
            <a:fillRect/>
          </a:stretch>
        </p:blipFill>
        <p:spPr>
          <a:xfrm>
            <a:off x="9698799" y="3559300"/>
            <a:ext cx="3501649" cy="400352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1102"/>
        <p:cNvGrpSpPr/>
        <p:nvPr/>
      </p:nvGrpSpPr>
      <p:grpSpPr>
        <a:xfrm>
          <a:off x="0" y="0"/>
          <a:ext cx="0" cy="0"/>
          <a:chOff x="0" y="0"/>
          <a:chExt cx="0" cy="0"/>
        </a:xfrm>
      </p:grpSpPr>
      <p:grpSp>
        <p:nvGrpSpPr>
          <p:cNvPr id="1103" name="Google Shape;1103;p58"/>
          <p:cNvGrpSpPr/>
          <p:nvPr/>
        </p:nvGrpSpPr>
        <p:grpSpPr>
          <a:xfrm>
            <a:off x="3979783" y="3241370"/>
            <a:ext cx="10328434" cy="3462746"/>
            <a:chOff x="0" y="-38100"/>
            <a:chExt cx="3670025" cy="1230425"/>
          </a:xfrm>
        </p:grpSpPr>
        <p:sp>
          <p:nvSpPr>
            <p:cNvPr id="1104" name="Google Shape;1104;p58"/>
            <p:cNvSpPr/>
            <p:nvPr/>
          </p:nvSpPr>
          <p:spPr>
            <a:xfrm>
              <a:off x="0" y="0"/>
              <a:ext cx="3670025" cy="1192325"/>
            </a:xfrm>
            <a:custGeom>
              <a:avLst/>
              <a:gdLst/>
              <a:ahLst/>
              <a:cxnLst/>
              <a:rect l="l" t="t" r="r" b="b"/>
              <a:pathLst>
                <a:path w="3670025" h="1192325" extrusionOk="0">
                  <a:moveTo>
                    <a:pt x="38228" y="0"/>
                  </a:moveTo>
                  <a:lnTo>
                    <a:pt x="3631797" y="0"/>
                  </a:lnTo>
                  <a:cubicBezTo>
                    <a:pt x="3641935" y="0"/>
                    <a:pt x="3651659" y="4028"/>
                    <a:pt x="3658828" y="11197"/>
                  </a:cubicBezTo>
                  <a:cubicBezTo>
                    <a:pt x="3665997" y="18366"/>
                    <a:pt x="3670025" y="28089"/>
                    <a:pt x="3670025" y="38228"/>
                  </a:cubicBezTo>
                  <a:lnTo>
                    <a:pt x="3670025" y="1154097"/>
                  </a:lnTo>
                  <a:cubicBezTo>
                    <a:pt x="3670025" y="1164236"/>
                    <a:pt x="3665997" y="1173959"/>
                    <a:pt x="3658828" y="1181128"/>
                  </a:cubicBezTo>
                  <a:cubicBezTo>
                    <a:pt x="3651659" y="1188297"/>
                    <a:pt x="3641935" y="1192325"/>
                    <a:pt x="3631797" y="1192325"/>
                  </a:cubicBezTo>
                  <a:lnTo>
                    <a:pt x="38228" y="1192325"/>
                  </a:lnTo>
                  <a:cubicBezTo>
                    <a:pt x="28089" y="1192325"/>
                    <a:pt x="18366" y="1188297"/>
                    <a:pt x="11197" y="1181128"/>
                  </a:cubicBezTo>
                  <a:cubicBezTo>
                    <a:pt x="4028" y="1173959"/>
                    <a:pt x="0" y="1164236"/>
                    <a:pt x="0" y="1154097"/>
                  </a:cubicBezTo>
                  <a:lnTo>
                    <a:pt x="0" y="38228"/>
                  </a:lnTo>
                  <a:cubicBezTo>
                    <a:pt x="0" y="28089"/>
                    <a:pt x="4028" y="18366"/>
                    <a:pt x="11197" y="11197"/>
                  </a:cubicBezTo>
                  <a:cubicBezTo>
                    <a:pt x="18366" y="4028"/>
                    <a:pt x="28089" y="0"/>
                    <a:pt x="38228" y="0"/>
                  </a:cubicBezTo>
                  <a:close/>
                </a:path>
              </a:pathLst>
            </a:custGeom>
            <a:solidFill>
              <a:srgbClr val="FFFFFF"/>
            </a:solidFill>
            <a:ln w="38100" cap="rnd" cmpd="sng">
              <a:solidFill>
                <a:srgbClr val="27AAE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5" name="Google Shape;1105;p58"/>
            <p:cNvSpPr txBox="1"/>
            <p:nvPr/>
          </p:nvSpPr>
          <p:spPr>
            <a:xfrm>
              <a:off x="0" y="-38100"/>
              <a:ext cx="3670025" cy="1230425"/>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06" name="Google Shape;1106;p58"/>
          <p:cNvSpPr txBox="1"/>
          <p:nvPr/>
        </p:nvSpPr>
        <p:spPr>
          <a:xfrm>
            <a:off x="4221881" y="3409859"/>
            <a:ext cx="9844200" cy="32121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9516"/>
              <a:buFont typeface="Arial"/>
              <a:buNone/>
            </a:pPr>
            <a:r>
              <a:rPr lang="en-US" sz="9516" b="0" i="0" u="none" strike="noStrike" cap="none">
                <a:solidFill>
                  <a:srgbClr val="1F2380"/>
                </a:solidFill>
                <a:latin typeface="Lato"/>
                <a:ea typeface="Lato"/>
                <a:cs typeface="Lato"/>
                <a:sym typeface="Lato"/>
              </a:rPr>
              <a:t>THANK YOU!</a:t>
            </a:r>
            <a:endParaRPr sz="1400" b="0" i="0" u="none" strike="noStrike" cap="none">
              <a:solidFill>
                <a:srgbClr val="000000"/>
              </a:solidFill>
              <a:latin typeface="Lato"/>
              <a:ea typeface="Lato"/>
              <a:cs typeface="Lato"/>
              <a:sym typeface="Lato"/>
            </a:endParaRPr>
          </a:p>
          <a:p>
            <a:pPr marL="0" marR="0" lvl="0" indent="0" algn="ctr" rtl="0">
              <a:lnSpc>
                <a:spcPct val="115000"/>
              </a:lnSpc>
              <a:spcBef>
                <a:spcPts val="0"/>
              </a:spcBef>
              <a:spcAft>
                <a:spcPts val="0"/>
              </a:spcAft>
              <a:buClr>
                <a:srgbClr val="000000"/>
              </a:buClr>
              <a:buSzPts val="4616"/>
              <a:buFont typeface="Arial"/>
              <a:buNone/>
            </a:pPr>
            <a:r>
              <a:rPr lang="en-US" sz="4616" b="0" i="0" u="none" strike="noStrike" cap="none">
                <a:solidFill>
                  <a:srgbClr val="1F2380"/>
                </a:solidFill>
                <a:latin typeface="Lato Light"/>
                <a:ea typeface="Lato Light"/>
                <a:cs typeface="Lato Light"/>
                <a:sym typeface="Lato Light"/>
              </a:rPr>
              <a:t>PLEASE COMPLETE OUR SURVEY TO GIVE US FEEDBACK :)</a:t>
            </a:r>
            <a:endParaRPr sz="1400" b="0" i="0" u="none" strike="noStrike" cap="none">
              <a:solidFill>
                <a:srgbClr val="000000"/>
              </a:solidFill>
              <a:latin typeface="Lato Light"/>
              <a:ea typeface="Lato Light"/>
              <a:cs typeface="Lato Light"/>
              <a:sym typeface="Lato Light"/>
            </a:endParaRPr>
          </a:p>
        </p:txBody>
      </p:sp>
      <p:sp>
        <p:nvSpPr>
          <p:cNvPr id="1107" name="Google Shape;1107;p58"/>
          <p:cNvSpPr txBox="1"/>
          <p:nvPr/>
        </p:nvSpPr>
        <p:spPr>
          <a:xfrm>
            <a:off x="552137" y="7101798"/>
            <a:ext cx="1835700" cy="446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900"/>
              <a:buFont typeface="Arial"/>
              <a:buNone/>
            </a:pPr>
            <a:r>
              <a:rPr lang="en-US" sz="2900" b="0" i="0" u="none" strike="noStrike" cap="none">
                <a:solidFill>
                  <a:srgbClr val="FFFFFF"/>
                </a:solidFill>
                <a:latin typeface="Lato Light"/>
                <a:ea typeface="Lato Light"/>
                <a:cs typeface="Lato Light"/>
                <a:sym typeface="Lato Light"/>
              </a:rPr>
              <a:t>English</a:t>
            </a:r>
            <a:endParaRPr sz="1400" b="0" i="0" u="none" strike="noStrike" cap="none">
              <a:solidFill>
                <a:srgbClr val="000000"/>
              </a:solidFill>
              <a:latin typeface="Lato Light"/>
              <a:ea typeface="Lato Light"/>
              <a:cs typeface="Lato Light"/>
              <a:sym typeface="Lato Light"/>
            </a:endParaRPr>
          </a:p>
        </p:txBody>
      </p:sp>
      <p:sp>
        <p:nvSpPr>
          <p:cNvPr id="1108" name="Google Shape;1108;p58"/>
          <p:cNvSpPr txBox="1"/>
          <p:nvPr/>
        </p:nvSpPr>
        <p:spPr>
          <a:xfrm>
            <a:off x="15930271" y="2479301"/>
            <a:ext cx="1835700" cy="4464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900"/>
              <a:buFont typeface="Arial"/>
              <a:buNone/>
            </a:pPr>
            <a:r>
              <a:rPr lang="en-US" sz="2900" b="0" i="0" u="none" strike="noStrike" cap="none">
                <a:solidFill>
                  <a:srgbClr val="FFFFFF"/>
                </a:solidFill>
                <a:latin typeface="Lato Light"/>
                <a:ea typeface="Lato Light"/>
                <a:cs typeface="Lato Light"/>
                <a:sym typeface="Lato Light"/>
              </a:rPr>
              <a:t>Español</a:t>
            </a:r>
            <a:endParaRPr sz="1400" b="0" i="0" u="none" strike="noStrike" cap="none">
              <a:solidFill>
                <a:srgbClr val="000000"/>
              </a:solidFill>
              <a:latin typeface="Lato Light"/>
              <a:ea typeface="Lato Light"/>
              <a:cs typeface="Lato Light"/>
              <a:sym typeface="Lato Light"/>
            </a:endParaRPr>
          </a:p>
        </p:txBody>
      </p:sp>
      <p:sp>
        <p:nvSpPr>
          <p:cNvPr id="1109" name="Google Shape;1109;p58" descr="QR Code leading to student feedback survey in English."/>
          <p:cNvSpPr/>
          <p:nvPr/>
        </p:nvSpPr>
        <p:spPr>
          <a:xfrm>
            <a:off x="297284" y="7599637"/>
            <a:ext cx="2345461" cy="2345461"/>
          </a:xfrm>
          <a:custGeom>
            <a:avLst/>
            <a:gdLst/>
            <a:ahLst/>
            <a:cxnLst/>
            <a:rect l="l" t="t" r="r" b="b"/>
            <a:pathLst>
              <a:path w="2345461" h="2345461" extrusionOk="0">
                <a:moveTo>
                  <a:pt x="0" y="0"/>
                </a:moveTo>
                <a:lnTo>
                  <a:pt x="2345461" y="0"/>
                </a:lnTo>
                <a:lnTo>
                  <a:pt x="2345461" y="2345461"/>
                </a:lnTo>
                <a:lnTo>
                  <a:pt x="0" y="2345461"/>
                </a:lnTo>
                <a:lnTo>
                  <a:pt x="0" y="0"/>
                </a:lnTo>
                <a:close/>
              </a:path>
            </a:pathLst>
          </a:custGeom>
          <a:blipFill rotWithShape="1">
            <a:blip r:embed="rId3">
              <a:alphaModFix/>
            </a:blip>
            <a:stretch>
              <a:fillRect/>
            </a:stretch>
          </a:blipFill>
          <a:ln>
            <a:noFill/>
          </a:ln>
        </p:spPr>
        <p:txBody>
          <a:bodyPr/>
          <a:lstStyle/>
          <a:p>
            <a:endParaRPr lang="en-US"/>
          </a:p>
        </p:txBody>
      </p:sp>
      <p:sp>
        <p:nvSpPr>
          <p:cNvPr id="1110" name="Google Shape;1110;p58" descr="QR Code leading to student feedback survey in Spanish."/>
          <p:cNvSpPr/>
          <p:nvPr/>
        </p:nvSpPr>
        <p:spPr>
          <a:xfrm>
            <a:off x="15675418" y="190990"/>
            <a:ext cx="2345461" cy="2345461"/>
          </a:xfrm>
          <a:custGeom>
            <a:avLst/>
            <a:gdLst/>
            <a:ahLst/>
            <a:cxnLst/>
            <a:rect l="l" t="t" r="r" b="b"/>
            <a:pathLst>
              <a:path w="2345461" h="2345461" extrusionOk="0">
                <a:moveTo>
                  <a:pt x="0" y="0"/>
                </a:moveTo>
                <a:lnTo>
                  <a:pt x="2345460" y="0"/>
                </a:lnTo>
                <a:lnTo>
                  <a:pt x="2345460" y="2345461"/>
                </a:lnTo>
                <a:lnTo>
                  <a:pt x="0" y="2345461"/>
                </a:lnTo>
                <a:lnTo>
                  <a:pt x="0" y="0"/>
                </a:lnTo>
                <a:close/>
              </a:path>
            </a:pathLst>
          </a:custGeom>
          <a:blipFill rotWithShape="1">
            <a:blip r:embed="rId4">
              <a:alphaModFix/>
            </a:blip>
            <a:stretch>
              <a:fillRect/>
            </a:stretch>
          </a:blipFill>
          <a:ln>
            <a:noFill/>
          </a:ln>
        </p:spPr>
        <p:txBody>
          <a:bodyPr/>
          <a:lstStyle/>
          <a:p>
            <a:endParaRPr lang="en-US"/>
          </a:p>
        </p:txBody>
      </p:sp>
      <p:pic>
        <p:nvPicPr>
          <p:cNvPr id="1111" name="Google Shape;1111;p58" title="Squiggle 3.png"/>
          <p:cNvPicPr preferRelativeResize="0"/>
          <p:nvPr/>
        </p:nvPicPr>
        <p:blipFill rotWithShape="1">
          <a:blip r:embed="rId5">
            <a:alphaModFix/>
          </a:blip>
          <a:srcRect r="57935" b="43744"/>
          <a:stretch/>
        </p:blipFill>
        <p:spPr>
          <a:xfrm>
            <a:off x="0" y="-25"/>
            <a:ext cx="7692725" cy="5787075"/>
          </a:xfrm>
          <a:prstGeom prst="rect">
            <a:avLst/>
          </a:prstGeom>
          <a:noFill/>
          <a:ln>
            <a:noFill/>
          </a:ln>
        </p:spPr>
      </p:pic>
      <p:pic>
        <p:nvPicPr>
          <p:cNvPr id="1112" name="Google Shape;1112;p58" title="Squiggle 2.png"/>
          <p:cNvPicPr preferRelativeResize="0"/>
          <p:nvPr/>
        </p:nvPicPr>
        <p:blipFill rotWithShape="1">
          <a:blip r:embed="rId6">
            <a:alphaModFix/>
          </a:blip>
          <a:srcRect r="73851" b="48195"/>
          <a:stretch/>
        </p:blipFill>
        <p:spPr>
          <a:xfrm rot="10800000">
            <a:off x="13505748" y="4957648"/>
            <a:ext cx="4782250" cy="532934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1120"/>
        <p:cNvGrpSpPr/>
        <p:nvPr/>
      </p:nvGrpSpPr>
      <p:grpSpPr>
        <a:xfrm>
          <a:off x="0" y="0"/>
          <a:ext cx="0" cy="0"/>
          <a:chOff x="0" y="0"/>
          <a:chExt cx="0" cy="0"/>
        </a:xfrm>
      </p:grpSpPr>
      <p:sp>
        <p:nvSpPr>
          <p:cNvPr id="1121" name="Google Shape;1121;p59"/>
          <p:cNvSpPr txBox="1"/>
          <p:nvPr/>
        </p:nvSpPr>
        <p:spPr>
          <a:xfrm>
            <a:off x="2170950" y="4725457"/>
            <a:ext cx="13946100" cy="2399400"/>
          </a:xfrm>
          <a:prstGeom prst="rect">
            <a:avLst/>
          </a:prstGeom>
          <a:noFill/>
          <a:ln>
            <a:noFill/>
          </a:ln>
        </p:spPr>
        <p:txBody>
          <a:bodyPr spcFirstLastPara="1" wrap="square" lIns="0" tIns="0" rIns="0" bIns="0" anchor="t" anchorCtr="0">
            <a:spAutoFit/>
          </a:bodyPr>
          <a:lstStyle/>
          <a:p>
            <a:pPr marL="0" marR="0" lvl="0" indent="0" algn="ctr" rtl="0">
              <a:lnSpc>
                <a:spcPct val="140002"/>
              </a:lnSpc>
              <a:spcBef>
                <a:spcPts val="0"/>
              </a:spcBef>
              <a:spcAft>
                <a:spcPts val="0"/>
              </a:spcAft>
              <a:buClr>
                <a:srgbClr val="000000"/>
              </a:buClr>
              <a:buSzPts val="15589"/>
              <a:buFont typeface="Arial"/>
              <a:buNone/>
            </a:pPr>
            <a:r>
              <a:rPr lang="en-US" sz="15589" b="0" i="0" u="none" strike="noStrike" cap="none" dirty="0">
                <a:solidFill>
                  <a:srgbClr val="FFFFFF"/>
                </a:solidFill>
                <a:latin typeface="Lato"/>
                <a:ea typeface="Lato"/>
                <a:cs typeface="Lato"/>
                <a:sym typeface="Lato"/>
              </a:rPr>
              <a:t>Q&amp;A Session</a:t>
            </a:r>
            <a:endParaRPr sz="1400" b="0" i="0" u="none" strike="noStrike" cap="none" dirty="0">
              <a:solidFill>
                <a:srgbClr val="000000"/>
              </a:solidFill>
              <a:latin typeface="Lato"/>
              <a:ea typeface="Lato"/>
              <a:cs typeface="Lato"/>
              <a:sym typeface="Lato"/>
            </a:endParaRPr>
          </a:p>
        </p:txBody>
      </p:sp>
      <p:pic>
        <p:nvPicPr>
          <p:cNvPr id="1122" name="Google Shape;1122;p59" title="Disco Ball.png"/>
          <p:cNvPicPr preferRelativeResize="0"/>
          <p:nvPr/>
        </p:nvPicPr>
        <p:blipFill rotWithShape="1">
          <a:blip r:embed="rId3">
            <a:alphaModFix/>
          </a:blip>
          <a:srcRect/>
          <a:stretch/>
        </p:blipFill>
        <p:spPr>
          <a:xfrm>
            <a:off x="6148049" y="1355006"/>
            <a:ext cx="5991902" cy="33704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4" descr="Colorful bubble font reading &quot;organ, eye, &amp; tissue donation saves lives&quot;."/>
          <p:cNvSpPr/>
          <p:nvPr/>
        </p:nvSpPr>
        <p:spPr>
          <a:xfrm>
            <a:off x="5424028" y="609096"/>
            <a:ext cx="7439945" cy="9068809"/>
          </a:xfrm>
          <a:custGeom>
            <a:avLst/>
            <a:gdLst/>
            <a:ahLst/>
            <a:cxnLst/>
            <a:rect l="l" t="t" r="r" b="b"/>
            <a:pathLst>
              <a:path w="7439945" h="9068809" extrusionOk="0">
                <a:moveTo>
                  <a:pt x="0" y="0"/>
                </a:moveTo>
                <a:lnTo>
                  <a:pt x="7439944" y="0"/>
                </a:lnTo>
                <a:lnTo>
                  <a:pt x="7439944" y="9068808"/>
                </a:lnTo>
                <a:lnTo>
                  <a:pt x="0" y="9068808"/>
                </a:lnTo>
                <a:lnTo>
                  <a:pt x="0" y="0"/>
                </a:lnTo>
                <a:close/>
              </a:path>
            </a:pathLst>
          </a:custGeom>
          <a:blipFill rotWithShape="1">
            <a:blip r:embed="rId3">
              <a:alphaModFix/>
            </a:blip>
            <a:stretch>
              <a:fillRect l="-12493" t="-20078" r="-11894" b="-26769"/>
            </a:stretch>
          </a:blipFill>
          <a:ln>
            <a:noFill/>
          </a:ln>
        </p:spPr>
        <p:txBody>
          <a:bodyPr/>
          <a:lstStyle/>
          <a:p>
            <a:endParaRPr lang="en-US"/>
          </a:p>
        </p:txBody>
      </p:sp>
      <p:sp>
        <p:nvSpPr>
          <p:cNvPr id="239" name="Google Shape;239;p4" descr="Driver's license."/>
          <p:cNvSpPr/>
          <p:nvPr/>
        </p:nvSpPr>
        <p:spPr>
          <a:xfrm rot="1138933">
            <a:off x="14172849" y="3044117"/>
            <a:ext cx="2956870" cy="2047717"/>
          </a:xfrm>
          <a:custGeom>
            <a:avLst/>
            <a:gdLst/>
            <a:ahLst/>
            <a:cxnLst/>
            <a:rect l="l" t="t" r="r" b="b"/>
            <a:pathLst>
              <a:path w="2747985" h="1875500" extrusionOk="0">
                <a:moveTo>
                  <a:pt x="0" y="0"/>
                </a:moveTo>
                <a:lnTo>
                  <a:pt x="2747985" y="0"/>
                </a:lnTo>
                <a:lnTo>
                  <a:pt x="2747985" y="1875500"/>
                </a:lnTo>
                <a:lnTo>
                  <a:pt x="0" y="1875500"/>
                </a:lnTo>
                <a:lnTo>
                  <a:pt x="0" y="0"/>
                </a:lnTo>
                <a:close/>
              </a:path>
            </a:pathLst>
          </a:custGeom>
          <a:blipFill rotWithShape="1">
            <a:blip r:embed="rId4">
              <a:alphaModFix/>
            </a:blip>
            <a:stretch>
              <a:fillRect/>
            </a:stretch>
          </a:blipFill>
          <a:ln>
            <a:noFill/>
          </a:ln>
        </p:spPr>
        <p:txBody>
          <a:bodyPr/>
          <a:lstStyle/>
          <a:p>
            <a:endParaRPr lang="en-US"/>
          </a:p>
        </p:txBody>
      </p:sp>
      <p:sp>
        <p:nvSpPr>
          <p:cNvPr id="240" name="Google Shape;240;p4"/>
          <p:cNvSpPr txBox="1"/>
          <p:nvPr/>
        </p:nvSpPr>
        <p:spPr>
          <a:xfrm rot="-1147697">
            <a:off x="307281" y="5189547"/>
            <a:ext cx="4453066" cy="1662594"/>
          </a:xfrm>
          <a:prstGeom prst="rect">
            <a:avLst/>
          </a:prstGeom>
          <a:noFill/>
          <a:ln>
            <a:noFill/>
          </a:ln>
        </p:spPr>
        <p:txBody>
          <a:bodyPr spcFirstLastPara="1" wrap="square" lIns="0" tIns="0" rIns="0" bIns="0" anchor="t" anchorCtr="0">
            <a:spAutoFit/>
          </a:bodyPr>
          <a:lstStyle/>
          <a:p>
            <a:pPr marL="0" marR="0" lvl="0" indent="0" algn="ctr" rtl="0">
              <a:lnSpc>
                <a:spcPct val="93995"/>
              </a:lnSpc>
              <a:spcBef>
                <a:spcPts val="0"/>
              </a:spcBef>
              <a:spcAft>
                <a:spcPts val="0"/>
              </a:spcAft>
              <a:buClr>
                <a:srgbClr val="000000"/>
              </a:buClr>
              <a:buSzPts val="5746"/>
              <a:buFont typeface="Arial"/>
              <a:buNone/>
            </a:pPr>
            <a:r>
              <a:rPr lang="en-US" sz="5746" b="0" i="0" u="none" strike="noStrike" cap="none">
                <a:solidFill>
                  <a:srgbClr val="1F2380"/>
                </a:solidFill>
                <a:latin typeface="Lato Light"/>
                <a:ea typeface="Lato Light"/>
                <a:cs typeface="Lato Light"/>
                <a:sym typeface="Lato Light"/>
              </a:rPr>
              <a:t>Why should you care?</a:t>
            </a:r>
            <a:endParaRPr sz="1400" b="0" i="0" u="none" strike="noStrike" cap="none">
              <a:solidFill>
                <a:srgbClr val="000000"/>
              </a:solidFill>
              <a:latin typeface="Lato Light"/>
              <a:ea typeface="Lato Light"/>
              <a:cs typeface="Lato Light"/>
              <a:sym typeface="Lato Light"/>
            </a:endParaRPr>
          </a:p>
        </p:txBody>
      </p:sp>
      <p:pic>
        <p:nvPicPr>
          <p:cNvPr id="241" name="Google Shape;241;p4" title="Squiggle 2.png"/>
          <p:cNvPicPr preferRelativeResize="0"/>
          <p:nvPr/>
        </p:nvPicPr>
        <p:blipFill rotWithShape="1">
          <a:blip r:embed="rId5">
            <a:alphaModFix/>
          </a:blip>
          <a:srcRect r="73851" b="48195"/>
          <a:stretch/>
        </p:blipFill>
        <p:spPr>
          <a:xfrm>
            <a:off x="-16727" y="-16727"/>
            <a:ext cx="4782250" cy="5329349"/>
          </a:xfrm>
          <a:prstGeom prst="rect">
            <a:avLst/>
          </a:prstGeom>
          <a:noFill/>
          <a:ln>
            <a:noFill/>
          </a:ln>
        </p:spPr>
      </p:pic>
      <p:pic>
        <p:nvPicPr>
          <p:cNvPr id="242" name="Google Shape;242;p4" title="Squiggle 2.png"/>
          <p:cNvPicPr preferRelativeResize="0"/>
          <p:nvPr/>
        </p:nvPicPr>
        <p:blipFill rotWithShape="1">
          <a:blip r:embed="rId5">
            <a:alphaModFix/>
          </a:blip>
          <a:srcRect r="73851" b="48195"/>
          <a:stretch/>
        </p:blipFill>
        <p:spPr>
          <a:xfrm rot="10800000">
            <a:off x="13555930" y="5007830"/>
            <a:ext cx="4782250" cy="53293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46"/>
        <p:cNvGrpSpPr/>
        <p:nvPr/>
      </p:nvGrpSpPr>
      <p:grpSpPr>
        <a:xfrm>
          <a:off x="0" y="0"/>
          <a:ext cx="0" cy="0"/>
          <a:chOff x="0" y="0"/>
          <a:chExt cx="0" cy="0"/>
        </a:xfrm>
      </p:grpSpPr>
      <p:sp>
        <p:nvSpPr>
          <p:cNvPr id="247" name="Google Shape;247;p7"/>
          <p:cNvSpPr txBox="1"/>
          <p:nvPr/>
        </p:nvSpPr>
        <p:spPr>
          <a:xfrm>
            <a:off x="1332000" y="4314026"/>
            <a:ext cx="15624000" cy="49272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Clr>
                <a:srgbClr val="000000"/>
              </a:buClr>
              <a:buSzPts val="15589"/>
              <a:buFont typeface="Arial"/>
              <a:buNone/>
            </a:pPr>
            <a:r>
              <a:rPr lang="en-US" sz="14889" b="0" i="0" u="none" strike="noStrike" cap="none">
                <a:solidFill>
                  <a:srgbClr val="FFFFFF"/>
                </a:solidFill>
                <a:latin typeface="Lato"/>
                <a:ea typeface="Lato"/>
                <a:cs typeface="Lato"/>
                <a:sym typeface="Lato"/>
              </a:rPr>
              <a:t>Questions or connections?</a:t>
            </a:r>
            <a:endParaRPr sz="700" b="0" i="0" u="none" strike="noStrike" cap="none">
              <a:solidFill>
                <a:srgbClr val="000000"/>
              </a:solidFill>
              <a:latin typeface="Lato"/>
              <a:ea typeface="Lato"/>
              <a:cs typeface="Lato"/>
              <a:sym typeface="Lato"/>
            </a:endParaRPr>
          </a:p>
        </p:txBody>
      </p:sp>
      <p:pic>
        <p:nvPicPr>
          <p:cNvPr id="248" name="Google Shape;248;p7" title="Disco Ball.png"/>
          <p:cNvPicPr preferRelativeResize="0"/>
          <p:nvPr/>
        </p:nvPicPr>
        <p:blipFill rotWithShape="1">
          <a:blip r:embed="rId3">
            <a:alphaModFix/>
          </a:blip>
          <a:srcRect/>
          <a:stretch/>
        </p:blipFill>
        <p:spPr>
          <a:xfrm>
            <a:off x="6341338" y="721125"/>
            <a:ext cx="5605325" cy="31530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5677"/>
        </a:solidFill>
        <a:effectLst/>
      </p:bgPr>
    </p:bg>
    <p:spTree>
      <p:nvGrpSpPr>
        <p:cNvPr id="1" name="Shape 256"/>
        <p:cNvGrpSpPr/>
        <p:nvPr/>
      </p:nvGrpSpPr>
      <p:grpSpPr>
        <a:xfrm>
          <a:off x="0" y="0"/>
          <a:ext cx="0" cy="0"/>
          <a:chOff x="0" y="0"/>
          <a:chExt cx="0" cy="0"/>
        </a:xfrm>
      </p:grpSpPr>
      <p:sp>
        <p:nvSpPr>
          <p:cNvPr id="257" name="Google Shape;257;p8"/>
          <p:cNvSpPr txBox="1"/>
          <p:nvPr/>
        </p:nvSpPr>
        <p:spPr>
          <a:xfrm>
            <a:off x="1707900" y="3224408"/>
            <a:ext cx="14872200" cy="3570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598"/>
              <a:buFont typeface="Arial"/>
              <a:buNone/>
            </a:pPr>
            <a:r>
              <a:rPr lang="en-US" sz="11598" b="0" i="0" u="none" strike="noStrike" cap="none">
                <a:solidFill>
                  <a:srgbClr val="FFFFFF"/>
                </a:solidFill>
                <a:latin typeface="Lato"/>
                <a:ea typeface="Lato"/>
                <a:cs typeface="Lato"/>
                <a:sym typeface="Lato"/>
              </a:rPr>
              <a:t>What is organ, eye, and tissue donation?</a:t>
            </a:r>
            <a:endParaRPr sz="1400" b="0" i="0" u="none" strike="noStrike" cap="none">
              <a:solidFill>
                <a:srgbClr val="000000"/>
              </a:solidFill>
              <a:latin typeface="Lato"/>
              <a:ea typeface="Lato"/>
              <a:cs typeface="Lato"/>
              <a:sym typeface="Lato"/>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TotalTime>
  <Words>7900</Words>
  <Application>Microsoft Office PowerPoint</Application>
  <PresentationFormat>Custom</PresentationFormat>
  <Paragraphs>798</Paragraphs>
  <Slides>64</Slides>
  <Notes>64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Courier New</vt:lpstr>
      <vt:lpstr>Calibri</vt:lpstr>
      <vt:lpstr>Lato Light</vt:lpstr>
      <vt:lpstr>Lato</vt:lpstr>
      <vt:lpstr>Arial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Sandy Jewell</dc:creator>
  <cp:lastModifiedBy>Sandy Jewell</cp:lastModifiedBy>
  <cp:revision>2</cp:revision>
  <dcterms:created xsi:type="dcterms:W3CDTF">2006-08-16T00:00:00Z</dcterms:created>
  <dcterms:modified xsi:type="dcterms:W3CDTF">2026-08-24T22:07:58Z</dcterms:modified>
</cp:coreProperties>
</file>