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5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18288000" cy="10287000"/>
  <p:notesSz cx="6858000" cy="9144000"/>
  <p:embeddedFontLst>
    <p:embeddedFont>
      <p:font typeface="Lato" panose="020F0502020204030203" pitchFamily="34" charset="0"/>
      <p:regular r:id="rId57"/>
      <p:bold r:id="rId58"/>
      <p:italic r:id="rId59"/>
      <p:boldItalic r:id="rId60"/>
    </p:embeddedFont>
    <p:embeddedFont>
      <p:font typeface="Lato Black" panose="020F0502020204030203" pitchFamily="34" charset="0"/>
      <p:bold r:id="rId61"/>
      <p:boldItalic r:id="rId62"/>
    </p:embeddedFont>
    <p:embeddedFont>
      <p:font typeface="Lato Light" panose="020F0502020204030203" pitchFamily="34" charset="0"/>
      <p:regular r:id="rId63"/>
      <p:bold r:id="rId64"/>
      <p:italic r:id="rId65"/>
      <p:boldItalic r:id="rId66"/>
    </p:embeddedFont>
    <p:embeddedFont>
      <p:font typeface="Play" panose="020B0604020202020204" charset="0"/>
      <p:regular r:id="rId67"/>
      <p:bold r:id="rId68"/>
    </p:embeddedFont>
    <p:embeddedFont>
      <p:font typeface="Quattrocento Sans" panose="020B0502050000020003" pitchFamily="34"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7" roundtripDataSignature="AMtx7migRPd7J/LmwMDILBZfK1RUfyot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7C3C4F-5E18-4D8E-901B-ED9B1ABC060F}">
  <a:tblStyle styleId="{6C7C3C4F-5E18-4D8E-901B-ED9B1ABC060F}" styleName="Table_0">
    <a:wholeTbl>
      <a:tcTxStyle b="off" i="off">
        <a:font>
          <a:latin typeface="Aptos"/>
          <a:ea typeface="Aptos"/>
          <a:cs typeface="Apto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C"/>
          </a:solidFill>
        </a:fill>
      </a:tcStyle>
    </a:wholeTbl>
    <a:band1H>
      <a:tcTxStyle b="off" i="off"/>
      <a:tcStyle>
        <a:tcBdr/>
        <a:fill>
          <a:solidFill>
            <a:srgbClr val="CAD1D8"/>
          </a:solidFill>
        </a:fill>
      </a:tcStyle>
    </a:band1H>
    <a:band2H>
      <a:tcTxStyle b="off" i="off"/>
      <a:tcStyle>
        <a:tcBdr/>
      </a:tcStyle>
    </a:band2H>
    <a:band1V>
      <a:tcTxStyle b="off" i="off"/>
      <a:tcStyle>
        <a:tcBdr/>
        <a:fill>
          <a:solidFill>
            <a:srgbClr val="CAD1D8"/>
          </a:solidFill>
        </a:fill>
      </a:tcStyle>
    </a:band1V>
    <a:band2V>
      <a:tcTxStyle b="off" i="off"/>
      <a:tcStyle>
        <a:tcBdr/>
      </a:tcStyle>
    </a:band2V>
    <a:lastCol>
      <a:tcTxStyle b="on" i="off">
        <a:font>
          <a:latin typeface="Aptos"/>
          <a:ea typeface="Aptos"/>
          <a:cs typeface="Aptos"/>
        </a:font>
        <a:schemeClr val="lt1"/>
      </a:tcTxStyle>
      <a:tcStyle>
        <a:tcBdr/>
        <a:fill>
          <a:solidFill>
            <a:schemeClr val="accent1"/>
          </a:solidFill>
        </a:fill>
      </a:tcStyle>
    </a:lastCol>
    <a:firstCol>
      <a:tcTxStyle b="on" i="off">
        <a:font>
          <a:latin typeface="Aptos"/>
          <a:ea typeface="Aptos"/>
          <a:cs typeface="Aptos"/>
        </a:font>
        <a:schemeClr val="lt1"/>
      </a:tcTxStyle>
      <a:tcStyle>
        <a:tcBdr/>
        <a:fill>
          <a:solidFill>
            <a:schemeClr val="accent1"/>
          </a:solidFill>
        </a:fill>
      </a:tcStyle>
    </a:firstCol>
    <a:lastRow>
      <a:tcTxStyle b="on" i="off">
        <a:font>
          <a:latin typeface="Aptos"/>
          <a:ea typeface="Aptos"/>
          <a:cs typeface="Apto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ptos"/>
          <a:ea typeface="Aptos"/>
          <a:cs typeface="Apto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9EE4B8E1-5024-421A-A96A-151A4930A605}"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8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7.fntdata"/><Relationship Id="rId68" Type="http://schemas.openxmlformats.org/officeDocument/2006/relationships/font" Target="fonts/font12.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2.fntdata"/><Relationship Id="rId66" Type="http://schemas.openxmlformats.org/officeDocument/2006/relationships/font" Target="fonts/font10.fntdata"/><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5.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font" Target="fonts/font13.fntdata"/><Relationship Id="rId77" Type="http://customschemas.google.com/relationships/presentationmetadata" Target="meta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6.fntdata"/><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6.fntdata"/><Relationship Id="rId70"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4.fntdata"/><Relationship Id="rId65" Type="http://schemas.openxmlformats.org/officeDocument/2006/relationships/font" Target="fonts/font9.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font" Target="fonts/font15.fntdata"/><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rsa.unos.org/data/view-data-reports/national-data/"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hrsa.unos.org/data/view-data-reports/state-data/"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gOGDlasUm0Q"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youtube.com/watch?v=JmdFF5TikI8"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youtube.com/watch?v=a0RknpbZ9MU&amp;list=PLP5wlax1nQ_D4c8bD89U24yvsMKu53c4L"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ncaa.com/news/soccer-women/article/2023-12-15/op-ed-portland-states-cameron-dixon-sacrifices-senior-season-save-moms-life"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www.donatelifenw.org/stories-of-hope/gloria-little"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youtube.com/watch?v=7wFW_Bf66Ks"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www.donatelifenw.org/content/register-now"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f6d847ebd8_0_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61" name="Google Shape;161;g3f6d847ebd8_0_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62" name="Google Shape;162;g3f6d847ebd8_0_0: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g3f6d847ebd8_0_0: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400"/>
              <a:buFont typeface="Arial"/>
              <a:buNone/>
            </a:pPr>
            <a:r>
              <a:rPr lang="en-US" b="1" u="sng">
                <a:latin typeface="Arial"/>
                <a:ea typeface="Arial"/>
                <a:cs typeface="Arial"/>
                <a:sym typeface="Arial"/>
              </a:rPr>
              <a:t>Introduce yourself!</a:t>
            </a:r>
            <a:endParaRPr>
              <a:latin typeface="Arial"/>
              <a:ea typeface="Arial"/>
              <a:cs typeface="Arial"/>
              <a:sym typeface="Arial"/>
            </a:endParaRPr>
          </a:p>
          <a:p>
            <a:pPr marL="0" lvl="0" indent="0" algn="l" rtl="0">
              <a:lnSpc>
                <a:spcPct val="90000"/>
              </a:lnSpc>
              <a:spcBef>
                <a:spcPts val="0"/>
              </a:spcBef>
              <a:spcAft>
                <a:spcPts val="0"/>
              </a:spcAft>
              <a:buClr>
                <a:schemeClr val="dk1"/>
              </a:buClr>
              <a:buSzPts val="1400"/>
              <a:buFont typeface="Arial"/>
              <a:buNone/>
            </a:pPr>
            <a:r>
              <a:rPr lang="en-US">
                <a:latin typeface="Arial"/>
                <a:ea typeface="Arial"/>
                <a:cs typeface="Arial"/>
                <a:sym typeface="Arial"/>
              </a:rPr>
              <a:t>Who are you?  What’s your job? Why are you here?</a:t>
            </a:r>
            <a:endParaRPr>
              <a:latin typeface="Arial"/>
              <a:ea typeface="Arial"/>
              <a:cs typeface="Arial"/>
              <a:sym typeface="Arial"/>
            </a:endParaRPr>
          </a:p>
          <a:p>
            <a:pPr marL="0" lvl="0" indent="0" algn="l" rtl="0">
              <a:lnSpc>
                <a:spcPct val="90000"/>
              </a:lnSpc>
              <a:spcBef>
                <a:spcPts val="0"/>
              </a:spcBef>
              <a:spcAft>
                <a:spcPts val="0"/>
              </a:spcAft>
              <a:buClr>
                <a:schemeClr val="dk1"/>
              </a:buClr>
              <a:buSzPts val="1400"/>
              <a:buFont typeface="Arial"/>
              <a:buNone/>
            </a:pPr>
            <a:r>
              <a:rPr lang="en-US">
                <a:latin typeface="Arial"/>
                <a:ea typeface="Arial"/>
                <a:cs typeface="Arial"/>
                <a:sym typeface="Arial"/>
              </a:rPr>
              <a:t>If your job is related to donation/transplantation, how did you choose your job?</a:t>
            </a:r>
            <a:endParaRPr>
              <a:latin typeface="Arial"/>
              <a:ea typeface="Arial"/>
              <a:cs typeface="Arial"/>
              <a:sym typeface="Arial"/>
            </a:endParaRPr>
          </a:p>
          <a:p>
            <a:pPr marL="0" lvl="0" indent="0" algn="l" rtl="0">
              <a:lnSpc>
                <a:spcPct val="90000"/>
              </a:lnSpc>
              <a:spcBef>
                <a:spcPts val="0"/>
              </a:spcBef>
              <a:spcAft>
                <a:spcPts val="0"/>
              </a:spcAft>
              <a:buClr>
                <a:schemeClr val="dk1"/>
              </a:buClr>
              <a:buSzPts val="1400"/>
              <a:buFont typeface="Arial"/>
              <a:buNone/>
            </a:pPr>
            <a:r>
              <a:rPr lang="en-US">
                <a:latin typeface="Arial"/>
                <a:ea typeface="Arial"/>
                <a:cs typeface="Arial"/>
                <a:sym typeface="Arial"/>
              </a:rPr>
              <a:t>If you are a volunteer, what motivates you to educate people about donation? (don’t tell your whole story yet)</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As I go through my presentation, raise your hand if you have a question!  I’ll do my best to answer (but I am </a:t>
            </a:r>
            <a:r>
              <a:rPr lang="en-US" i="1">
                <a:latin typeface="Arial"/>
                <a:ea typeface="Arial"/>
                <a:cs typeface="Arial"/>
                <a:sym typeface="Arial"/>
              </a:rPr>
              <a:t>not</a:t>
            </a:r>
            <a:r>
              <a:rPr lang="en-US">
                <a:latin typeface="Arial"/>
                <a:ea typeface="Arial"/>
                <a:cs typeface="Arial"/>
                <a:sym typeface="Arial"/>
              </a:rPr>
              <a:t> a health professional).</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Today we will be talking about organ, eye, and tissue donation, how the process works, some of the science behind it, and the impact it can have.</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It is important get all the facts and be able to ask any questions you have on this topic so you can make an </a:t>
            </a:r>
            <a:r>
              <a:rPr lang="en-US" i="1">
                <a:latin typeface="Arial"/>
                <a:ea typeface="Arial"/>
                <a:cs typeface="Arial"/>
                <a:sym typeface="Arial"/>
              </a:rPr>
              <a:t>informed</a:t>
            </a:r>
            <a:r>
              <a:rPr lang="en-US">
                <a:latin typeface="Arial"/>
                <a:ea typeface="Arial"/>
                <a:cs typeface="Arial"/>
                <a:sym typeface="Arial"/>
              </a:rPr>
              <a:t> decision on whether you want to become a registered donor or not.</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We are not here to register you as an organ donor. This is your choice to make and share with your family.</a:t>
            </a:r>
            <a:endParaRPr>
              <a:solidFill>
                <a:srgbClr val="000000"/>
              </a:solidFill>
              <a:latin typeface="Arial"/>
              <a:ea typeface="Arial"/>
              <a:cs typeface="Arial"/>
              <a:sym typeface="Arial"/>
            </a:endParaRPr>
          </a:p>
        </p:txBody>
      </p:sp>
      <p:sp>
        <p:nvSpPr>
          <p:cNvPr id="164" name="Google Shape;164;g3f6d847ebd8_0_0: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65" name="Google Shape;165;g3f6d847ebd8_0_0: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f99e6b1174_0_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05" name="Google Shape;305;g3f99e6b1174_0_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06" name="Google Shape;306;g3f99e6b1174_0_8: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g3f99e6b1174_0_8: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US">
                <a:latin typeface="Arial"/>
                <a:ea typeface="Arial"/>
                <a:cs typeface="Arial"/>
                <a:sym typeface="Arial"/>
              </a:rPr>
              <a:t>Pause to ask students if they have a guess on the number of people waiting nationally on the waitlist.</a:t>
            </a:r>
            <a:endParaRPr>
              <a:latin typeface="Arial"/>
              <a:ea typeface="Arial"/>
              <a:cs typeface="Arial"/>
              <a:sym typeface="Arial"/>
            </a:endParaRPr>
          </a:p>
          <a:p>
            <a:pPr marL="0" lvl="0" indent="0" algn="l" rtl="0">
              <a:lnSpc>
                <a:spcPct val="115000"/>
              </a:lnSpc>
              <a:spcBef>
                <a:spcPts val="0"/>
              </a:spcBef>
              <a:spcAft>
                <a:spcPts val="0"/>
              </a:spcAft>
              <a:buSzPts val="1100"/>
              <a:buNone/>
            </a:pPr>
            <a:endParaRPr>
              <a:latin typeface="Arial"/>
              <a:ea typeface="Arial"/>
              <a:cs typeface="Arial"/>
              <a:sym typeface="Arial"/>
            </a:endParaRPr>
          </a:p>
          <a:p>
            <a:pPr marL="0" lvl="0" indent="0" algn="l" rtl="0">
              <a:lnSpc>
                <a:spcPct val="115000"/>
              </a:lnSpc>
              <a:spcBef>
                <a:spcPts val="0"/>
              </a:spcBef>
              <a:spcAft>
                <a:spcPts val="0"/>
              </a:spcAft>
              <a:buSzPts val="1100"/>
              <a:buNone/>
            </a:pPr>
            <a:r>
              <a:rPr lang="en-US">
                <a:latin typeface="Arial"/>
                <a:ea typeface="Arial"/>
                <a:cs typeface="Arial"/>
                <a:sym typeface="Arial"/>
              </a:rPr>
              <a:t>Just how many people is 100,000. That amount of people could fill all three arenas with different people.</a:t>
            </a:r>
            <a:endParaRPr>
              <a:latin typeface="Arial"/>
              <a:ea typeface="Arial"/>
              <a:cs typeface="Arial"/>
              <a:sym typeface="Arial"/>
            </a:endParaRPr>
          </a:p>
          <a:p>
            <a:pPr marL="0" lvl="0" indent="0" algn="l" rtl="0">
              <a:lnSpc>
                <a:spcPct val="115000"/>
              </a:lnSpc>
              <a:spcBef>
                <a:spcPts val="0"/>
              </a:spcBef>
              <a:spcAft>
                <a:spcPts val="0"/>
              </a:spcAft>
              <a:buSzPts val="1100"/>
              <a:buNone/>
            </a:pPr>
            <a:endParaRPr>
              <a:latin typeface="Arial"/>
              <a:ea typeface="Arial"/>
              <a:cs typeface="Arial"/>
              <a:sym typeface="Arial"/>
            </a:endParaRPr>
          </a:p>
          <a:p>
            <a:pPr marL="0" lvl="0" indent="0" algn="l" rtl="0">
              <a:lnSpc>
                <a:spcPct val="115000"/>
              </a:lnSpc>
              <a:spcBef>
                <a:spcPts val="0"/>
              </a:spcBef>
              <a:spcAft>
                <a:spcPts val="0"/>
              </a:spcAft>
              <a:buSzPts val="1100"/>
              <a:buNone/>
            </a:pPr>
            <a:r>
              <a:rPr lang="en-US">
                <a:latin typeface="Arial"/>
                <a:ea typeface="Arial"/>
                <a:cs typeface="Arial"/>
                <a:sym typeface="Arial"/>
              </a:rPr>
              <a:t>August 13, 2026 OPTN numbers: </a:t>
            </a:r>
            <a:r>
              <a:rPr lang="en-US" b="1">
                <a:latin typeface="Arial"/>
                <a:ea typeface="Arial"/>
                <a:cs typeface="Arial"/>
                <a:sym typeface="Arial"/>
              </a:rPr>
              <a:t>Nationally</a:t>
            </a:r>
            <a:r>
              <a:rPr lang="en-US">
                <a:latin typeface="Arial"/>
                <a:ea typeface="Arial"/>
                <a:cs typeface="Arial"/>
                <a:sym typeface="Arial"/>
              </a:rPr>
              <a:t>,</a:t>
            </a:r>
            <a:r>
              <a:rPr lang="en-US" b="1">
                <a:latin typeface="Arial"/>
                <a:ea typeface="Arial"/>
                <a:cs typeface="Arial"/>
                <a:sym typeface="Arial"/>
              </a:rPr>
              <a:t>109,815</a:t>
            </a:r>
            <a:r>
              <a:rPr lang="en-US">
                <a:latin typeface="Arial"/>
                <a:ea typeface="Arial"/>
                <a:cs typeface="Arial"/>
                <a:sym typeface="Arial"/>
              </a:rPr>
              <a:t> candidates are on the waitlist. In </a:t>
            </a:r>
            <a:r>
              <a:rPr lang="en-US" b="1">
                <a:latin typeface="Arial"/>
                <a:ea typeface="Arial"/>
                <a:cs typeface="Arial"/>
                <a:sym typeface="Arial"/>
              </a:rPr>
              <a:t>Oregon,1,346 </a:t>
            </a:r>
            <a:r>
              <a:rPr lang="en-US">
                <a:latin typeface="Arial"/>
                <a:ea typeface="Arial"/>
                <a:cs typeface="Arial"/>
                <a:sym typeface="Arial"/>
              </a:rPr>
              <a:t>candidates are on the waitlist. In </a:t>
            </a:r>
            <a:r>
              <a:rPr lang="en-US" b="1">
                <a:latin typeface="Arial"/>
                <a:ea typeface="Arial"/>
                <a:cs typeface="Arial"/>
                <a:sym typeface="Arial"/>
              </a:rPr>
              <a:t>Washington there are 1,643 candidates. </a:t>
            </a:r>
            <a:endParaRPr b="1">
              <a:latin typeface="Arial"/>
              <a:ea typeface="Arial"/>
              <a:cs typeface="Arial"/>
              <a:sym typeface="Arial"/>
            </a:endParaRPr>
          </a:p>
          <a:p>
            <a:pPr marL="0" lvl="0" indent="0" algn="l" rtl="0">
              <a:lnSpc>
                <a:spcPct val="115000"/>
              </a:lnSpc>
              <a:spcBef>
                <a:spcPts val="0"/>
              </a:spcBef>
              <a:spcAft>
                <a:spcPts val="0"/>
              </a:spcAft>
              <a:buSzPts val="1100"/>
              <a:buNone/>
            </a:pPr>
            <a:endParaRPr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Ask students what organ they think is in the most need.</a:t>
            </a:r>
            <a:r>
              <a:rPr lang="en-US" b="1">
                <a:latin typeface="Arial"/>
                <a:ea typeface="Arial"/>
                <a:cs typeface="Arial"/>
                <a:sym typeface="Arial"/>
              </a:rPr>
              <a:t> It’s the kidney! 86% of all people waiting are waiting for a kidney.</a:t>
            </a:r>
            <a:endParaRPr b="1">
              <a:latin typeface="Arial"/>
              <a:ea typeface="Arial"/>
              <a:cs typeface="Arial"/>
              <a:sym typeface="Arial"/>
            </a:endParaRPr>
          </a:p>
          <a:p>
            <a:pPr marL="0" lvl="0" indent="0" algn="l" rtl="0">
              <a:lnSpc>
                <a:spcPct val="115000"/>
              </a:lnSpc>
              <a:spcBef>
                <a:spcPts val="0"/>
              </a:spcBef>
              <a:spcAft>
                <a:spcPts val="0"/>
              </a:spcAft>
              <a:buSzPts val="1100"/>
              <a:buNone/>
            </a:pPr>
            <a:endParaRPr>
              <a:latin typeface="Arial"/>
              <a:ea typeface="Arial"/>
              <a:cs typeface="Arial"/>
              <a:sym typeface="Arial"/>
            </a:endParaRPr>
          </a:p>
          <a:p>
            <a:pPr marL="0" lvl="0" indent="0" algn="l" rtl="0">
              <a:lnSpc>
                <a:spcPct val="115000"/>
              </a:lnSpc>
              <a:spcBef>
                <a:spcPts val="0"/>
              </a:spcBef>
              <a:spcAft>
                <a:spcPts val="0"/>
              </a:spcAft>
              <a:buSzPts val="1100"/>
              <a:buNone/>
            </a:pPr>
            <a:r>
              <a:rPr lang="en-US">
                <a:latin typeface="Arial"/>
                <a:ea typeface="Arial"/>
                <a:cs typeface="Arial"/>
                <a:sym typeface="Arial"/>
              </a:rPr>
              <a:t>For the most current national and state data, visit </a:t>
            </a:r>
            <a:endParaRPr>
              <a:latin typeface="Arial"/>
              <a:ea typeface="Arial"/>
              <a:cs typeface="Arial"/>
              <a:sym typeface="Arial"/>
            </a:endParaRPr>
          </a:p>
          <a:p>
            <a:pPr marL="0" lvl="0" indent="0" algn="l" rtl="0">
              <a:lnSpc>
                <a:spcPct val="115000"/>
              </a:lnSpc>
              <a:spcBef>
                <a:spcPts val="0"/>
              </a:spcBef>
              <a:spcAft>
                <a:spcPts val="0"/>
              </a:spcAft>
              <a:buSzPts val="1100"/>
              <a:buNone/>
            </a:pPr>
            <a:r>
              <a:rPr lang="en-US" u="sng">
                <a:solidFill>
                  <a:schemeClr val="hlink"/>
                </a:solidFill>
                <a:latin typeface="Arial"/>
                <a:ea typeface="Arial"/>
                <a:cs typeface="Arial"/>
                <a:sym typeface="Arial"/>
                <a:hlinkClick r:id="rId3"/>
              </a:rPr>
              <a:t>https://hrsa.unos.org/data/view-data-reports/national-data/</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u="sng">
                <a:solidFill>
                  <a:schemeClr val="hlink"/>
                </a:solidFill>
                <a:latin typeface="Arial"/>
                <a:ea typeface="Arial"/>
                <a:cs typeface="Arial"/>
                <a:sym typeface="Arial"/>
                <a:hlinkClick r:id="rId4"/>
              </a:rPr>
              <a:t>https://hrsa.unos.org/data/view-data-reports/state-data/</a:t>
            </a:r>
            <a:r>
              <a:rPr lang="en-US">
                <a:latin typeface="Arial"/>
                <a:ea typeface="Arial"/>
                <a:cs typeface="Arial"/>
                <a:sym typeface="Arial"/>
              </a:rPr>
              <a:t>.</a:t>
            </a:r>
            <a:endParaRPr>
              <a:latin typeface="Arial"/>
              <a:ea typeface="Arial"/>
              <a:cs typeface="Arial"/>
              <a:sym typeface="Arial"/>
            </a:endParaRPr>
          </a:p>
          <a:p>
            <a:pPr marL="0" lvl="0" indent="0" algn="l" rtl="0">
              <a:lnSpc>
                <a:spcPct val="115000"/>
              </a:lnSpc>
              <a:spcBef>
                <a:spcPts val="0"/>
              </a:spcBef>
              <a:spcAft>
                <a:spcPts val="0"/>
              </a:spcAft>
              <a:buSzPts val="1100"/>
              <a:buNone/>
            </a:pPr>
            <a:endParaRPr>
              <a:latin typeface="Arial"/>
              <a:ea typeface="Arial"/>
              <a:cs typeface="Arial"/>
              <a:sym typeface="Arial"/>
            </a:endParaRPr>
          </a:p>
        </p:txBody>
      </p:sp>
      <p:sp>
        <p:nvSpPr>
          <p:cNvPr id="308" name="Google Shape;308;g3f99e6b1174_0_8: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09" name="Google Shape;309;g3f99e6b1174_0_8: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f6d847ebd8_0_9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26" name="Google Shape;326;g3f6d847ebd8_0_9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27" name="Google Shape;327;g3f6d847ebd8_0_9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3f6d847ebd8_0_95: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u="sng">
                <a:latin typeface="Arial"/>
                <a:ea typeface="Arial"/>
                <a:cs typeface="Arial"/>
                <a:sym typeface="Arial"/>
              </a:rPr>
              <a:t>Discussion prompt:</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How do you imagine it must feel, waiting and hoping you’ll get your lifesaving transplant?  Ask students for adjectives (scary, nerve-wracking, etc.)</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i="1">
                <a:latin typeface="Arial"/>
                <a:ea typeface="Arial"/>
                <a:cs typeface="Arial"/>
                <a:sym typeface="Arial"/>
              </a:rPr>
              <a:t>Playing the “Alysia’s story” video is optional; it is 1 minute, and 32 seconds long.</a:t>
            </a:r>
            <a:endParaRPr i="1">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b="1">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r>
              <a:rPr lang="en-US">
                <a:latin typeface="Arial"/>
                <a:ea typeface="Arial"/>
                <a:cs typeface="Arial"/>
                <a:sym typeface="Arial"/>
              </a:rPr>
              <a:t>Being placed on the waiting list is not automatic.  Because there are so few organs available, professionals must be sure that an individual is stable – emotionally, physically, and financially – in order to ensure that they can take care of their new organ for the rest of their life.</a:t>
            </a: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r>
              <a:rPr lang="en-US" i="1">
                <a:latin typeface="Arial"/>
                <a:ea typeface="Arial"/>
                <a:cs typeface="Arial"/>
                <a:sym typeface="Arial"/>
              </a:rPr>
              <a:t>Playing the “How the National Organ Transplant Waiting List Works” video is optional, it is 1 minute, and 35 seconds long. </a:t>
            </a:r>
            <a:endParaRPr b="1" i="1">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b="1">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b="1">
                <a:latin typeface="Arial"/>
                <a:ea typeface="Arial"/>
                <a:cs typeface="Arial"/>
                <a:sym typeface="Arial"/>
              </a:rPr>
              <a:t>Frequently Asked Questions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u="sng">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u="sng">
                <a:latin typeface="Arial"/>
                <a:ea typeface="Arial"/>
                <a:cs typeface="Arial"/>
                <a:sym typeface="Arial"/>
              </a:rPr>
              <a:t>What determines whether people get on the list?</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This decision is based on the status of the patient’s health, his or her medical and social history, and the expectation of their stability after the transplant takes place.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u="sng">
                <a:latin typeface="Arial"/>
                <a:ea typeface="Arial"/>
                <a:cs typeface="Arial"/>
                <a:sym typeface="Arial"/>
              </a:rPr>
              <a:t>How long do people stay on the waiting list?</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Those on the national waiting list may wait days, months, or even years. Many medical and logistical criteria impact the time an individual spends on the waiting list, including: • Blood type and size of organ needed • Distance between donor and recipient • Medical urgency • Immune-system matching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UNOS provides detailed statistics on the waiting list.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457200" lvl="0" indent="0" algn="l" rtl="0">
              <a:lnSpc>
                <a:spcPct val="115000"/>
              </a:lnSpc>
              <a:spcBef>
                <a:spcPts val="0"/>
              </a:spcBef>
              <a:spcAft>
                <a:spcPts val="0"/>
              </a:spcAft>
              <a:buSzPts val="1400"/>
              <a:buNone/>
            </a:pPr>
            <a:endParaRPr sz="1000">
              <a:latin typeface="Arial"/>
              <a:ea typeface="Arial"/>
              <a:cs typeface="Arial"/>
              <a:sym typeface="Arial"/>
            </a:endParaRPr>
          </a:p>
        </p:txBody>
      </p:sp>
      <p:sp>
        <p:nvSpPr>
          <p:cNvPr id="329" name="Google Shape;329;g3f6d847ebd8_0_95: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30" name="Google Shape;330;g3f6d847ebd8_0_95: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8133015bb_0_17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41" name="Google Shape;341;g3f8133015bb_0_17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42" name="Google Shape;342;g3f8133015bb_0_174: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g3f8133015bb_0_174: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Locally there are four transplant hospitals that serve Oregon and SW Washington. All are located in Portland.</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Legacy Health does kidney transplants</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Providence does heart transplants</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OHSU does kidney, liver, and heart transplants</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The VA does kidney and liver transplant for veterans.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There is not a lung transplant program in Oregon. People in Oregon needing a lung transplant need to seek care in Seattle or in California.</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Since these transplant hospitals are all located in Portland, it creates a geographical inequity. Candidates on the waitlists at these hospitals need to be able to get to the hospital if an organ is available in about a 2-hour window.</a:t>
            </a:r>
            <a:endParaRPr>
              <a:latin typeface="Arial"/>
              <a:ea typeface="Arial"/>
              <a:cs typeface="Arial"/>
              <a:sym typeface="Arial"/>
            </a:endParaRPr>
          </a:p>
        </p:txBody>
      </p:sp>
      <p:sp>
        <p:nvSpPr>
          <p:cNvPr id="344" name="Google Shape;344;g3f8133015bb_0_174: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45" name="Google Shape;345;g3f8133015bb_0_174: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81" name="Google Shape;381;p2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82" name="Google Shape;382;p28: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2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Let’s talk about how someone becomes a deceased donor.</a:t>
            </a:r>
            <a:endParaRPr>
              <a:latin typeface="Arial"/>
              <a:ea typeface="Arial"/>
              <a:cs typeface="Arial"/>
              <a:sym typeface="Arial"/>
            </a:endParaRPr>
          </a:p>
          <a:p>
            <a:pPr marL="0" lvl="0" indent="0" algn="l" rtl="0">
              <a:lnSpc>
                <a:spcPct val="115000"/>
              </a:lnSpc>
              <a:spcBef>
                <a:spcPts val="0"/>
              </a:spcBef>
              <a:spcAft>
                <a:spcPts val="0"/>
              </a:spcAft>
              <a:buSzPts val="1100"/>
              <a:buNone/>
            </a:pPr>
            <a:endParaRPr/>
          </a:p>
        </p:txBody>
      </p:sp>
      <p:sp>
        <p:nvSpPr>
          <p:cNvPr id="384" name="Google Shape;384;p2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85" name="Google Shape;385;p2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92" name="Google Shape;392;p3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93" name="Google Shape;393;p33: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3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There is different criteria that determines if someone can be an organ or tissue donor.</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Arial"/>
                <a:ea typeface="Arial"/>
                <a:cs typeface="Arial"/>
                <a:sym typeface="Arial"/>
              </a:rPr>
              <a:t>         </a:t>
            </a:r>
            <a:r>
              <a:rPr lang="en-US">
                <a:solidFill>
                  <a:srgbClr val="000000"/>
                </a:solidFill>
                <a:latin typeface="Arial"/>
                <a:ea typeface="Arial"/>
                <a:cs typeface="Arial"/>
                <a:sym typeface="Arial"/>
              </a:rPr>
              <a:t>Organ donation has very strict medical criteria that must be met in order for the process to work and organs to stay viable.</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Arial"/>
                <a:ea typeface="Arial"/>
                <a:cs typeface="Arial"/>
                <a:sym typeface="Arial"/>
              </a:rPr>
              <a:t>         </a:t>
            </a:r>
            <a:r>
              <a:rPr lang="en-US">
                <a:solidFill>
                  <a:srgbClr val="000000"/>
                </a:solidFill>
                <a:latin typeface="Arial"/>
                <a:ea typeface="Arial"/>
                <a:cs typeface="Arial"/>
                <a:sym typeface="Arial"/>
              </a:rPr>
              <a:t>Eye/tissue donation does not have such strict medical criteria.</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Arial"/>
                <a:ea typeface="Arial"/>
                <a:cs typeface="Arial"/>
                <a:sym typeface="Arial"/>
              </a:rPr>
              <a:t>         </a:t>
            </a:r>
            <a:r>
              <a:rPr lang="en-US">
                <a:solidFill>
                  <a:srgbClr val="000000"/>
                </a:solidFill>
                <a:latin typeface="Arial"/>
                <a:ea typeface="Arial"/>
                <a:cs typeface="Arial"/>
                <a:sym typeface="Arial"/>
              </a:rPr>
              <a:t>For example (refer to slide):</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Organ donation → must pass away in the hospital.</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Eye/tissue → can pass away outside of a hospital.</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Organ donation → needs to be connected to a ventilator (breathing machine found in a hospital). This forces the patient to breathe because they no longer can on their own due to severe injury. Breathing supplies oxygen to the organs.</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Eye/tissue → does not need to be connected to a ventilator.</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Organ donation → needs constant blood flow and oxygen. Organs will no longer be viable (healthy and functional) for transplant if they go too long without blood and oxygen.</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Eye/tissue → stays viable for much longer without blood and oxygen.</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Organ donation → limited to 6 transplantable organs.</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Eye/tissue → incredible amount of tissue that can be transplanted, lots to choose from.</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It is rare to become an organ donor and the need is extremely high. About 1% of all deaths lead to organ donation. </a:t>
            </a:r>
            <a:r>
              <a:rPr lang="en-US">
                <a:latin typeface="Arial"/>
                <a:ea typeface="Arial"/>
                <a:cs typeface="Arial"/>
                <a:sym typeface="Arial"/>
              </a:rPr>
              <a:t>Eye/tissue donation is much more common and gives the majority of people the opportunity to donate.</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p>
        </p:txBody>
      </p:sp>
      <p:sp>
        <p:nvSpPr>
          <p:cNvPr id="395" name="Google Shape;395;p3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96" name="Google Shape;396;p3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20" name="Google Shape;420;p1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21" name="Google Shape;421;p1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1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How does one organ donor save up to 8 lives?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There are 6 recoverable organs for transplant. Can you guess them?</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Students raise hands or shout out guesses. Can also quickly brainstorm in pairs or groups before sharing.</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Reveal organs with one click and the name of each organ one by one on each *click*</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Heart, 2 lungs- can go to different people, liver, 2 kidneys – can go to different people, (small) intestines, pancreas</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Mention: because lungs and kidneys can potentially be split up, that is how you get the 8 lives saved!</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 kidney is in highest demand. About 86% of people on the waitlist are waiting for a kidney**</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sz="1000">
                <a:latin typeface="Arial"/>
                <a:ea typeface="Arial"/>
                <a:cs typeface="Arial"/>
                <a:sym typeface="Arial"/>
              </a:rPr>
              <a:t> </a:t>
            </a:r>
            <a:endParaRPr/>
          </a:p>
        </p:txBody>
      </p:sp>
      <p:sp>
        <p:nvSpPr>
          <p:cNvPr id="423" name="Google Shape;423;p1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24" name="Google Shape;424;p1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43" name="Google Shape;443;p2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44" name="Google Shape;444;p29: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2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This UNOS video gives a good overview of how the organ donation process works. It is 2 minutes and 33 seconds long. Click on picture to start.</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*If video is not working in slideshow, go to pre-loaded video in different tab.</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u="sng">
                <a:solidFill>
                  <a:schemeClr val="hlink"/>
                </a:solidFill>
                <a:latin typeface="Arial"/>
                <a:ea typeface="Arial"/>
                <a:cs typeface="Arial"/>
                <a:sym typeface="Arial"/>
                <a:hlinkClick r:id="rId3"/>
              </a:rPr>
              <a:t>https://www.youtube.com/watch?v=gOGDlasUm0Q</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46" name="Google Shape;446;p2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47" name="Google Shape;447;p2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f6815bbcef_0_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52" name="Google Shape;452;g3f6815bbcef_0_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53" name="Google Shape;453;g3f6815bbcef_0_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g3f6815bbcef_0_9: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Let’s take a closer look at how matching happens.</a:t>
            </a:r>
            <a:endParaRPr>
              <a:latin typeface="Arial"/>
              <a:ea typeface="Arial"/>
              <a:cs typeface="Arial"/>
              <a:sym typeface="Arial"/>
            </a:endParaRPr>
          </a:p>
        </p:txBody>
      </p:sp>
      <p:sp>
        <p:nvSpPr>
          <p:cNvPr id="455" name="Google Shape;455;g3f6815bbcef_0_9: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56" name="Google Shape;456;g3f6815bbcef_0_9: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f6815bbcef_0_1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g3f6815bbcef_0_1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On a cellular level we are all made up of the same things: proteins, cells, genes and DNA. Even though we have these in common, they work together to make us unique individuals.</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Some of these genes express outwardly in things like eye and hair color, some express inside our bodies in things we can’t see like blood type and tissue proteins. </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Some of these inherited proteins are called antigens. They are markers on the surface of the blood and tissue cells that identify your cells as “self” or belonging in your body.</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The uniqueness of these cell surfaces plays a crucial part in matching organ donors and organ recipients for transplant.</a:t>
            </a:r>
            <a:endParaRPr>
              <a:latin typeface="Arial"/>
              <a:ea typeface="Arial"/>
              <a:cs typeface="Arial"/>
              <a:sym typeface="Arial"/>
            </a:endParaRPr>
          </a:p>
        </p:txBody>
      </p:sp>
      <p:sp>
        <p:nvSpPr>
          <p:cNvPr id="465" name="Google Shape;465;g3f6815bbcef_0_1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f6815bbcef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3f6815bbcef_0_5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When “non-self” antigens are detected in our bodies (e.g. from bacteria, a virus, and transplanted organs) antibodies are activated to attack.</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Antibodies are small proteins that circulate in the body and are used by the immune system to identify and destroy foreign objects or things that are identified at “non-self”.</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Antibodies are great in keeping the body healthy, but work against transplanted organs even if someone needs one to survive.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a:latin typeface="Arial"/>
                <a:ea typeface="Arial"/>
                <a:cs typeface="Arial"/>
                <a:sym typeface="Arial"/>
              </a:rPr>
              <a:t>Placing a transplanted organ with mismatched antigens tells the antibodies to attack and kill this non-self invader. This leads to organ rejection. Even under compatible matches, recipients almost always need life long immunosuppressant drugs to combat organ rejection.</a:t>
            </a: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a:latin typeface="Arial"/>
                <a:ea typeface="Arial"/>
                <a:cs typeface="Arial"/>
                <a:sym typeface="Arial"/>
              </a:rPr>
              <a:t>A successful organ transplant relies on many different factors of compatibility.</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78" name="Google Shape;478;g3f6815bbcef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f6d847ebd8_0_1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75" name="Google Shape;175;g3f6d847ebd8_0_1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76" name="Google Shape;176;g3f6d847ebd8_0_17: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3f6d847ebd8_0_17: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Please review this content warning with students prior to the presentation.</a:t>
            </a:r>
            <a:endParaRPr sz="1400">
              <a:latin typeface="Arial"/>
              <a:ea typeface="Arial"/>
              <a:cs typeface="Arial"/>
              <a:sym typeface="Arial"/>
            </a:endParaRPr>
          </a:p>
        </p:txBody>
      </p:sp>
      <p:sp>
        <p:nvSpPr>
          <p:cNvPr id="178" name="Google Shape;178;g3f6d847ebd8_0_17: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79" name="Google Shape;179;g3f6d847ebd8_0_17: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f6815bbcef_0_7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3f6815bbcef_0_7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Matching an organ depends on several factors like how sick someone is, how long that person has been sick, how far away they are from the donor/transplant hospital, body size, blood type, and tissue type; some of these have more weight than others.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We know recipients are not matched based on race and ethnicity, but it is important to have as many people registered as possible because when we have a diverse pool of donors it increases the chance of someone finding their perfect match. Additionally, if people match and happen to be from the same racial/ethnic background, there is a higher chance for a successful transplant!</a:t>
            </a:r>
            <a:endParaRPr sz="1400"/>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Geography is important because organs are only viable outside the body for a short time. (Perfusion technology being developed to increase time donate organs can remain viable for transplant). We’ll look at this in more detail in a few minutes.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For now we’ll focus more on these last two points.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88" name="Google Shape;488;g3f6815bbcef_0_7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f6815bbcef_0_8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1" name="Google Shape;501;g3f6815bbcef_0_8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To successfully match an organ donor to an awaiting recipient, three crucial tests need to happen.</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ABO Compatibility-matching blood type</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HLA Human Leukocyte Antigens-matching tissue type and </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Cross Matching- testing cells from the donor with blood from the recipient.</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These tests are not only important for initial compatibility but can also indicate potential success/health or organ after transplant.</a:t>
            </a:r>
            <a:endParaRPr>
              <a:latin typeface="Arial"/>
              <a:ea typeface="Arial"/>
              <a:cs typeface="Arial"/>
              <a:sym typeface="Arial"/>
            </a:endParaRPr>
          </a:p>
        </p:txBody>
      </p:sp>
      <p:sp>
        <p:nvSpPr>
          <p:cNvPr id="502" name="Google Shape;502;g3f6815bbcef_0_8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f6815bbcef_0_9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3f6815bbcef_0_9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ABO Compatibility</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Blood type MUST match for organ donation to happen and be successful. (Although there are some exceptions, some people with type A can donate to to people with type B when there is a low level of A antigens in the donor.)</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RH (+ or -) does not matter in solid organ transplants, only in blood transfusions. Rh factors are not expressed in solid organs.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There are four blood types A, B, AB, and O</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O is the most common at about 43.6% of the US population</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A is the next common at about 42%</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B is less common at about 10% of the US population</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AB is the least common at about 4% of the US population.</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Look at the chart to see what donor blood type is compatible for recipient blood type.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511" name="Google Shape;511;g3f6815bbcef_0_9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f6815bbcef_0_10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g3f6815bbcef_0_10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HLA is a genetic marker inherited from our parents that occurs on the surface of almost all cells in the body except red blood cells. </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You are always a half match with your biological parent as you get 50% of your genetic make up from each. Only identical twins have identical HLA. (Since identical twins have matching genetic make up, if one twin is an organ donor to their identical twin, this often allows the recipient of the organ to avoid lifetime anti rejection medications. The immune system in the recipient doesn’t see the transplanted organ as an invader, but as self.)</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For organ transplant 6 markers/antigens have been identified as most important for transplant and are tested for in both the donor and the recipient (There are 150 identified HLA markers in the human population.)</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It’s not necessary to share HLA antigens, but studies have shown that some matching of these lead to longer lasting organ transplants. It is unusual for people who are not blood relatives to share more that one or two HLA antigens in common.</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You can share 0, 3, or 6 antigens in common with a sibling.</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latin typeface="Arial"/>
                <a:ea typeface="Arial"/>
                <a:cs typeface="Arial"/>
                <a:sym typeface="Arial"/>
              </a:rPr>
              <a:t>Today an HLA match is less important than in the past as there have been many advancements in immunosuppressant drugs.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A transplant could even happen with a mismatch of HLA antigens as long as blood type and the cross match is compatible.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523" name="Google Shape;523;g3f6815bbcef_0_10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f6815bbcef_0_1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g3f6815bbcef_0_12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latin typeface="Arial"/>
                <a:ea typeface="Arial"/>
                <a:cs typeface="Arial"/>
                <a:sym typeface="Arial"/>
              </a:rPr>
              <a:t>The final test to determine if a donor organ can be safely transplanted is called a cross match.</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Cross matching happens when cells taken from the donor are mixed with serum from the recipient's blood to show the transplant team if the recipient has existing antibodies against the potential donor.</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Once we have been infected by a particular germ, our immune system remembers that antigen and identifies it as a germ so our antibodies can fight it if it returns in the future.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A similar reaction can happen if someone has been exposed to foreign tissue from a transfusion, pregnancy, or previous transplant.</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Different people have different reactions to exposure. One person’s body could attack the antigen, could not attack it, or not attack it very successfully.</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533" name="Google Shape;533;g3f6815bbcef_0_12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f6739abe59_0_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42" name="Google Shape;542;g3f6739abe59_0_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43" name="Google Shape;543;g3f6739abe59_0_0: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g3f6739abe59_0_0: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Once a match is found the clock begins to get the recovered organ to the awaiting recipient. Organs are only viable or healthy for transplant for a very short amount of time.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To help aid in extending viability times machine perfusion is an area of continued research.</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The most common types of perfusion used to preserve organ recovered from deceased donors are Hypothermic Machine Perfusion (HMP) and Normothermic Perfusion (NMP). </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b="1">
                <a:latin typeface="Arial"/>
                <a:ea typeface="Arial"/>
                <a:cs typeface="Arial"/>
                <a:sym typeface="Arial"/>
              </a:rPr>
              <a:t>Hypothermic Machine Perfusion (HMP)</a:t>
            </a:r>
            <a:r>
              <a:rPr lang="en-US">
                <a:latin typeface="Arial"/>
                <a:ea typeface="Arial"/>
                <a:cs typeface="Arial"/>
                <a:sym typeface="Arial"/>
              </a:rPr>
              <a:t> in the first picture on the slide cools the organ below normal body temperature while pumping a oxygen rich solution. This slows down the organ’s needs and protects cells from injury during transport. It is manly used for abdominal organs like the kidneys, liver, and pancreas, but can be used for other organs.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b="1">
                <a:latin typeface="Arial"/>
                <a:ea typeface="Arial"/>
                <a:cs typeface="Arial"/>
                <a:sym typeface="Arial"/>
              </a:rPr>
              <a:t>Normothermic Perfusion (NMP</a:t>
            </a:r>
            <a:r>
              <a:rPr lang="en-US">
                <a:latin typeface="Arial"/>
                <a:ea typeface="Arial"/>
                <a:cs typeface="Arial"/>
                <a:sym typeface="Arial"/>
              </a:rPr>
              <a:t>) keeps organs at a normal body temperature (98.6 degrees F) with warm oxygenated blood to let organ function normally. This allows doctors to test performance of an organ and even repair damage prior to transplant. It is mainly used for hearts and livers but can be used for other organs. This is the second image on the slide.</a:t>
            </a:r>
            <a:endParaRPr>
              <a:latin typeface="Arial"/>
              <a:ea typeface="Arial"/>
              <a:cs typeface="Arial"/>
              <a:sym typeface="Arial"/>
            </a:endParaRPr>
          </a:p>
        </p:txBody>
      </p:sp>
      <p:sp>
        <p:nvSpPr>
          <p:cNvPr id="545" name="Google Shape;545;g3f6739abe59_0_0: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46" name="Google Shape;546;g3f6739abe59_0_0: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f5747e62d1_0_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56" name="Google Shape;556;g3f5747e62d1_0_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57" name="Google Shape;557;g3f5747e62d1_0_2: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g3f5747e62d1_0_2: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r>
              <a:rPr lang="en-US">
                <a:latin typeface="Arial"/>
                <a:ea typeface="Arial"/>
                <a:cs typeface="Arial"/>
                <a:sym typeface="Arial"/>
              </a:rPr>
              <a:t>When a person receives a transplant it is considered a treatment not a cure of the disease that is affecting their organ failure.</a:t>
            </a:r>
            <a:endParaRPr>
              <a:latin typeface="Arial"/>
              <a:ea typeface="Arial"/>
              <a:cs typeface="Arial"/>
              <a:sym typeface="Arial"/>
            </a:endParaRPr>
          </a:p>
          <a:p>
            <a:pPr marL="457200" lvl="0" indent="0" algn="l" rtl="0">
              <a:lnSpc>
                <a:spcPct val="115000"/>
              </a:lnSpc>
              <a:spcBef>
                <a:spcPts val="0"/>
              </a:spcBef>
              <a:spcAft>
                <a:spcPts val="0"/>
              </a:spcAft>
              <a:buSzPts val="1100"/>
              <a:buNone/>
            </a:pPr>
            <a:endParaRPr>
              <a:latin typeface="Arial"/>
              <a:ea typeface="Arial"/>
              <a:cs typeface="Arial"/>
              <a:sym typeface="Arial"/>
            </a:endParaRPr>
          </a:p>
          <a:p>
            <a:pPr marL="457200" lvl="0" indent="0" algn="l" rtl="0">
              <a:lnSpc>
                <a:spcPct val="115000"/>
              </a:lnSpc>
              <a:spcBef>
                <a:spcPts val="0"/>
              </a:spcBef>
              <a:spcAft>
                <a:spcPts val="0"/>
              </a:spcAft>
              <a:buSzPts val="1100"/>
              <a:buNone/>
            </a:pPr>
            <a:r>
              <a:rPr lang="en-US">
                <a:latin typeface="Arial"/>
                <a:ea typeface="Arial"/>
                <a:cs typeface="Arial"/>
                <a:sym typeface="Arial"/>
              </a:rPr>
              <a:t>Along with this treatment is a lifelong need to take immunosuppressant drugs or anti-rejections medication, a dedication to a healthy lifestyle, and medical appointments and testing to make sure the recipient and the organ stay healthy, but the trade off is more life. More time with family and friends, more memories to share, and more time to achieve goals.</a:t>
            </a:r>
            <a:endParaRPr>
              <a:latin typeface="Arial"/>
              <a:ea typeface="Arial"/>
              <a:cs typeface="Arial"/>
              <a:sym typeface="Arial"/>
            </a:endParaRPr>
          </a:p>
        </p:txBody>
      </p:sp>
      <p:sp>
        <p:nvSpPr>
          <p:cNvPr id="559" name="Google Shape;559;g3f5747e62d1_0_2: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60" name="Google Shape;560;g3f5747e62d1_0_2: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f8133015bb_0_3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67" name="Google Shape;567;g3f8133015bb_0_3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68" name="Google Shape;568;g3f8133015bb_0_32: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g3f8133015bb_0_32: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00"/>
              <a:buNone/>
            </a:pPr>
            <a:r>
              <a:rPr lang="en-US">
                <a:latin typeface="Arial"/>
                <a:ea typeface="Arial"/>
                <a:cs typeface="Arial"/>
                <a:sym typeface="Arial"/>
              </a:rPr>
              <a:t>Give a warning about graphic images within the next 4 slides.</a:t>
            </a:r>
            <a:endParaRPr>
              <a:latin typeface="Arial"/>
              <a:ea typeface="Arial"/>
              <a:cs typeface="Arial"/>
              <a:sym typeface="Arial"/>
            </a:endParaRPr>
          </a:p>
          <a:p>
            <a:pPr marL="0" lvl="0" indent="0" algn="l" rtl="0">
              <a:lnSpc>
                <a:spcPct val="100000"/>
              </a:lnSpc>
              <a:spcBef>
                <a:spcPts val="0"/>
              </a:spcBef>
              <a:spcAft>
                <a:spcPts val="0"/>
              </a:spcAft>
              <a:buSzPts val="1200"/>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It’s time for Name that Diseased Organ!  </a:t>
            </a:r>
            <a:r>
              <a:rPr lang="en-US" i="1">
                <a:latin typeface="Arial"/>
                <a:ea typeface="Arial"/>
                <a:cs typeface="Arial"/>
                <a:sym typeface="Arial"/>
              </a:rPr>
              <a:t>Pause after first click for students to guess.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Calibri"/>
              <a:buNone/>
            </a:pP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p>
        </p:txBody>
      </p:sp>
      <p:sp>
        <p:nvSpPr>
          <p:cNvPr id="570" name="Google Shape;570;g3f8133015bb_0_32: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71" name="Google Shape;571;g3f8133015bb_0_32: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f8133015bb_0_4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80" name="Google Shape;580;g3f8133015bb_0_4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81" name="Google Shape;581;g3f8133015bb_0_44: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g3f8133015bb_0_44: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i="1">
                <a:latin typeface="Arial"/>
                <a:ea typeface="Arial"/>
                <a:cs typeface="Arial"/>
                <a:sym typeface="Arial"/>
              </a:rPr>
              <a:t>(Click) </a:t>
            </a:r>
            <a:r>
              <a:rPr lang="en-US">
                <a:latin typeface="Arial"/>
                <a:ea typeface="Arial"/>
                <a:cs typeface="Arial"/>
                <a:sym typeface="Arial"/>
              </a:rPr>
              <a:t>This first picture is of a diseased heart: </a:t>
            </a:r>
            <a:r>
              <a:rPr lang="en-US" b="1">
                <a:latin typeface="Arial"/>
                <a:ea typeface="Arial"/>
                <a:cs typeface="Arial"/>
                <a:sym typeface="Arial"/>
              </a:rPr>
              <a:t>Cardiomyopathy</a:t>
            </a:r>
            <a:r>
              <a:rPr lang="en-US">
                <a:latin typeface="Arial"/>
                <a:ea typeface="Arial"/>
                <a:cs typeface="Arial"/>
                <a:sym typeface="Arial"/>
              </a:rPr>
              <a:t>.  Cardiomyopathy is a disease that can occur as a result of a virus, cancer treatments, hereditary causes, or unknown reasons.  The heart grows larger and larger, and it becomes increasingly difficult for it to function adequately. People who suffer from cardiomyopathy can have shortness of breath, fatigue, swelling in legs, and irregular heartbeats. They can feel dizzy or lightheaded and faint or feel chest pain or pressure.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i="1">
                <a:latin typeface="Arial"/>
                <a:ea typeface="Arial"/>
                <a:cs typeface="Arial"/>
                <a:sym typeface="Arial"/>
              </a:rPr>
              <a:t>(Click) </a:t>
            </a:r>
            <a:r>
              <a:rPr lang="en-US">
                <a:latin typeface="Arial"/>
                <a:ea typeface="Arial"/>
                <a:cs typeface="Arial"/>
                <a:sym typeface="Arial"/>
              </a:rPr>
              <a:t>The picture on the right is of a healthy heart.</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p>
        </p:txBody>
      </p:sp>
      <p:sp>
        <p:nvSpPr>
          <p:cNvPr id="583" name="Google Shape;583;g3f8133015bb_0_44: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84" name="Google Shape;584;g3f8133015bb_0_44: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f8133015bb_0_5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92" name="Google Shape;592;g3f8133015bb_0_5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93" name="Google Shape;593;g3f8133015bb_0_53: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3f8133015bb_0_53: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latin typeface="Arial"/>
                <a:ea typeface="Arial"/>
                <a:cs typeface="Arial"/>
                <a:sym typeface="Arial"/>
              </a:rPr>
              <a:t>The first image is a lung with </a:t>
            </a:r>
            <a:r>
              <a:rPr lang="en-US" b="1">
                <a:latin typeface="Arial"/>
                <a:ea typeface="Arial"/>
                <a:cs typeface="Arial"/>
                <a:sym typeface="Arial"/>
              </a:rPr>
              <a:t>emphysema</a:t>
            </a:r>
            <a:r>
              <a:rPr lang="en-US">
                <a:latin typeface="Arial"/>
                <a:ea typeface="Arial"/>
                <a:cs typeface="Arial"/>
                <a:sym typeface="Arial"/>
              </a:rPr>
              <a:t>. The main cause is smoking, however there are also other diseases that may lead to emphysema. The second image is of a lung with </a:t>
            </a:r>
            <a:r>
              <a:rPr lang="en-US" b="1">
                <a:latin typeface="Arial"/>
                <a:ea typeface="Arial"/>
                <a:cs typeface="Arial"/>
                <a:sym typeface="Arial"/>
              </a:rPr>
              <a:t>cystic fibrosis</a:t>
            </a:r>
            <a:r>
              <a:rPr lang="en-US">
                <a:latin typeface="Arial"/>
                <a:ea typeface="Arial"/>
                <a:cs typeface="Arial"/>
                <a:sym typeface="Arial"/>
              </a:rPr>
              <a:t>. Cystic fibrosis in an inherited genetic disorder that causes the body to produce thick, sticky mucus.</a:t>
            </a:r>
            <a:endParaRPr>
              <a:latin typeface="Arial"/>
              <a:ea typeface="Arial"/>
              <a:cs typeface="Arial"/>
              <a:sym typeface="Arial"/>
            </a:endParaRPr>
          </a:p>
          <a:p>
            <a:pPr marL="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When someone is in need of a lung transplant they are usually on oxygen 24 hrs/day and can’t walk more than a few feet without losing their breath.  They also tend to have blue fingertips and toes because the oxygen needed to turn the blood red is in short supply and does not circulate  properly. </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The last image is of a healthy lung.</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p>
          <a:p>
            <a:pPr marL="0" lvl="0" indent="0" algn="l" rtl="0">
              <a:lnSpc>
                <a:spcPct val="115000"/>
              </a:lnSpc>
              <a:spcBef>
                <a:spcPts val="0"/>
              </a:spcBef>
              <a:spcAft>
                <a:spcPts val="0"/>
              </a:spcAft>
              <a:buSzPts val="1400"/>
              <a:buNone/>
            </a:pPr>
            <a:endParaRPr/>
          </a:p>
        </p:txBody>
      </p:sp>
      <p:sp>
        <p:nvSpPr>
          <p:cNvPr id="595" name="Google Shape;595;g3f8133015bb_0_53: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96" name="Google Shape;596;g3f8133015bb_0_53: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86" name="Google Shape;186;p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87" name="Google Shape;187;p5: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There are 4 organizations involved in organ, eye, and tissue donation in Oregon and SW Washington (Donate Life Northwest, Vision Gift, Solvita, Cascade Life Alliance).</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Donate Life Northwest - community outreach &amp; education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VisionGift - eye bank for Oregon and SW Washington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Solvita - tissue bank and facilitates tissue donation nationwide</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                  Cascade Life Alliance (CLA) - Oregon's federally designated Organ Procurement Organization (OPO). They are the ones who go into the hospital to recover the organs for transplant! </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This presentation is made in collaboration with all four organizations.</a:t>
            </a:r>
            <a:r>
              <a:rPr lang="en-US" sz="1300">
                <a:latin typeface="Arial"/>
                <a:ea typeface="Arial"/>
                <a:cs typeface="Arial"/>
                <a:sym typeface="Arial"/>
              </a:rPr>
              <a:t> </a:t>
            </a:r>
            <a:endParaRPr sz="1400"/>
          </a:p>
        </p:txBody>
      </p:sp>
      <p:sp>
        <p:nvSpPr>
          <p:cNvPr id="189" name="Google Shape;189;p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90" name="Google Shape;190;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3f8133015bb_0_6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05" name="Google Shape;605;g3f8133015bb_0_6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06" name="Google Shape;606;g3f8133015bb_0_62: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g3f8133015bb_0_62: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t>
            </a:r>
            <a:r>
              <a:rPr lang="en-US" i="1">
                <a:latin typeface="Arial"/>
                <a:ea typeface="Arial"/>
                <a:cs typeface="Arial"/>
                <a:sym typeface="Arial"/>
              </a:rPr>
              <a:t>Click</a:t>
            </a:r>
            <a:r>
              <a:rPr lang="en-US">
                <a:latin typeface="Arial"/>
                <a:ea typeface="Arial"/>
                <a:cs typeface="Arial"/>
                <a:sym typeface="Arial"/>
              </a:rPr>
              <a:t>) This is a diseased liver with </a:t>
            </a:r>
            <a:r>
              <a:rPr lang="en-US" b="1">
                <a:latin typeface="Arial"/>
                <a:ea typeface="Arial"/>
                <a:cs typeface="Arial"/>
                <a:sym typeface="Arial"/>
              </a:rPr>
              <a:t>cirrhosis. About 40% of those needed a liver transplant suffer from alcohol related cirrhosis. About 20% of liver transplant patients suffer from Hepatitis C and about another 20% suffer from MASH (formerly fatty liver disease”)</a:t>
            </a:r>
            <a:r>
              <a:rPr lang="en-US">
                <a:latin typeface="Arial"/>
                <a:ea typeface="Arial"/>
                <a:cs typeface="Arial"/>
                <a:sym typeface="Arial"/>
              </a:rPr>
              <a:t>.  **It is important to note that people who suffer from alcoholism must meet stringent requirements before they can ever be placed on the waiting list to receive a new liver.**</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t>
            </a:r>
            <a:r>
              <a:rPr lang="en-US" i="1">
                <a:latin typeface="Arial"/>
                <a:ea typeface="Arial"/>
                <a:cs typeface="Arial"/>
                <a:sym typeface="Arial"/>
              </a:rPr>
              <a:t>Click</a:t>
            </a:r>
            <a:r>
              <a:rPr lang="en-US">
                <a:latin typeface="Arial"/>
                <a:ea typeface="Arial"/>
                <a:cs typeface="Arial"/>
                <a:sym typeface="Arial"/>
              </a:rPr>
              <a:t>) On the right we have a healthy liver. The liver is like a chemical factory that destroys toxic substances in the blood such as drugs and alcohol.  It also processes nutrients and breaks down proteins, fats, carbohydrates and stores energy for later use.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People who are in liver failure may experience an accumulation of fluids in the belly and the extremities, Jaundice (which causes a yellowing of the skin and whites of the eyes as well as itching), and mental disorientation or confusion.</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p>
        </p:txBody>
      </p:sp>
      <p:sp>
        <p:nvSpPr>
          <p:cNvPr id="608" name="Google Shape;608;g3f8133015bb_0_62: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609" name="Google Shape;609;g3f8133015bb_0_62: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3f8133015bb_0_7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17" name="Google Shape;617;g3f8133015bb_0_7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18" name="Google Shape;618;g3f8133015bb_0_71: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g3f8133015bb_0_71: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t>
            </a:r>
            <a:r>
              <a:rPr lang="en-US" i="1">
                <a:latin typeface="Arial"/>
                <a:ea typeface="Arial"/>
                <a:cs typeface="Arial"/>
                <a:sym typeface="Arial"/>
              </a:rPr>
              <a:t>Click</a:t>
            </a:r>
            <a:r>
              <a:rPr lang="en-US">
                <a:latin typeface="Arial"/>
                <a:ea typeface="Arial"/>
                <a:cs typeface="Arial"/>
                <a:sym typeface="Arial"/>
              </a:rPr>
              <a:t>) On the left we have </a:t>
            </a:r>
            <a:r>
              <a:rPr lang="en-US" b="1">
                <a:latin typeface="Arial"/>
                <a:ea typeface="Arial"/>
                <a:cs typeface="Arial"/>
                <a:sym typeface="Arial"/>
              </a:rPr>
              <a:t>two</a:t>
            </a:r>
            <a:r>
              <a:rPr lang="en-US">
                <a:latin typeface="Arial"/>
                <a:ea typeface="Arial"/>
                <a:cs typeface="Arial"/>
                <a:sym typeface="Arial"/>
              </a:rPr>
              <a:t> polycystic kidneys. This is an inherited condition that causes the kidneys to fail when many fluid filled sacs engorge the kidneys.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t>
            </a:r>
            <a:r>
              <a:rPr lang="en-US" i="1">
                <a:latin typeface="Arial"/>
                <a:ea typeface="Arial"/>
                <a:cs typeface="Arial"/>
                <a:sym typeface="Arial"/>
              </a:rPr>
              <a:t>Click) </a:t>
            </a:r>
            <a:r>
              <a:rPr lang="en-US">
                <a:latin typeface="Arial"/>
                <a:ea typeface="Arial"/>
                <a:cs typeface="Arial"/>
                <a:sym typeface="Arial"/>
              </a:rPr>
              <a:t>One the right we have a picture of healthy kidneys. The kidneys are responsible for filtering the blood. The kidneys are retrieved together and then separated for transplantation. Kidney donors can be the source of two transplants because humans only need one kidney to survive.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People suffering from kidney failure can experience swelling (edema) in their ankles, feet and hands due to the body holding excess fluid. They can feel fatigue, shortness of breath, and itchy skin due to the waste imbalances in the blood. They can experience muscle cramps, loss of appetite, nausea and vomiting, and experience changes in urination.</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latin typeface="Arial"/>
              <a:ea typeface="Arial"/>
              <a:cs typeface="Arial"/>
              <a:sym typeface="Arial"/>
            </a:endParaRPr>
          </a:p>
        </p:txBody>
      </p:sp>
      <p:sp>
        <p:nvSpPr>
          <p:cNvPr id="620" name="Google Shape;620;g3f8133015bb_0_71: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621" name="Google Shape;621;g3f8133015bb_0_71: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3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29" name="Google Shape;629;p3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30" name="Google Shape;630;p31: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Let’s focus more now on cornea and tissue donation and transplant</a:t>
            </a:r>
            <a:r>
              <a:rPr lang="en-US" sz="1000">
                <a:latin typeface="Arial"/>
                <a:ea typeface="Arial"/>
                <a:cs typeface="Arial"/>
                <a:sym typeface="Arial"/>
              </a:rPr>
              <a:t>.</a:t>
            </a:r>
            <a:endParaRPr/>
          </a:p>
        </p:txBody>
      </p:sp>
      <p:sp>
        <p:nvSpPr>
          <p:cNvPr id="632" name="Google Shape;632;p3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633" name="Google Shape;633;p3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f99e6b1174_0_2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g3f99e6b1174_0_2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Reminder: 1 organ donor can save up to 8 lives, 1 eye/tissue donor can save/enhance up to 125 lives!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Why is it so much more? Have students brainstorm and share why they think so.</a:t>
            </a:r>
            <a:r>
              <a:rPr lang="en-US" sz="1300">
                <a:latin typeface="Arial"/>
                <a:ea typeface="Arial"/>
                <a:cs typeface="Arial"/>
                <a:sym typeface="Arial"/>
              </a:rPr>
              <a:t> </a:t>
            </a:r>
            <a:endParaRPr sz="13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a:latin typeface="Arial"/>
                <a:ea typeface="Arial"/>
                <a:cs typeface="Arial"/>
                <a:sym typeface="Arial"/>
              </a:rPr>
              <a:t>This number is an average for the Pacific Northwest. One eye donor can save or enhance up to 2 lives, while one tissue donor can save or enhance an average of 125 lives. The actual number could be less or more.</a:t>
            </a: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a:latin typeface="Arial"/>
                <a:ea typeface="Arial"/>
                <a:cs typeface="Arial"/>
                <a:sym typeface="Arial"/>
              </a:rPr>
              <a:t>Nationally the average is 75.</a:t>
            </a: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sz="1200">
                <a:latin typeface="Arial"/>
                <a:ea typeface="Arial"/>
                <a:cs typeface="Arial"/>
                <a:sym typeface="Arial"/>
              </a:rPr>
              <a:t>Solvita works closely with the potential donor’s next-of-kin and doctors to do a thorough evaluation.  A full medical and social history is conducted (several times in fact) to ensure that the donor’s tissues are safe for transplant. </a:t>
            </a:r>
            <a:r>
              <a:rPr lang="en-US" sz="1200"/>
              <a:t> </a:t>
            </a:r>
            <a:endParaRPr sz="1200"/>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a:latin typeface="Arial"/>
                <a:ea typeface="Arial"/>
                <a:cs typeface="Arial"/>
                <a:sym typeface="Arial"/>
              </a:rPr>
              <a:t>Once tissue is recovered, it can be preserved and stored for up to 5 years (Cornea for 3 years). It can be transported to recipients in our local area, around the US, or even internationally. There is no waitlist for cornea and tissue.</a:t>
            </a: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endParaRPr/>
          </a:p>
        </p:txBody>
      </p:sp>
      <p:sp>
        <p:nvSpPr>
          <p:cNvPr id="641" name="Google Shape;641;g3f99e6b1174_0_2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3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63" name="Google Shape;663;p3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64" name="Google Shape;664;p34: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p3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What kinds of tissue can be donated?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(connective tissue, corneas/sclera, skin, nerves, tendons, bone, ligaments, arteries, veins, heart valves, cartilage)</a:t>
            </a: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r>
              <a:rPr lang="en-US">
                <a:latin typeface="Arial"/>
                <a:ea typeface="Arial"/>
                <a:cs typeface="Arial"/>
                <a:sym typeface="Arial"/>
              </a:rPr>
              <a:t>Ligaments and tendons may be used for reconstruction of rotator cuff, knee ligaments, and Achilles Tendon repair. Ligaments and tendons also don’t have to be one for one transplants. For example, an ACL can replace other ligaments in the body</a:t>
            </a: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r>
              <a:rPr lang="en-US">
                <a:latin typeface="Arial"/>
                <a:ea typeface="Arial"/>
                <a:cs typeface="Arial"/>
                <a:sym typeface="Arial"/>
              </a:rPr>
              <a:t>Cartilage (also pictured) can be donated and used to help repair joints for people with arthritis. Cartilage does not repair itself like bone, what we are born with is all we have.</a:t>
            </a: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r>
              <a:rPr lang="en-US">
                <a:latin typeface="Arial"/>
                <a:ea typeface="Arial"/>
                <a:cs typeface="Arial"/>
                <a:sym typeface="Arial"/>
              </a:rPr>
              <a:t>Veins/Arteries: repair of veins and arteries to improve circulation if there is disease, injury, or blockage</a:t>
            </a: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r>
              <a:rPr lang="en-US">
                <a:latin typeface="Arial"/>
                <a:ea typeface="Arial"/>
                <a:cs typeface="Arial"/>
                <a:sym typeface="Arial"/>
              </a:rPr>
              <a:t>Nerves: Provides a pathway for nerves to reconnect due to injury or surgery. Restores peripheral nerve, muscle, and organ function. Restores sensory feeling!</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r>
              <a:rPr lang="en-US">
                <a:latin typeface="Arial"/>
                <a:ea typeface="Arial"/>
                <a:cs typeface="Arial"/>
                <a:sym typeface="Arial"/>
              </a:rPr>
              <a:t>Skin: donated skin (taken unobtrusively from a donor, only the thickness of a piece of paper) is used as a biological bandage primarily for burn patients, but also can be used for slow or non-healing wounds like diabetic ulcers. Donated skin prevents infection and allows patients to heal until their own skin can grow back. Donated skin is removed from areas usually hidden by clothing (back, back/front of legs, buttocks, and tops of thighs; sometimes the front of the trunk and the back of the arms). Donation of the skin does NOT interfere with funeral viewing arrangements. </a:t>
            </a: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r>
              <a:rPr lang="en-US">
                <a:latin typeface="Arial"/>
                <a:ea typeface="Arial"/>
                <a:cs typeface="Arial"/>
                <a:sym typeface="Arial"/>
              </a:rPr>
              <a:t>These are just a sample of what type of tissue can be recovered. The list of bone, cardiovascular (valves, arteries, and aorta tissue), skin, tendons, connective tissue, ligaments, nerves, as well as fresh allografts is quite extensive and available on the next slide.</a:t>
            </a: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endParaRPr>
              <a:latin typeface="Arial"/>
              <a:ea typeface="Arial"/>
              <a:cs typeface="Arial"/>
              <a:sym typeface="Arial"/>
            </a:endParaRPr>
          </a:p>
          <a:p>
            <a:pPr marL="0" lvl="0" indent="0" algn="l" rtl="0">
              <a:lnSpc>
                <a:spcPct val="100000"/>
              </a:lnSpc>
              <a:spcBef>
                <a:spcPts val="360"/>
              </a:spcBef>
              <a:spcAft>
                <a:spcPts val="0"/>
              </a:spcAft>
              <a:buClr>
                <a:schemeClr val="dk1"/>
              </a:buClr>
              <a:buSzPts val="1200"/>
              <a:buFont typeface="Calibri"/>
              <a:buNone/>
            </a:pPr>
            <a:r>
              <a:rPr lang="en-US">
                <a:latin typeface="Arial"/>
                <a:ea typeface="Arial"/>
                <a:cs typeface="Arial"/>
                <a:sym typeface="Arial"/>
              </a:rPr>
              <a:t>Nationally, more than 2.5 million tissue transplants heal lives each year. In 2023 Solvita distributed 22,079 square feet of skin.</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0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0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000">
                <a:latin typeface="Arial"/>
                <a:ea typeface="Arial"/>
                <a:cs typeface="Arial"/>
                <a:sym typeface="Arial"/>
              </a:rPr>
              <a:t> </a:t>
            </a:r>
            <a:endParaRPr/>
          </a:p>
        </p:txBody>
      </p:sp>
      <p:sp>
        <p:nvSpPr>
          <p:cNvPr id="666" name="Google Shape;666;p3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667" name="Google Shape;667;p3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3f8133015bb_0_10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96" name="Google Shape;696;g3f8133015bb_0_10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97" name="Google Shape;697;g3f8133015bb_0_10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8" name="Google Shape;698;g3f8133015bb_0_106: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r>
              <a:rPr lang="en-US">
                <a:latin typeface="Arial"/>
                <a:ea typeface="Arial"/>
                <a:cs typeface="Arial"/>
                <a:sym typeface="Arial"/>
              </a:rPr>
              <a:t>ADVANCED VERSION Information courtesy of Solvita, 2023.</a:t>
            </a:r>
            <a:endParaRPr>
              <a:latin typeface="Arial"/>
              <a:ea typeface="Arial"/>
              <a:cs typeface="Arial"/>
              <a:sym typeface="Arial"/>
            </a:endParaRPr>
          </a:p>
        </p:txBody>
      </p:sp>
      <p:sp>
        <p:nvSpPr>
          <p:cNvPr id="699" name="Google Shape;699;g3f8133015bb_0_106: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700" name="Google Shape;700;g3f8133015bb_0_106: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3f8133015bb_0_11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715" name="Google Shape;715;g3f8133015bb_0_11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716" name="Google Shape;716;g3f8133015bb_0_11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7" name="Google Shape;717;g3f8133015bb_0_116: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Image Warning.</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These next slides will show skin, eyes, and  blood and stitches.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You don’t have to look, now is your chance to look away.</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*pause briefly</a:t>
            </a:r>
            <a:r>
              <a:rPr lang="en-US" sz="1300">
                <a:latin typeface="Arial"/>
                <a:ea typeface="Arial"/>
                <a:cs typeface="Arial"/>
                <a:sym typeface="Arial"/>
              </a:rPr>
              <a:t> </a:t>
            </a:r>
            <a:endParaRPr sz="1400">
              <a:latin typeface="Arial"/>
              <a:ea typeface="Arial"/>
              <a:cs typeface="Arial"/>
              <a:sym typeface="Arial"/>
            </a:endParaRPr>
          </a:p>
        </p:txBody>
      </p:sp>
      <p:sp>
        <p:nvSpPr>
          <p:cNvPr id="718" name="Google Shape;718;g3f8133015bb_0_116: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719" name="Google Shape;719;g3f8133015bb_0_116: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3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The impact of skin grafts (picture of real, donated skin)</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Typically used to heal severe burn victims</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The graft and place it over the wound</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Shaped like a thin sheet with holes to allow oxygen to reach the injury. Skin grafts help prevent infection, regulate body temperature, and replace/repair lost skin.</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Jan’s story 1 minute 30 seconds. Click on link above Jan’s picture. If link does not work try the link below.</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u="sng">
                <a:solidFill>
                  <a:schemeClr val="hlink"/>
                </a:solidFill>
                <a:latin typeface="Arial"/>
                <a:ea typeface="Arial"/>
                <a:cs typeface="Arial"/>
                <a:sym typeface="Arial"/>
                <a:hlinkClick r:id="rId3"/>
              </a:rPr>
              <a:t>https://www.youtube.com/watch?v=JmdFF5TikI8</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sz="1000">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727" name="Google Shape;727;p37: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3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0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Keep. The impact of tendon and ligament repairs: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Achilles tendon or ACL tears are common. You may hear about them among athletes,  or you may know someone who has personally tore a tendon or ligament.</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Many individuals may need a transplant to get back to peak performance, sometimes it is their only option for a full recovery.</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Courier New"/>
              <a:ea typeface="Courier New"/>
              <a:cs typeface="Courier New"/>
              <a:sym typeface="Courier New"/>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Something cool about tendon/ligament repairs is that they are so versatile. They do not have to replace the same body part one-for-one. For example, a recovered Achilles tendon can repair someone else’s Achilles tendon, BUT it can also repair other tendons in the body. So, the transplanted tissue does not have to be from the exact same body part as the injury. (However, still must be the same type of tissue. Tendon cannot repair a ligament).</a:t>
            </a:r>
            <a:endParaRPr>
              <a:latin typeface="Arial"/>
              <a:ea typeface="Arial"/>
              <a:cs typeface="Arial"/>
              <a:sym typeface="Arial"/>
            </a:endParaRPr>
          </a:p>
          <a:p>
            <a:pPr marL="0" lvl="0" indent="0" algn="l" rtl="0">
              <a:lnSpc>
                <a:spcPct val="100000"/>
              </a:lnSpc>
              <a:spcBef>
                <a:spcPts val="800"/>
              </a:spcBef>
              <a:spcAft>
                <a:spcPts val="0"/>
              </a:spcAft>
              <a:buSzPts val="1400"/>
              <a:buNone/>
            </a:pPr>
            <a:r>
              <a:rPr lang="en-US">
                <a:latin typeface="Arial"/>
                <a:ea typeface="Arial"/>
                <a:cs typeface="Arial"/>
                <a:sym typeface="Arial"/>
              </a:rPr>
              <a:t>Tendon/ligament transplants can restore mobility, ease pain, and scaffold healing</a:t>
            </a:r>
            <a:r>
              <a:rPr lang="en-US" sz="1300">
                <a:latin typeface="Arial"/>
                <a:ea typeface="Arial"/>
                <a:cs typeface="Arial"/>
                <a:sym typeface="Arial"/>
              </a:rPr>
              <a:t> </a:t>
            </a:r>
            <a:endParaRPr sz="1400"/>
          </a:p>
        </p:txBody>
      </p:sp>
      <p:sp>
        <p:nvSpPr>
          <p:cNvPr id="739" name="Google Shape;739;p38: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4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753" name="Google Shape;753;p4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754" name="Google Shape;754;p40: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5" name="Google Shape;755;p4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Rib cartilage to an outer ear reconstruction</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This shows how a donor’s rib cartilage can be recovered and reconstructed into an outer ear structure.</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Outer ear provides protection, improves/amplifies hearing, prevents dust and debris from getting into ear canal, and structure to support garments such as glasses/sunglasses/masks/air pods/etc.</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Calibri"/>
              <a:buNone/>
            </a:pPr>
            <a:r>
              <a:rPr lang="en-US">
                <a:latin typeface="Arial"/>
                <a:ea typeface="Arial"/>
                <a:cs typeface="Arial"/>
                <a:sym typeface="Arial"/>
              </a:rPr>
              <a:t>Received from Solvita, 2024.</a:t>
            </a:r>
            <a:endParaRPr>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756" name="Google Shape;756;p4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757" name="Google Shape;757;p4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Any questions before we get started? Any connections to donation that anyone would like to share?</a:t>
            </a:r>
            <a:endParaRPr sz="1400"/>
          </a:p>
        </p:txBody>
      </p:sp>
      <p:sp>
        <p:nvSpPr>
          <p:cNvPr id="226" name="Google Shape;226;p7: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3f99e6b1174_0_229: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endParaRPr sz="1000">
              <a:solidFill>
                <a:srgbClr val="000000"/>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Corneal transplant is the most common of all transplants performed!  In fact, more than 78,000 corneal transplants take place each year in the United States.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The cornea is the clear surface at the front of the eye. It is the main focusing element of the eye, containing six microscopically thin layers. It protects the eye from dust, and germs, and is responsible for vision focus (it is not the colorful iris nor the black pupil).  Heredity conditions, eye injury, and disease or infection can be reasons that people might need a cornea transplant.</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SzPts val="1200"/>
              <a:buNone/>
            </a:pPr>
            <a:r>
              <a:rPr lang="en-US">
                <a:latin typeface="Arial"/>
                <a:ea typeface="Arial"/>
                <a:cs typeface="Arial"/>
                <a:sym typeface="Arial"/>
              </a:rPr>
              <a:t>Optional:  “John’s Story” video is 53 seconds long. Click on the link by his picture to show video. If it doesn’t play try this link:</a:t>
            </a:r>
            <a:endParaRPr>
              <a:latin typeface="Arial"/>
              <a:ea typeface="Arial"/>
              <a:cs typeface="Arial"/>
              <a:sym typeface="Arial"/>
            </a:endParaRPr>
          </a:p>
          <a:p>
            <a:pPr marL="0" lvl="0" indent="0" algn="l" rtl="0">
              <a:lnSpc>
                <a:spcPct val="100000"/>
              </a:lnSpc>
              <a:spcBef>
                <a:spcPts val="0"/>
              </a:spcBef>
              <a:spcAft>
                <a:spcPts val="0"/>
              </a:spcAft>
              <a:buSzPts val="1200"/>
              <a:buNone/>
            </a:pPr>
            <a:r>
              <a:rPr lang="en-US" u="sng">
                <a:solidFill>
                  <a:schemeClr val="hlink"/>
                </a:solidFill>
                <a:latin typeface="Arial"/>
                <a:ea typeface="Arial"/>
                <a:cs typeface="Arial"/>
                <a:sym typeface="Arial"/>
                <a:hlinkClick r:id="rId3"/>
              </a:rPr>
              <a:t>https://www.youtube.com/watch?v=a0RknpbZ9MU&amp;list=PLP5wlax1nQ_D4c8bD89U24yvsMKu53c4L</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Calibri"/>
              <a:buNone/>
            </a:pP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784" name="Google Shape;784;g3f99e6b1174_0_229:notes"/>
          <p:cNvSpPr>
            <a:spLocks noGrp="1" noRot="1" noChangeAspect="1"/>
          </p:cNvSpPr>
          <p:nvPr>
            <p:ph type="sldImg" idx="2"/>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3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u="sng">
                <a:latin typeface="Arial"/>
                <a:ea typeface="Arial"/>
                <a:cs typeface="Arial"/>
                <a:sym typeface="Arial"/>
              </a:rPr>
              <a:t>Why might someone need a corneal transplant?</a:t>
            </a:r>
            <a:endParaRPr>
              <a:latin typeface="Arial"/>
              <a:ea typeface="Arial"/>
              <a:cs typeface="Arial"/>
              <a:sym typeface="Arial"/>
            </a:endParaRPr>
          </a:p>
          <a:p>
            <a:pPr marL="171450" lvl="0" indent="-171450" algn="l" rtl="0">
              <a:lnSpc>
                <a:spcPct val="100000"/>
              </a:lnSpc>
              <a:spcBef>
                <a:spcPts val="0"/>
              </a:spcBef>
              <a:spcAft>
                <a:spcPts val="0"/>
              </a:spcAft>
              <a:buClr>
                <a:schemeClr val="dk1"/>
              </a:buClr>
              <a:buSzPts val="1200"/>
              <a:buChar char="•"/>
            </a:pPr>
            <a:r>
              <a:rPr lang="en-US">
                <a:latin typeface="Arial"/>
                <a:ea typeface="Arial"/>
                <a:cs typeface="Arial"/>
                <a:sym typeface="Arial"/>
              </a:rPr>
              <a:t>Hereditary conditions. Certain medical conditions make the cornea very thin or cloudy or cause other problems that can only be treated by replacing the cornea. Examples: Fuchs dystrophy, corneal dystrophy, and glaucoma.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171450" lvl="0" indent="-171450" algn="l" rtl="0">
              <a:lnSpc>
                <a:spcPct val="100000"/>
              </a:lnSpc>
              <a:spcBef>
                <a:spcPts val="0"/>
              </a:spcBef>
              <a:spcAft>
                <a:spcPts val="0"/>
              </a:spcAft>
              <a:buClr>
                <a:schemeClr val="dk1"/>
              </a:buClr>
              <a:buSzPts val="1200"/>
              <a:buChar char="•"/>
            </a:pPr>
            <a:r>
              <a:rPr lang="en-US">
                <a:latin typeface="Arial"/>
                <a:ea typeface="Arial"/>
                <a:cs typeface="Arial"/>
                <a:sym typeface="Arial"/>
              </a:rPr>
              <a:t>Injury to the eye. For example, chemical burns or exposure; and corneal abrasions.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171450" lvl="0" indent="-171450" algn="l" rtl="0">
              <a:lnSpc>
                <a:spcPct val="100000"/>
              </a:lnSpc>
              <a:spcBef>
                <a:spcPts val="0"/>
              </a:spcBef>
              <a:spcAft>
                <a:spcPts val="0"/>
              </a:spcAft>
              <a:buClr>
                <a:schemeClr val="dk1"/>
              </a:buClr>
              <a:buSzPts val="1200"/>
              <a:buChar char="•"/>
            </a:pPr>
            <a:r>
              <a:rPr lang="en-US">
                <a:latin typeface="Arial"/>
                <a:ea typeface="Arial"/>
                <a:cs typeface="Arial"/>
                <a:sym typeface="Arial"/>
              </a:rPr>
              <a:t>Disease or infection. With keratoconus, for example, the shape of the cornea slowly changes from the normal round shape to a cone.  Steph Curry from the Golden State Warriors suffers from keratoconus and is currently being treated by wearing specialized contacts called scleral contact lenses. They vault over the entire corneal surface including the white part of the eye, creating a smooth optical surface to correct vision.</a:t>
            </a:r>
            <a:endParaRPr>
              <a:latin typeface="Arial"/>
              <a:ea typeface="Arial"/>
              <a:cs typeface="Arial"/>
              <a:sym typeface="Arial"/>
            </a:endParaRPr>
          </a:p>
          <a:p>
            <a:pPr marL="457200" lvl="0" indent="0" algn="l" rtl="0">
              <a:lnSpc>
                <a:spcPct val="115000"/>
              </a:lnSpc>
              <a:spcBef>
                <a:spcPts val="0"/>
              </a:spcBef>
              <a:spcAft>
                <a:spcPts val="0"/>
              </a:spcAft>
              <a:buSzPts val="1400"/>
              <a:buNone/>
            </a:pPr>
            <a:endParaRPr sz="1000">
              <a:solidFill>
                <a:srgbClr val="000000"/>
              </a:solidFill>
              <a:latin typeface="Arial"/>
              <a:ea typeface="Arial"/>
              <a:cs typeface="Arial"/>
              <a:sym typeface="Arial"/>
            </a:endParaRPr>
          </a:p>
        </p:txBody>
      </p:sp>
      <p:sp>
        <p:nvSpPr>
          <p:cNvPr id="794" name="Google Shape;794;p36: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3f8133015bb_0_12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13" name="Google Shape;813;g3f8133015bb_0_12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14" name="Google Shape;814;g3f8133015bb_0_12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5" name="Google Shape;815;g3f8133015bb_0_126: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Please note that this presentation is designed for a high school audience.  The goal is simply to raise awareness of LKD, not promote it. Most high school students are too young to be considered a living donor. Most transplant hospitals was living donors to be 21 before making the decision.</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If you’d like to learn more about living kidney donation, see the </a:t>
            </a:r>
            <a:r>
              <a:rPr lang="en-US" b="1" i="1">
                <a:latin typeface="Arial"/>
                <a:ea typeface="Arial"/>
                <a:cs typeface="Arial"/>
                <a:sym typeface="Arial"/>
              </a:rPr>
              <a:t>Recycle Yourself:  A Guide to Organ, Eye and Tissue Donation</a:t>
            </a:r>
            <a:r>
              <a:rPr lang="en-US">
                <a:latin typeface="Arial"/>
                <a:ea typeface="Arial"/>
                <a:cs typeface="Arial"/>
                <a:sym typeface="Arial"/>
              </a:rPr>
              <a:t> curriculum.</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In 2025, about 15% of the organs transplanted came from living donors.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Pictured top is Cam Dixon, a former Portland State University soccer player who donated a portion of her liver to her mom, Jamie Ellman, in 2023. Cam’s Op Ed in the NCAA News: </a:t>
            </a:r>
            <a:r>
              <a:rPr lang="en-US" u="sng">
                <a:solidFill>
                  <a:schemeClr val="hlink"/>
                </a:solidFill>
                <a:latin typeface="Arial"/>
                <a:ea typeface="Arial"/>
                <a:cs typeface="Arial"/>
                <a:sym typeface="Arial"/>
                <a:hlinkClick r:id="rId3"/>
              </a:rPr>
              <a:t>https://www.ncaa.com/news/soccer-women/article/2023-12-15/op-ed-portland-states-cameron-dixon-sacrifices-senior-season-save-moms-life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Pictured below is Gloria Little, a kidney recipient, and living donor, Allison Wiley. While Gloria and Allison weren’t a compatible match for direct donation, through paired donation Allison was able to donate her kidney to someone in need. This in turn moved Gloria up on the waiting list. Gloria’s Story of Hope: </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u="sng">
                <a:solidFill>
                  <a:schemeClr val="hlink"/>
                </a:solidFill>
                <a:latin typeface="Arial"/>
                <a:ea typeface="Arial"/>
                <a:cs typeface="Arial"/>
                <a:sym typeface="Arial"/>
                <a:hlinkClick r:id="rId4"/>
              </a:rPr>
              <a:t>https://www.donatelifenw.org/stories-of-hope/gloria-little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In 2025, Jesse Eisenberg, a notable actor, donated a kidney altruistically to a stranger.</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15000"/>
              </a:lnSpc>
              <a:spcBef>
                <a:spcPts val="0"/>
              </a:spcBef>
              <a:spcAft>
                <a:spcPts val="0"/>
              </a:spcAft>
              <a:buSzPts val="1400"/>
              <a:buNone/>
            </a:pPr>
            <a:endParaRPr/>
          </a:p>
        </p:txBody>
      </p:sp>
      <p:sp>
        <p:nvSpPr>
          <p:cNvPr id="816" name="Google Shape;816;g3f8133015bb_0_126: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817" name="Google Shape;817;g3f8133015bb_0_126: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g3f99e6b1174_0_35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41" name="Google Shape;841;g3f99e6b1174_0_35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42" name="Google Shape;842;g3f99e6b1174_0_358: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3" name="Google Shape;843;g3f99e6b1174_0_358: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Through Their Eyes: Hayden’s Legacy: Video 3:38 minutes (provided by VisionGift). Click on Hayden’s name to play the video.</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u="sng">
                <a:solidFill>
                  <a:schemeClr val="hlink"/>
                </a:solidFill>
                <a:latin typeface="Arial"/>
                <a:ea typeface="Arial"/>
                <a:cs typeface="Arial"/>
                <a:sym typeface="Arial"/>
                <a:hlinkClick r:id="rId3"/>
              </a:rPr>
              <a:t>https://www.youtube.com/watch?v=7wFW_Bf66Ks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2022 DLNW Dia de Muertos altar honoring those who gave the gift of hope to others through donation and their families.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15000"/>
              </a:lnSpc>
              <a:spcBef>
                <a:spcPts val="0"/>
              </a:spcBef>
              <a:spcAft>
                <a:spcPts val="0"/>
              </a:spcAft>
              <a:buSzPts val="1400"/>
              <a:buNone/>
            </a:pPr>
            <a:endParaRPr/>
          </a:p>
        </p:txBody>
      </p:sp>
      <p:sp>
        <p:nvSpPr>
          <p:cNvPr id="844" name="Google Shape;844;g3f99e6b1174_0_358: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845" name="Google Shape;845;g3f99e6b1174_0_358: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4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55" name="Google Shape;855;p4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56" name="Google Shape;856;p41: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7" name="Google Shape;857;p4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You can register:</a:t>
            </a:r>
            <a:endParaRPr>
              <a:latin typeface="Arial"/>
              <a:ea typeface="Arial"/>
              <a:cs typeface="Arial"/>
              <a:sym typeface="Arial"/>
            </a:endParaRPr>
          </a:p>
          <a:p>
            <a:pPr marL="6858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DMV (when you get your permit, license, or ID)</a:t>
            </a:r>
            <a:endParaRPr>
              <a:latin typeface="Arial"/>
              <a:ea typeface="Arial"/>
              <a:cs typeface="Arial"/>
              <a:sym typeface="Arial"/>
            </a:endParaRPr>
          </a:p>
          <a:p>
            <a:pPr marL="6858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iPhone Health App (when you are 18)</a:t>
            </a:r>
            <a:endParaRPr>
              <a:latin typeface="Arial"/>
              <a:ea typeface="Arial"/>
              <a:cs typeface="Arial"/>
              <a:sym typeface="Arial"/>
            </a:endParaRPr>
          </a:p>
          <a:p>
            <a:pPr marL="6858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Online</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There are NO limitations to signing up (anyone can register regardless of health status, physical ability, gender identity, sexual orientation, etc.) except you need to be at least 13 years old in Oregon to declare your intent to be a donor(age of medical consent in Oregon) or 15.5 in Washington. It is determined by a doctor at the time someone passes away if they can be a donor or not.</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 iPhone Health App registers you on the National Registry (meaning no matter what state you live in, you are a registered organ donor), but you do need to be at least 18 years old to sign up on the National Registry</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Register Online at</a:t>
            </a:r>
            <a:r>
              <a:rPr lang="en-US">
                <a:solidFill>
                  <a:schemeClr val="hlink"/>
                </a:solidFill>
                <a:uFill>
                  <a:noFill/>
                </a:uFill>
                <a:latin typeface="Arial"/>
                <a:ea typeface="Arial"/>
                <a:cs typeface="Arial"/>
                <a:sym typeface="Arial"/>
                <a:hlinkClick r:id="rId3"/>
              </a:rPr>
              <a:t> </a:t>
            </a:r>
            <a:r>
              <a:rPr lang="en-US" u="sng">
                <a:solidFill>
                  <a:schemeClr val="hlink"/>
                </a:solidFill>
                <a:latin typeface="Arial"/>
                <a:ea typeface="Arial"/>
                <a:cs typeface="Arial"/>
                <a:sym typeface="Arial"/>
                <a:hlinkClick r:id="rId3"/>
              </a:rPr>
              <a:t>www.donatelifenw.org/content/register-now</a:t>
            </a:r>
            <a:r>
              <a:rPr lang="en-US">
                <a:latin typeface="Arial"/>
                <a:ea typeface="Arial"/>
                <a:cs typeface="Arial"/>
                <a:sym typeface="Arial"/>
              </a:rPr>
              <a:t>.</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858" name="Google Shape;858;p4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859" name="Google Shape;859;p4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g3f6f1162d13_0_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66" name="Google Shape;866;g3f6f1162d13_0_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67" name="Google Shape;867;g3f6f1162d13_0_1: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g3f6f1162d13_0_1: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Let students know this can be a hard conversation to have, but it is important. Taking a DLNW brochure home and leaving it where the people you live with can see it and ask about it is a great way to get the conversation started.</a:t>
            </a:r>
            <a:endParaRPr>
              <a:latin typeface="Arial"/>
              <a:ea typeface="Arial"/>
              <a:cs typeface="Arial"/>
              <a:sym typeface="Arial"/>
            </a:endParaRPr>
          </a:p>
        </p:txBody>
      </p:sp>
      <p:sp>
        <p:nvSpPr>
          <p:cNvPr id="869" name="Google Shape;869;g3f6f1162d13_0_1: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870" name="Google Shape;870;g3f6f1162d13_0_1: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4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77" name="Google Shape;877;p4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78" name="Google Shape;878;p45: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9" name="Google Shape;879;p4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Although many people in our region often register, the reality is, not every says “yes” to organ donation. And that’s ok. But why is that?</a:t>
            </a:r>
            <a:r>
              <a:rPr lang="en-US" sz="1000">
                <a:latin typeface="Arial"/>
                <a:ea typeface="Arial"/>
                <a:cs typeface="Arial"/>
                <a:sym typeface="Arial"/>
              </a:rPr>
              <a:t> </a:t>
            </a:r>
            <a:endParaRPr sz="10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Donate Life Northwest, we hear a lot of interesting reasons… and sadly, most are based in fears, myths, and incorrect information! Ask students,  What do you think those reasons might be? Have them share with the group or share as a small group before coming back to the larger group.  It is very common for people to believe what they see in movies or on TV.</a:t>
            </a:r>
            <a:endParaRPr i="1">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i="1">
                <a:latin typeface="Arial"/>
                <a:ea typeface="Arial"/>
                <a:cs typeface="Arial"/>
                <a:sym typeface="Arial"/>
              </a:rPr>
              <a:t>*Click through each bullet point and discuss as you go.</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i="1"/>
          </a:p>
          <a:p>
            <a:pPr marL="0" lvl="0" indent="0" algn="l" rtl="0">
              <a:lnSpc>
                <a:spcPct val="100000"/>
              </a:lnSpc>
              <a:spcBef>
                <a:spcPts val="0"/>
              </a:spcBef>
              <a:spcAft>
                <a:spcPts val="0"/>
              </a:spcAft>
              <a:buSzPts val="1400"/>
              <a:buNone/>
            </a:pPr>
            <a:endParaRPr/>
          </a:p>
        </p:txBody>
      </p:sp>
      <p:sp>
        <p:nvSpPr>
          <p:cNvPr id="880" name="Google Shape;880;p4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881" name="Google Shape;881;p4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4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920" name="Google Shape;920;p4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921" name="Google Shape;921;p46: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2" name="Google Shape;922;p4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There are various reasons why people may opt out of organ donation. A lot of them are valid, however many are rooted in misinformation. Let’s go over some of these answers and talk about why these common myths are inaccurate.</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Compromised medical care</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Myth: The doctor will let me die if they know I am a registered organ donor, they just want my organs.</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Fact: In an emergency, the doctors’ #1 priority is to save your life. They went into the field for a reason; they took an oath. Also, the medical team and organ donation team are completely separate. The doctor does not know your donation status or have access to the donor registry.</a:t>
            </a:r>
            <a:endParaRPr>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Religious beliefs</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Myth: My religion does not support organ donation.</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Fact: All major religions support organ donation, however if you are unsure, please talk to your spiritual/faith leader. Even if you think the answer is no, you might be surprised!</a:t>
            </a:r>
            <a:endParaRPr>
              <a:latin typeface="Arial"/>
              <a:ea typeface="Arial"/>
              <a:cs typeface="Arial"/>
              <a:sym typeface="Arial"/>
            </a:endParaRPr>
          </a:p>
          <a:p>
            <a:pPr marL="91440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Inaccurate tv/media portrayals of donation and transplant</a:t>
            </a: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Myth: What I see on tv and in media must be true.</a:t>
            </a: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Fact: TV and media often have inaccurate portrayals of donation and transplant for entertainment value or only give part of the information. Always consider   your source.</a:t>
            </a:r>
            <a:endParaRPr>
              <a:latin typeface="Arial"/>
              <a:ea typeface="Arial"/>
              <a:cs typeface="Arial"/>
              <a:sym typeface="Arial"/>
            </a:endParaRPr>
          </a:p>
          <a:p>
            <a:pPr marL="0" lvl="0" indent="0" algn="l" rtl="0">
              <a:lnSpc>
                <a:spcPct val="115000"/>
              </a:lnSpc>
              <a:spcBef>
                <a:spcPts val="0"/>
              </a:spcBef>
              <a:spcAft>
                <a:spcPts val="0"/>
              </a:spcAft>
              <a:buSzPts val="1400"/>
              <a:buNone/>
            </a:pPr>
            <a:endParaRPr>
              <a:latin typeface="Arial"/>
              <a:ea typeface="Arial"/>
              <a:cs typeface="Arial"/>
              <a:sym typeface="Arial"/>
            </a:endParaRPr>
          </a:p>
          <a:p>
            <a:pPr marL="457200" lvl="0" indent="0" algn="l" rtl="0">
              <a:lnSpc>
                <a:spcPct val="115000"/>
              </a:lnSpc>
              <a:spcBef>
                <a:spcPts val="0"/>
              </a:spcBef>
              <a:spcAft>
                <a:spcPts val="0"/>
              </a:spcAft>
              <a:buSzPts val="1400"/>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Illegal organ trade</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Myth: There is a corrupt system in the US where organs will be sold for money</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Fact: It is illegal to sell human organs in the United States, and the organ donation system is heavily regulated by the government with multiple safeguards in place. The OPO carefully tracks and reports organs recovered under strict metrics that must be met to remain operational.</a:t>
            </a:r>
            <a:endParaRPr>
              <a:latin typeface="Arial"/>
              <a:ea typeface="Arial"/>
              <a:cs typeface="Arial"/>
              <a:sym typeface="Arial"/>
            </a:endParaRPr>
          </a:p>
          <a:p>
            <a:pPr marL="914400" lvl="0" indent="0" algn="l" rtl="0">
              <a:lnSpc>
                <a:spcPct val="115000"/>
              </a:lnSpc>
              <a:spcBef>
                <a:spcPts val="0"/>
              </a:spcBef>
              <a:spcAft>
                <a:spcPts val="0"/>
              </a:spcAft>
              <a:buSzPts val="1400"/>
              <a:buNone/>
            </a:pPr>
            <a:endParaRPr>
              <a:latin typeface="Arial"/>
              <a:ea typeface="Arial"/>
              <a:cs typeface="Arial"/>
              <a:sym typeface="Arial"/>
            </a:endParaRPr>
          </a:p>
          <a:p>
            <a:pPr marL="457200" lvl="0" indent="0" algn="l" rtl="0">
              <a:lnSpc>
                <a:spcPct val="115000"/>
              </a:lnSpc>
              <a:spcBef>
                <a:spcPts val="0"/>
              </a:spcBef>
              <a:spcAft>
                <a:spcPts val="0"/>
              </a:spcAft>
              <a:buSzPts val="1400"/>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Worry of additional cost</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Myth: Organ donation is extremely expensive.</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Arial"/>
                <a:ea typeface="Arial"/>
                <a:cs typeface="Arial"/>
                <a:sym typeface="Arial"/>
              </a:rPr>
              <a:t>o</a:t>
            </a:r>
            <a:r>
              <a:rPr lang="en-US" sz="900">
                <a:latin typeface="Arial"/>
                <a:ea typeface="Arial"/>
                <a:cs typeface="Arial"/>
                <a:sym typeface="Arial"/>
              </a:rPr>
              <a:t>    </a:t>
            </a:r>
            <a:r>
              <a:rPr lang="en-US">
                <a:latin typeface="Arial"/>
                <a:ea typeface="Arial"/>
                <a:cs typeface="Arial"/>
                <a:sym typeface="Arial"/>
              </a:rPr>
              <a:t>Fact: Organ donation is completely free for the donor's family. It is a selfless gift. However, all life-saving efforts by the hospital prior to the donation/recovery process do cost money (ex: procedures, scans, medication, hospital stay, etc.)</a:t>
            </a:r>
            <a:endParaRPr>
              <a:latin typeface="Arial"/>
              <a:ea typeface="Arial"/>
              <a:cs typeface="Arial"/>
              <a:sym typeface="Arial"/>
            </a:endParaRPr>
          </a:p>
          <a:p>
            <a:pPr marL="91440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Funeral arrangement</a:t>
            </a: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Myth: I can’t have an open casket or viewing if I am an organ donor. I can’t be cremated if I am an organ donor.</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Arial"/>
                <a:ea typeface="Arial"/>
                <a:cs typeface="Arial"/>
                <a:sym typeface="Arial"/>
              </a:rPr>
              <a:t>Fact: All these final wishes can happen along with organ donation. Recovery is done in a respectful way. Recovered organs and tissue are replaced with prosthetics and all incisions are closed. Skin is taken from the backside of a donor or an area that will be covered by clothing.</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457200" algn="l" rtl="0">
              <a:lnSpc>
                <a:spcPct val="115000"/>
              </a:lnSpc>
              <a:spcBef>
                <a:spcPts val="0"/>
              </a:spcBef>
              <a:spcAft>
                <a:spcPts val="0"/>
              </a:spcAft>
              <a:buSzPts val="1400"/>
              <a:buNone/>
            </a:pPr>
            <a:r>
              <a:rPr lang="en-US">
                <a:solidFill>
                  <a:srgbClr val="000000"/>
                </a:solidFill>
                <a:latin typeface="Arial"/>
                <a:ea typeface="Arial"/>
                <a:cs typeface="Arial"/>
                <a:sym typeface="Arial"/>
              </a:rPr>
              <a:t>       Don’t think they are eligible</a:t>
            </a:r>
            <a:endParaRPr>
              <a:solidFill>
                <a:srgbClr val="000000"/>
              </a:solidFill>
              <a:latin typeface="Arial"/>
              <a:ea typeface="Arial"/>
              <a:cs typeface="Arial"/>
              <a:sym typeface="Arial"/>
            </a:endParaRPr>
          </a:p>
          <a:p>
            <a:pPr marL="457200" lvl="0" indent="457200" algn="l" rtl="0">
              <a:lnSpc>
                <a:spcPct val="115000"/>
              </a:lnSpc>
              <a:spcBef>
                <a:spcPts val="0"/>
              </a:spcBef>
              <a:spcAft>
                <a:spcPts val="0"/>
              </a:spcAft>
              <a:buSzPts val="1400"/>
              <a:buNone/>
            </a:pPr>
            <a:r>
              <a:rPr lang="en-US">
                <a:solidFill>
                  <a:srgbClr val="000000"/>
                </a:solidFill>
                <a:latin typeface="Arial"/>
                <a:ea typeface="Arial"/>
                <a:cs typeface="Arial"/>
                <a:sym typeface="Arial"/>
              </a:rPr>
              <a:t>Myth: I’m too sick/old to donate my organs.</a:t>
            </a:r>
            <a:endParaRPr>
              <a:solidFill>
                <a:srgbClr val="000000"/>
              </a:solidFill>
              <a:latin typeface="Arial"/>
              <a:ea typeface="Arial"/>
              <a:cs typeface="Arial"/>
              <a:sym typeface="Arial"/>
            </a:endParaRPr>
          </a:p>
          <a:p>
            <a:pPr marL="9144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Fact: ANYONE can register to be a donor regardless of health, medical condition, age, gender, or sexual orientation. It is determined by a doctor at the time of someone’s passing if they are eligible to be a donor.</a:t>
            </a:r>
            <a:endParaRPr>
              <a:solidFill>
                <a:srgbClr val="000000"/>
              </a:solidFill>
              <a:latin typeface="Arial"/>
              <a:ea typeface="Arial"/>
              <a:cs typeface="Arial"/>
              <a:sym typeface="Arial"/>
            </a:endParaRPr>
          </a:p>
          <a:p>
            <a:pPr marL="0" lvl="0" indent="0" algn="l" rtl="0">
              <a:lnSpc>
                <a:spcPct val="115000"/>
              </a:lnSpc>
              <a:spcBef>
                <a:spcPts val="800"/>
              </a:spcBef>
              <a:spcAft>
                <a:spcPts val="0"/>
              </a:spcAft>
              <a:buSzPts val="1400"/>
              <a:buNone/>
            </a:pPr>
            <a:r>
              <a:rPr lang="en-US">
                <a:solidFill>
                  <a:srgbClr val="000000"/>
                </a:solidFill>
                <a:latin typeface="Arial"/>
                <a:ea typeface="Arial"/>
                <a:cs typeface="Arial"/>
                <a:sym typeface="Arial"/>
              </a:rPr>
              <a:t>There are many reasons people choose not to become organ donors, but we want to make sure everyone has the facts so they can make </a:t>
            </a:r>
            <a:r>
              <a:rPr lang="en-US" i="1">
                <a:solidFill>
                  <a:srgbClr val="000000"/>
                </a:solidFill>
                <a:latin typeface="Arial"/>
                <a:ea typeface="Arial"/>
                <a:cs typeface="Arial"/>
                <a:sym typeface="Arial"/>
              </a:rPr>
              <a:t>informed</a:t>
            </a:r>
            <a:r>
              <a:rPr lang="en-US">
                <a:solidFill>
                  <a:srgbClr val="000000"/>
                </a:solidFill>
                <a:latin typeface="Arial"/>
                <a:ea typeface="Arial"/>
                <a:cs typeface="Arial"/>
                <a:sym typeface="Arial"/>
              </a:rPr>
              <a:t> decisions, not ones based on misconceptions or fear. If you have ever heard any of these myths and they make you pause, please consider reflecting on some of the things you learned today before making a decision.</a:t>
            </a:r>
            <a:endParaRPr>
              <a:solidFill>
                <a:srgbClr val="000000"/>
              </a:solidFill>
              <a:latin typeface="Arial"/>
              <a:ea typeface="Arial"/>
              <a:cs typeface="Arial"/>
              <a:sym typeface="Arial"/>
            </a:endParaRPr>
          </a:p>
          <a:p>
            <a:pPr marL="0" lvl="0" indent="0" algn="l" rtl="0">
              <a:lnSpc>
                <a:spcPct val="100000"/>
              </a:lnSpc>
              <a:spcBef>
                <a:spcPts val="800"/>
              </a:spcBef>
              <a:spcAft>
                <a:spcPts val="0"/>
              </a:spcAft>
              <a:buSzPts val="1400"/>
              <a:buNone/>
            </a:pPr>
            <a:endParaRPr/>
          </a:p>
        </p:txBody>
      </p:sp>
      <p:sp>
        <p:nvSpPr>
          <p:cNvPr id="923" name="Google Shape;923;p4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924" name="Google Shape;924;p4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g3f6f1162d13_0_3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964" name="Google Shape;964;g3f6f1162d13_0_3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965" name="Google Shape;965;g3f6f1162d13_0_37: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6" name="Google Shape;966;g3f6f1162d13_0_37: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Answer: True!  Every day, Donate Life Northwest receives calls from elderly people who no longer want to be donors, because they say, “I’m too old… nobody would want my kidneys!” </a:t>
            </a:r>
            <a:r>
              <a:rPr lang="en-US" b="1">
                <a:latin typeface="Arial"/>
                <a:ea typeface="Arial"/>
                <a:cs typeface="Arial"/>
                <a:sym typeface="Arial"/>
              </a:rPr>
              <a:t>2026 data from Donate Life America states that 1 out of 3 deceased organ donors is over the age of 50.</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First, there is no way of knowing if someone may die in the right circumstances to become a donor, and if so, they will be evaluated on a case-by-case basis as to whether or not they can be an organ donor. Additionally, they can likely still save lives through TISSUE or EYE donation.</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Why is this?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Essentially, the criteria required for organ donation do not apply to tissue and eye donation.  </a:t>
            </a:r>
            <a:endParaRPr>
              <a:latin typeface="Arial"/>
              <a:ea typeface="Arial"/>
              <a:cs typeface="Arial"/>
              <a:sym typeface="Arial"/>
            </a:endParaRPr>
          </a:p>
          <a:p>
            <a:pPr marL="171450" lvl="0" indent="-171450" algn="l" rtl="0">
              <a:lnSpc>
                <a:spcPct val="100000"/>
              </a:lnSpc>
              <a:spcBef>
                <a:spcPts val="0"/>
              </a:spcBef>
              <a:spcAft>
                <a:spcPts val="0"/>
              </a:spcAft>
              <a:buClr>
                <a:schemeClr val="dk1"/>
              </a:buClr>
              <a:buSzPts val="1200"/>
              <a:buChar char="•"/>
            </a:pPr>
            <a:r>
              <a:rPr lang="en-US">
                <a:latin typeface="Arial"/>
                <a:ea typeface="Arial"/>
                <a:cs typeface="Arial"/>
                <a:sym typeface="Arial"/>
              </a:rPr>
              <a:t>The person does not have to pass away in a hospital – could be hospice, home, hospital, etc.</a:t>
            </a:r>
            <a:endParaRPr>
              <a:latin typeface="Arial"/>
              <a:ea typeface="Arial"/>
              <a:cs typeface="Arial"/>
              <a:sym typeface="Arial"/>
            </a:endParaRPr>
          </a:p>
          <a:p>
            <a:pPr marL="171450" lvl="0" indent="-171450" algn="l" rtl="0">
              <a:lnSpc>
                <a:spcPct val="100000"/>
              </a:lnSpc>
              <a:spcBef>
                <a:spcPts val="0"/>
              </a:spcBef>
              <a:spcAft>
                <a:spcPts val="0"/>
              </a:spcAft>
              <a:buClr>
                <a:schemeClr val="dk1"/>
              </a:buClr>
              <a:buSzPts val="1200"/>
              <a:buChar char="•"/>
            </a:pPr>
            <a:r>
              <a:rPr lang="en-US">
                <a:latin typeface="Arial"/>
                <a:ea typeface="Arial"/>
                <a:cs typeface="Arial"/>
                <a:sym typeface="Arial"/>
              </a:rPr>
              <a:t>The person can pass away from natural causes. </a:t>
            </a:r>
            <a:endParaRPr>
              <a:latin typeface="Arial"/>
              <a:ea typeface="Arial"/>
              <a:cs typeface="Arial"/>
              <a:sym typeface="Arial"/>
            </a:endParaRPr>
          </a:p>
          <a:p>
            <a:pPr marL="171450" lvl="0" indent="-171450" algn="l" rtl="0">
              <a:lnSpc>
                <a:spcPct val="100000"/>
              </a:lnSpc>
              <a:spcBef>
                <a:spcPts val="0"/>
              </a:spcBef>
              <a:spcAft>
                <a:spcPts val="0"/>
              </a:spcAft>
              <a:buClr>
                <a:schemeClr val="dk1"/>
              </a:buClr>
              <a:buSzPts val="1200"/>
              <a:buChar char="•"/>
            </a:pPr>
            <a:r>
              <a:rPr lang="en-US">
                <a:latin typeface="Arial"/>
                <a:ea typeface="Arial"/>
                <a:cs typeface="Arial"/>
                <a:sym typeface="Arial"/>
              </a:rPr>
              <a:t>Even having certain diseases – cancer, Lyme disease, etc. – may not prevent you from being able to donate tissue or eyes! Many tissues (cornea, cartilage, etc.) are avascular, meaning no blood runs through them, so they are not impacted by some diseases.  </a:t>
            </a:r>
            <a:endParaRPr>
              <a:latin typeface="Arial"/>
              <a:ea typeface="Arial"/>
              <a:cs typeface="Arial"/>
              <a:sym typeface="Arial"/>
            </a:endParaRPr>
          </a:p>
          <a:p>
            <a:pPr marL="171450" lvl="0" indent="-171450" algn="l" rtl="0">
              <a:lnSpc>
                <a:spcPct val="100000"/>
              </a:lnSpc>
              <a:spcBef>
                <a:spcPts val="0"/>
              </a:spcBef>
              <a:spcAft>
                <a:spcPts val="0"/>
              </a:spcAft>
              <a:buClr>
                <a:srgbClr val="FF0000"/>
              </a:buClr>
              <a:buSzPts val="1200"/>
              <a:buChar char="•"/>
            </a:pPr>
            <a:r>
              <a:rPr lang="en-US">
                <a:solidFill>
                  <a:srgbClr val="FF0000"/>
                </a:solidFill>
                <a:latin typeface="Arial"/>
                <a:ea typeface="Arial"/>
                <a:cs typeface="Arial"/>
                <a:sym typeface="Arial"/>
              </a:rPr>
              <a:t>Organ donation is not ruled by the FDA, like eye and tissue donation. Potentially, organs from a drug overdose or even an IV drug user who has passed could be recovered if that organ is healthy enough.  In a case like this, the organ bank would have the recipient sign a high-risk waiver because the organ is considered life-saving, as opposed to eye or tissue, where it is life-enhancing and under stricter guidelines.</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800"/>
              </a:spcBef>
              <a:spcAft>
                <a:spcPts val="0"/>
              </a:spcAft>
              <a:buSzPts val="1400"/>
              <a:buNone/>
            </a:pPr>
            <a:endParaRPr sz="1000">
              <a:latin typeface="Arial"/>
              <a:ea typeface="Arial"/>
              <a:cs typeface="Arial"/>
              <a:sym typeface="Arial"/>
            </a:endParaRPr>
          </a:p>
        </p:txBody>
      </p:sp>
      <p:sp>
        <p:nvSpPr>
          <p:cNvPr id="967" name="Google Shape;967;g3f6f1162d13_0_37: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968" name="Google Shape;968;g3f6f1162d13_0_37: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3f705b59832_0_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977" name="Google Shape;977;g3f705b59832_0_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978" name="Google Shape;978;g3f705b59832_0_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9" name="Google Shape;979;g3f705b59832_0_2: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800"/>
              </a:spcBef>
              <a:spcAft>
                <a:spcPts val="0"/>
              </a:spcAft>
              <a:buSzPts val="1400"/>
              <a:buNone/>
            </a:pPr>
            <a:r>
              <a:rPr lang="en-US">
                <a:latin typeface="Arial"/>
                <a:ea typeface="Arial"/>
                <a:cs typeface="Arial"/>
                <a:sym typeface="Arial"/>
              </a:rPr>
              <a:t>Well, there are a lot! Here are just a few. Some are more front facing and obvious (like the careers in the first column), and some you may not have thought about (in the following columns). Take a look at your career handout for more details about these careers.</a:t>
            </a:r>
            <a:endParaRPr sz="1400"/>
          </a:p>
        </p:txBody>
      </p:sp>
      <p:sp>
        <p:nvSpPr>
          <p:cNvPr id="980" name="Google Shape;980;g3f705b59832_0_2: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981" name="Google Shape;981;g3f705b59832_0_2: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f6d847ebd8_0_3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34" name="Google Shape;234;g3f6d847ebd8_0_3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35" name="Google Shape;235;g3f6d847ebd8_0_31: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3f6d847ebd8_0_31: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Before going to the next slide, ask a few students for their definition if they’d like to share.</a:t>
            </a:r>
            <a:endParaRPr sz="1400"/>
          </a:p>
        </p:txBody>
      </p:sp>
      <p:sp>
        <p:nvSpPr>
          <p:cNvPr id="237" name="Google Shape;237;g3f6d847ebd8_0_31: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38" name="Google Shape;238;g3f6d847ebd8_0_31: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3f99e6b1174_0_37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996" name="Google Shape;996;g3f99e6b1174_0_37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997" name="Google Shape;997;g3f99e6b1174_0_376: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g3f99e6b1174_0_376: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800"/>
              </a:spcBef>
              <a:spcAft>
                <a:spcPts val="0"/>
              </a:spcAft>
              <a:buSzPts val="1400"/>
              <a:buNone/>
            </a:pPr>
            <a:r>
              <a:rPr lang="en-US">
                <a:latin typeface="Arial"/>
                <a:ea typeface="Arial"/>
                <a:cs typeface="Arial"/>
                <a:sym typeface="Arial"/>
              </a:rPr>
              <a:t>Student leadership opportunities.</a:t>
            </a:r>
            <a:endParaRPr sz="1400"/>
          </a:p>
        </p:txBody>
      </p:sp>
      <p:sp>
        <p:nvSpPr>
          <p:cNvPr id="999" name="Google Shape;999;g3f99e6b1174_0_376: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000" name="Google Shape;1000;g3f99e6b1174_0_376: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3f99e6b1174_0_12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010" name="Google Shape;1010;g3f99e6b1174_0_12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011" name="Google Shape;1011;g3f99e6b1174_0_123: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2" name="Google Shape;1012;g3f99e6b1174_0_123: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800"/>
              </a:spcBef>
              <a:spcAft>
                <a:spcPts val="0"/>
              </a:spcAft>
              <a:buSzPts val="1400"/>
              <a:buNone/>
            </a:pPr>
            <a:r>
              <a:rPr lang="en-US">
                <a:latin typeface="Arial"/>
                <a:ea typeface="Arial"/>
                <a:cs typeface="Arial"/>
                <a:sym typeface="Arial"/>
              </a:rPr>
              <a:t>The PSA Yes, I’d Like Organs To Be There if I Need Them is 30 seconds.</a:t>
            </a:r>
            <a:endParaRPr>
              <a:latin typeface="Arial"/>
              <a:ea typeface="Arial"/>
              <a:cs typeface="Arial"/>
              <a:sym typeface="Arial"/>
            </a:endParaRPr>
          </a:p>
          <a:p>
            <a:pPr marL="0" lvl="0" indent="0" algn="l" rtl="0">
              <a:lnSpc>
                <a:spcPct val="100000"/>
              </a:lnSpc>
              <a:spcBef>
                <a:spcPts val="800"/>
              </a:spcBef>
              <a:spcAft>
                <a:spcPts val="0"/>
              </a:spcAft>
              <a:buSzPts val="1400"/>
              <a:buNone/>
            </a:pPr>
            <a:endParaRPr/>
          </a:p>
        </p:txBody>
      </p:sp>
      <p:sp>
        <p:nvSpPr>
          <p:cNvPr id="1013" name="Google Shape;1013;g3f99e6b1174_0_123: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014" name="Google Shape;1014;g3f99e6b1174_0_123: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g3f985ba8653_0_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021" name="Google Shape;1021;g3f985ba8653_0_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022" name="Google Shape;1022;g3f985ba8653_0_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3" name="Google Shape;1023;g3f985ba8653_0_0: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Resources for students who want to learn more.</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sz="1000">
                <a:latin typeface="Arial"/>
                <a:ea typeface="Arial"/>
                <a:cs typeface="Arial"/>
                <a:sym typeface="Arial"/>
              </a:rPr>
              <a:t>·</a:t>
            </a:r>
            <a:r>
              <a:rPr lang="en-US" sz="700">
                <a:latin typeface="Times New Roman"/>
                <a:ea typeface="Times New Roman"/>
                <a:cs typeface="Times New Roman"/>
                <a:sym typeface="Times New Roman"/>
              </a:rPr>
              <a:t>        </a:t>
            </a:r>
            <a:endParaRPr/>
          </a:p>
        </p:txBody>
      </p:sp>
      <p:sp>
        <p:nvSpPr>
          <p:cNvPr id="1024" name="Google Shape;1024;g3f985ba8653_0_0: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025" name="Google Shape;1025;g3f985ba8653_0_0: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5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042" name="Google Shape;1042;p5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043" name="Google Shape;1043;p59: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4" name="Google Shape;1044;p5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Time for questions and curiosities!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Please be mindful of your peers and respectful when asking questions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Students raise hands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Reference FAQ document if needed</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Record any questions you don't know the answer to, email us, and we will follow up with responses for you to share with the class</a:t>
            </a:r>
            <a:r>
              <a:rPr lang="en-US" sz="1300">
                <a:latin typeface="Arial"/>
                <a:ea typeface="Arial"/>
                <a:cs typeface="Arial"/>
                <a:sym typeface="Arial"/>
              </a:rPr>
              <a:t> </a:t>
            </a:r>
            <a:endParaRPr sz="1400">
              <a:latin typeface="Arial"/>
              <a:ea typeface="Arial"/>
              <a:cs typeface="Arial"/>
              <a:sym typeface="Arial"/>
            </a:endParaRPr>
          </a:p>
        </p:txBody>
      </p:sp>
      <p:sp>
        <p:nvSpPr>
          <p:cNvPr id="1045" name="Google Shape;1045;p5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046" name="Google Shape;1046;p5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f6d847ebd8_0_4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45" name="Google Shape;245;g3f6d847ebd8_0_4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46" name="Google Shape;246;g3f6d847ebd8_0_4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3f6d847ebd8_0_45: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Students may also bring up living donation. We’ll talk more about that later in the presentation, but for now we’ll focus on deceased donation as that’s related to the registry connected to the DMV.</a:t>
            </a:r>
            <a:endParaRPr sz="1400"/>
          </a:p>
        </p:txBody>
      </p:sp>
      <p:sp>
        <p:nvSpPr>
          <p:cNvPr id="248" name="Google Shape;248;g3f6d847ebd8_0_45: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49" name="Google Shape;249;g3f6d847ebd8_0_45: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f6d847ebd8_0_5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58" name="Google Shape;258;g3f6d847ebd8_0_5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59" name="Google Shape;259;g3f6d847ebd8_0_58: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g3f6d847ebd8_0_58: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 lot of student’s first experience with organ, eye, and tissue donation comes when they visit the DMV.</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Ask for a raise of hands. How many of you that have a license, permit, or ID already or you will be getting it soon?  For those of you who have been to the DMV anyone said yes and have a “D” or a heart on your permit or license?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If you have not been to the DMV yet, know that when you go to get your permit, license, or ID, they will ask you “Do you wish to register as an organ, eye and tissue donor?”</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Saying yes means you are joining the Oregon Organ Donor Registry, and confirming that (click text)</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i="1">
                <a:latin typeface="Arial"/>
                <a:ea typeface="Arial"/>
                <a:cs typeface="Arial"/>
                <a:sym typeface="Arial"/>
              </a:rPr>
              <a:t>After I die, I wish to donate…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i="1">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When you register at the DMV, you are agreeing that you want to donate organs, corneas, and tissue. If you would like the option to choose what you feel comfortable donating, you can register online</a:t>
            </a:r>
            <a:r>
              <a:rPr lang="en-US" i="1">
                <a:latin typeface="Arial"/>
                <a:ea typeface="Arial"/>
                <a:cs typeface="Arial"/>
                <a:sym typeface="Arial"/>
              </a:rPr>
              <a:t>, </a:t>
            </a:r>
            <a:r>
              <a:rPr lang="en-US">
                <a:latin typeface="Arial"/>
                <a:ea typeface="Arial"/>
                <a:cs typeface="Arial"/>
                <a:sym typeface="Arial"/>
              </a:rPr>
              <a:t>where there is a checklist of options for donation.</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Alternatively, if you </a:t>
            </a:r>
            <a:r>
              <a:rPr lang="en-US" b="1">
                <a:latin typeface="Arial"/>
                <a:ea typeface="Arial"/>
                <a:cs typeface="Arial"/>
                <a:sym typeface="Arial"/>
              </a:rPr>
              <a:t>do not</a:t>
            </a:r>
            <a:r>
              <a:rPr lang="en-US">
                <a:latin typeface="Arial"/>
                <a:ea typeface="Arial"/>
                <a:cs typeface="Arial"/>
                <a:sym typeface="Arial"/>
              </a:rPr>
              <a:t> want your name in the donor registry data base or do not want to have the D or heart on your license, but still want to be a registered donor, you can register online. In fact, online you can get a username and password and can change your status at any time.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To change your status through the DMV it involves getting a new license which costs $$.</a:t>
            </a:r>
            <a:endParaRPr>
              <a:latin typeface="Arial"/>
              <a:ea typeface="Arial"/>
              <a:cs typeface="Arial"/>
              <a:sym typeface="Arial"/>
            </a:endParaRPr>
          </a:p>
          <a:p>
            <a:pPr marL="457200" lvl="0" indent="0" algn="l" rtl="0">
              <a:lnSpc>
                <a:spcPct val="115000"/>
              </a:lnSpc>
              <a:spcBef>
                <a:spcPts val="0"/>
              </a:spcBef>
              <a:spcAft>
                <a:spcPts val="0"/>
              </a:spcAft>
              <a:buSzPts val="1400"/>
              <a:buNone/>
            </a:pPr>
            <a:endParaRPr sz="1000">
              <a:solidFill>
                <a:srgbClr val="000000"/>
              </a:solidFill>
              <a:latin typeface="Arial"/>
              <a:ea typeface="Arial"/>
              <a:cs typeface="Arial"/>
              <a:sym typeface="Arial"/>
            </a:endParaRPr>
          </a:p>
        </p:txBody>
      </p:sp>
      <p:sp>
        <p:nvSpPr>
          <p:cNvPr id="261" name="Google Shape;261;g3f6d847ebd8_0_58: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62" name="Google Shape;262;g3f6d847ebd8_0_58: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f6d847ebd8_0_7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79" name="Google Shape;279;g3f6d847ebd8_0_7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80" name="Google Shape;280;g3f6d847ebd8_0_7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g3f6d847ebd8_0_79: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There are many people in our country and around the world that are experiencing organ failure.</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Organ failure is when one or more of a person’s organs stop working properly.</a:t>
            </a:r>
            <a:endParaRPr>
              <a:latin typeface="Arial"/>
              <a:ea typeface="Arial"/>
              <a:cs typeface="Arial"/>
              <a:sym typeface="Arial"/>
            </a:endParaRPr>
          </a:p>
          <a:p>
            <a:pPr marL="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One treatment is receiving an organ transplant.</a:t>
            </a:r>
            <a:endParaRPr>
              <a:latin typeface="Arial"/>
              <a:ea typeface="Arial"/>
              <a:cs typeface="Arial"/>
              <a:sym typeface="Arial"/>
            </a:endParaRPr>
          </a:p>
          <a:p>
            <a:pPr marL="457200" lvl="0" indent="0" algn="l" rtl="0">
              <a:lnSpc>
                <a:spcPct val="115000"/>
              </a:lnSpc>
              <a:spcBef>
                <a:spcPts val="0"/>
              </a:spcBef>
              <a:spcAft>
                <a:spcPts val="0"/>
              </a:spcAft>
              <a:buSzPts val="1400"/>
              <a:buNone/>
            </a:pPr>
            <a:endParaRPr sz="1000">
              <a:solidFill>
                <a:srgbClr val="000000"/>
              </a:solidFill>
              <a:latin typeface="Arial"/>
              <a:ea typeface="Arial"/>
              <a:cs typeface="Arial"/>
              <a:sym typeface="Arial"/>
            </a:endParaRPr>
          </a:p>
        </p:txBody>
      </p:sp>
      <p:sp>
        <p:nvSpPr>
          <p:cNvPr id="282" name="Google Shape;282;g3f6d847ebd8_0_79: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83" name="Google Shape;283;g3f6d847ebd8_0_79: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f6815bbcef_0_131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90" name="Google Shape;290;g3f6815bbcef_0_131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91" name="Google Shape;291;g3f6815bbcef_0_1310: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3f6815bbcef_0_1310: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400"/>
              <a:buFont typeface="Arial"/>
              <a:buNone/>
            </a:pPr>
            <a:r>
              <a:rPr lang="en-US">
                <a:latin typeface="Arial"/>
                <a:ea typeface="Arial"/>
                <a:cs typeface="Arial"/>
                <a:sym typeface="Arial"/>
              </a:rPr>
              <a:t>The need for healthy, transplantable organs has reached crisis levels throughout the United States.  As you can see, since the 1990s, the number of deceased and living donors has stayed somewhat constant, whereas the number of people needing an organ transplant has risen dramatically.  There are MANY waiting for an organ transplant, but comparatively few donors.    </a:t>
            </a:r>
            <a:endParaRPr b="1">
              <a:latin typeface="Arial"/>
              <a:ea typeface="Arial"/>
              <a:cs typeface="Arial"/>
              <a:sym typeface="Arial"/>
            </a:endParaRPr>
          </a:p>
          <a:p>
            <a:pPr marL="0" lvl="0" indent="0" algn="l" rtl="0">
              <a:lnSpc>
                <a:spcPct val="90000"/>
              </a:lnSpc>
              <a:spcBef>
                <a:spcPts val="0"/>
              </a:spcBef>
              <a:spcAft>
                <a:spcPts val="0"/>
              </a:spcAft>
              <a:buClr>
                <a:schemeClr val="dk1"/>
              </a:buClr>
              <a:buSzPts val="1400"/>
              <a:buFont typeface="Arial"/>
              <a:buNone/>
            </a:pPr>
            <a:endParaRPr>
              <a:latin typeface="Arial"/>
              <a:ea typeface="Arial"/>
              <a:cs typeface="Arial"/>
              <a:sym typeface="Arial"/>
            </a:endParaRPr>
          </a:p>
          <a:p>
            <a:pPr marL="171450" lvl="0" indent="-171450" algn="l" rtl="0">
              <a:lnSpc>
                <a:spcPct val="90000"/>
              </a:lnSpc>
              <a:spcBef>
                <a:spcPts val="0"/>
              </a:spcBef>
              <a:spcAft>
                <a:spcPts val="0"/>
              </a:spcAft>
              <a:buClr>
                <a:schemeClr val="dk1"/>
              </a:buClr>
              <a:buSzPts val="1200"/>
              <a:buChar char="•"/>
            </a:pPr>
            <a:r>
              <a:rPr lang="en-US">
                <a:latin typeface="Arial"/>
                <a:ea typeface="Arial"/>
                <a:cs typeface="Arial"/>
                <a:sym typeface="Arial"/>
              </a:rPr>
              <a:t>This data shows ONLY the number of people on the waiting list for </a:t>
            </a:r>
            <a:r>
              <a:rPr lang="en-US" b="1">
                <a:latin typeface="Arial"/>
                <a:ea typeface="Arial"/>
                <a:cs typeface="Arial"/>
                <a:sym typeface="Arial"/>
              </a:rPr>
              <a:t>organ</a:t>
            </a:r>
            <a:r>
              <a:rPr lang="en-US">
                <a:latin typeface="Arial"/>
                <a:ea typeface="Arial"/>
                <a:cs typeface="Arial"/>
                <a:sym typeface="Arial"/>
              </a:rPr>
              <a:t> transplants.  </a:t>
            </a:r>
            <a:endParaRPr>
              <a:latin typeface="Arial"/>
              <a:ea typeface="Arial"/>
              <a:cs typeface="Arial"/>
              <a:sym typeface="Arial"/>
            </a:endParaRPr>
          </a:p>
          <a:p>
            <a:pPr marL="171450" lvl="0" indent="-171450" algn="l" rtl="0">
              <a:lnSpc>
                <a:spcPct val="90000"/>
              </a:lnSpc>
              <a:spcBef>
                <a:spcPts val="0"/>
              </a:spcBef>
              <a:spcAft>
                <a:spcPts val="0"/>
              </a:spcAft>
              <a:buClr>
                <a:schemeClr val="dk1"/>
              </a:buClr>
              <a:buSzPts val="1200"/>
              <a:buChar char="•"/>
            </a:pPr>
            <a:r>
              <a:rPr lang="en-US">
                <a:latin typeface="Arial"/>
                <a:ea typeface="Arial"/>
                <a:cs typeface="Arial"/>
                <a:sym typeface="Arial"/>
              </a:rPr>
              <a:t>This data does NOT reflect the hundreds of thousands more people who could benefit from tissue and cornea transplants. Actually there is no waitlist for cornea or tissue transplants.</a:t>
            </a:r>
            <a:endParaRPr>
              <a:latin typeface="Arial"/>
              <a:ea typeface="Arial"/>
              <a:cs typeface="Arial"/>
              <a:sym typeface="Arial"/>
            </a:endParaRPr>
          </a:p>
          <a:p>
            <a:pPr marL="171450" lvl="0" indent="-171450" algn="l" rtl="0">
              <a:lnSpc>
                <a:spcPct val="90000"/>
              </a:lnSpc>
              <a:spcBef>
                <a:spcPts val="0"/>
              </a:spcBef>
              <a:spcAft>
                <a:spcPts val="0"/>
              </a:spcAft>
              <a:buClr>
                <a:schemeClr val="dk1"/>
              </a:buClr>
              <a:buSzPts val="1200"/>
              <a:buChar char="•"/>
            </a:pPr>
            <a:r>
              <a:rPr lang="en-US">
                <a:latin typeface="Arial"/>
                <a:ea typeface="Arial"/>
                <a:cs typeface="Arial"/>
                <a:sym typeface="Arial"/>
              </a:rPr>
              <a:t>Neither does it reflect those WAITING to be placed on the waiting list!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293" name="Google Shape;293;g3f6815bbcef_0_1310: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94" name="Google Shape;294;g3f6815bbcef_0_1310: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6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6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7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7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7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7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7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7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7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7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g3f6815bbcef_0_1233"/>
          <p:cNvSpPr txBox="1">
            <a:spLocks noGrp="1"/>
          </p:cNvSpPr>
          <p:nvPr>
            <p:ph type="title"/>
          </p:nvPr>
        </p:nvSpPr>
        <p:spPr>
          <a:xfrm>
            <a:off x="1257300" y="547688"/>
            <a:ext cx="15773400" cy="19887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92" name="Google Shape;92;g3f6815bbcef_0_1233"/>
          <p:cNvSpPr txBox="1">
            <a:spLocks noGrp="1"/>
          </p:cNvSpPr>
          <p:nvPr>
            <p:ph type="body" idx="1"/>
          </p:nvPr>
        </p:nvSpPr>
        <p:spPr>
          <a:xfrm>
            <a:off x="1257300" y="2738438"/>
            <a:ext cx="15773400" cy="6526800"/>
          </a:xfrm>
          <a:prstGeom prst="rect">
            <a:avLst/>
          </a:prstGeom>
          <a:noFill/>
          <a:ln>
            <a:noFill/>
          </a:ln>
        </p:spPr>
        <p:txBody>
          <a:bodyPr spcFirstLastPara="1" wrap="square" lIns="137150" tIns="68550" rIns="137150" bIns="68550" anchor="t" anchorCtr="0">
            <a:normAutofit/>
          </a:bodyPr>
          <a:lstStyle>
            <a:lvl1pPr marL="457200" lvl="0" indent="-400050" algn="l">
              <a:lnSpc>
                <a:spcPct val="90000"/>
              </a:lnSpc>
              <a:spcBef>
                <a:spcPts val="1500"/>
              </a:spcBef>
              <a:spcAft>
                <a:spcPts val="0"/>
              </a:spcAft>
              <a:buClr>
                <a:schemeClr val="dk1"/>
              </a:buClr>
              <a:buSzPts val="2700"/>
              <a:buChar char="•"/>
              <a:defRPr/>
            </a:lvl1pPr>
            <a:lvl2pPr marL="914400" lvl="1" indent="-400050" algn="l">
              <a:lnSpc>
                <a:spcPct val="90000"/>
              </a:lnSpc>
              <a:spcBef>
                <a:spcPts val="800"/>
              </a:spcBef>
              <a:spcAft>
                <a:spcPts val="0"/>
              </a:spcAft>
              <a:buClr>
                <a:schemeClr val="dk1"/>
              </a:buClr>
              <a:buSzPts val="2700"/>
              <a:buChar char="•"/>
              <a:defRPr/>
            </a:lvl2pPr>
            <a:lvl3pPr marL="1371600" lvl="2" indent="-400050" algn="l">
              <a:lnSpc>
                <a:spcPct val="90000"/>
              </a:lnSpc>
              <a:spcBef>
                <a:spcPts val="800"/>
              </a:spcBef>
              <a:spcAft>
                <a:spcPts val="0"/>
              </a:spcAft>
              <a:buClr>
                <a:schemeClr val="dk1"/>
              </a:buClr>
              <a:buSzPts val="2700"/>
              <a:buChar char="•"/>
              <a:defRPr/>
            </a:lvl3pPr>
            <a:lvl4pPr marL="1828800" lvl="3" indent="-400050" algn="l">
              <a:lnSpc>
                <a:spcPct val="90000"/>
              </a:lnSpc>
              <a:spcBef>
                <a:spcPts val="800"/>
              </a:spcBef>
              <a:spcAft>
                <a:spcPts val="0"/>
              </a:spcAft>
              <a:buClr>
                <a:schemeClr val="dk1"/>
              </a:buClr>
              <a:buSzPts val="2700"/>
              <a:buChar char="•"/>
              <a:defRPr/>
            </a:lvl4pPr>
            <a:lvl5pPr marL="2286000" lvl="4" indent="-400050" algn="l">
              <a:lnSpc>
                <a:spcPct val="90000"/>
              </a:lnSpc>
              <a:spcBef>
                <a:spcPts val="800"/>
              </a:spcBef>
              <a:spcAft>
                <a:spcPts val="0"/>
              </a:spcAft>
              <a:buClr>
                <a:schemeClr val="dk1"/>
              </a:buClr>
              <a:buSzPts val="2700"/>
              <a:buChar char="•"/>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93" name="Google Shape;93;g3f6815bbcef_0_1233"/>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94" name="Google Shape;94;g3f6815bbcef_0_1233"/>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95" name="Google Shape;95;g3f6815bbcef_0_1233"/>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6"/>
        <p:cNvGrpSpPr/>
        <p:nvPr/>
      </p:nvGrpSpPr>
      <p:grpSpPr>
        <a:xfrm>
          <a:off x="0" y="0"/>
          <a:ext cx="0" cy="0"/>
          <a:chOff x="0" y="0"/>
          <a:chExt cx="0" cy="0"/>
        </a:xfrm>
      </p:grpSpPr>
      <p:sp>
        <p:nvSpPr>
          <p:cNvPr id="97" name="Google Shape;97;g3f6815bbcef_0_1227"/>
          <p:cNvSpPr txBox="1">
            <a:spLocks noGrp="1"/>
          </p:cNvSpPr>
          <p:nvPr>
            <p:ph type="ctrTitle"/>
          </p:nvPr>
        </p:nvSpPr>
        <p:spPr>
          <a:xfrm>
            <a:off x="2286000" y="1683545"/>
            <a:ext cx="13716000" cy="3581700"/>
          </a:xfrm>
          <a:prstGeom prst="rect">
            <a:avLst/>
          </a:prstGeom>
          <a:noFill/>
          <a:ln>
            <a:noFill/>
          </a:ln>
        </p:spPr>
        <p:txBody>
          <a:bodyPr spcFirstLastPara="1" wrap="square" lIns="137150" tIns="68550" rIns="137150" bIns="68550" anchor="b" anchorCtr="0">
            <a:normAutofit/>
          </a:bodyPr>
          <a:lstStyle>
            <a:lvl1pPr lvl="0" algn="ctr">
              <a:lnSpc>
                <a:spcPct val="90000"/>
              </a:lnSpc>
              <a:spcBef>
                <a:spcPts val="0"/>
              </a:spcBef>
              <a:spcAft>
                <a:spcPts val="0"/>
              </a:spcAft>
              <a:buClr>
                <a:schemeClr val="dk1"/>
              </a:buClr>
              <a:buSzPts val="9000"/>
              <a:buFont typeface="Play"/>
              <a:buNone/>
              <a:defRPr sz="90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98" name="Google Shape;98;g3f6815bbcef_0_1227"/>
          <p:cNvSpPr txBox="1">
            <a:spLocks noGrp="1"/>
          </p:cNvSpPr>
          <p:nvPr>
            <p:ph type="subTitle" idx="1"/>
          </p:nvPr>
        </p:nvSpPr>
        <p:spPr>
          <a:xfrm>
            <a:off x="2286000" y="5403057"/>
            <a:ext cx="13716000" cy="2483700"/>
          </a:xfrm>
          <a:prstGeom prst="rect">
            <a:avLst/>
          </a:prstGeom>
          <a:noFill/>
          <a:ln>
            <a:noFill/>
          </a:ln>
        </p:spPr>
        <p:txBody>
          <a:bodyPr spcFirstLastPara="1" wrap="square" lIns="137150" tIns="68550" rIns="137150" bIns="68550" anchor="t" anchorCtr="0">
            <a:normAutofit/>
          </a:bodyPr>
          <a:lstStyle>
            <a:lvl1pPr lvl="0" algn="ctr">
              <a:lnSpc>
                <a:spcPct val="90000"/>
              </a:lnSpc>
              <a:spcBef>
                <a:spcPts val="1500"/>
              </a:spcBef>
              <a:spcAft>
                <a:spcPts val="0"/>
              </a:spcAft>
              <a:buClr>
                <a:schemeClr val="dk1"/>
              </a:buClr>
              <a:buSzPts val="3600"/>
              <a:buNone/>
              <a:defRPr sz="3600"/>
            </a:lvl1pPr>
            <a:lvl2pPr lvl="1" algn="ctr">
              <a:lnSpc>
                <a:spcPct val="90000"/>
              </a:lnSpc>
              <a:spcBef>
                <a:spcPts val="800"/>
              </a:spcBef>
              <a:spcAft>
                <a:spcPts val="0"/>
              </a:spcAft>
              <a:buClr>
                <a:schemeClr val="dk1"/>
              </a:buClr>
              <a:buSzPts val="3000"/>
              <a:buNone/>
              <a:defRPr sz="3000"/>
            </a:lvl2pPr>
            <a:lvl3pPr lvl="2" algn="ctr">
              <a:lnSpc>
                <a:spcPct val="90000"/>
              </a:lnSpc>
              <a:spcBef>
                <a:spcPts val="800"/>
              </a:spcBef>
              <a:spcAft>
                <a:spcPts val="0"/>
              </a:spcAft>
              <a:buClr>
                <a:schemeClr val="dk1"/>
              </a:buClr>
              <a:buSzPts val="2700"/>
              <a:buNone/>
              <a:defRPr sz="2700"/>
            </a:lvl3pPr>
            <a:lvl4pPr lvl="3" algn="ctr">
              <a:lnSpc>
                <a:spcPct val="90000"/>
              </a:lnSpc>
              <a:spcBef>
                <a:spcPts val="800"/>
              </a:spcBef>
              <a:spcAft>
                <a:spcPts val="0"/>
              </a:spcAft>
              <a:buClr>
                <a:schemeClr val="dk1"/>
              </a:buClr>
              <a:buSzPts val="2400"/>
              <a:buNone/>
              <a:defRPr sz="2400"/>
            </a:lvl4pPr>
            <a:lvl5pPr lvl="4" algn="ctr">
              <a:lnSpc>
                <a:spcPct val="90000"/>
              </a:lnSpc>
              <a:spcBef>
                <a:spcPts val="800"/>
              </a:spcBef>
              <a:spcAft>
                <a:spcPts val="0"/>
              </a:spcAft>
              <a:buClr>
                <a:schemeClr val="dk1"/>
              </a:buClr>
              <a:buSzPts val="2400"/>
              <a:buNone/>
              <a:defRPr sz="2400"/>
            </a:lvl5pPr>
            <a:lvl6pPr lvl="5" algn="ctr">
              <a:lnSpc>
                <a:spcPct val="90000"/>
              </a:lnSpc>
              <a:spcBef>
                <a:spcPts val="800"/>
              </a:spcBef>
              <a:spcAft>
                <a:spcPts val="0"/>
              </a:spcAft>
              <a:buClr>
                <a:schemeClr val="dk1"/>
              </a:buClr>
              <a:buSzPts val="2400"/>
              <a:buNone/>
              <a:defRPr sz="2400"/>
            </a:lvl6pPr>
            <a:lvl7pPr lvl="6" algn="ctr">
              <a:lnSpc>
                <a:spcPct val="90000"/>
              </a:lnSpc>
              <a:spcBef>
                <a:spcPts val="800"/>
              </a:spcBef>
              <a:spcAft>
                <a:spcPts val="0"/>
              </a:spcAft>
              <a:buClr>
                <a:schemeClr val="dk1"/>
              </a:buClr>
              <a:buSzPts val="2400"/>
              <a:buNone/>
              <a:defRPr sz="2400"/>
            </a:lvl7pPr>
            <a:lvl8pPr lvl="7" algn="ctr">
              <a:lnSpc>
                <a:spcPct val="90000"/>
              </a:lnSpc>
              <a:spcBef>
                <a:spcPts val="800"/>
              </a:spcBef>
              <a:spcAft>
                <a:spcPts val="0"/>
              </a:spcAft>
              <a:buClr>
                <a:schemeClr val="dk1"/>
              </a:buClr>
              <a:buSzPts val="2400"/>
              <a:buNone/>
              <a:defRPr sz="2400"/>
            </a:lvl8pPr>
            <a:lvl9pPr lvl="8" algn="ctr">
              <a:lnSpc>
                <a:spcPct val="90000"/>
              </a:lnSpc>
              <a:spcBef>
                <a:spcPts val="800"/>
              </a:spcBef>
              <a:spcAft>
                <a:spcPts val="0"/>
              </a:spcAft>
              <a:buClr>
                <a:schemeClr val="dk1"/>
              </a:buClr>
              <a:buSzPts val="2400"/>
              <a:buNone/>
              <a:defRPr sz="2400"/>
            </a:lvl9pPr>
          </a:lstStyle>
          <a:p>
            <a:endParaRPr/>
          </a:p>
        </p:txBody>
      </p:sp>
      <p:sp>
        <p:nvSpPr>
          <p:cNvPr id="99" name="Google Shape;99;g3f6815bbcef_0_1227"/>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00" name="Google Shape;100;g3f6815bbcef_0_1227"/>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01" name="Google Shape;101;g3f6815bbcef_0_1227"/>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g3f6815bbcef_0_1239"/>
          <p:cNvSpPr txBox="1">
            <a:spLocks noGrp="1"/>
          </p:cNvSpPr>
          <p:nvPr>
            <p:ph type="title"/>
          </p:nvPr>
        </p:nvSpPr>
        <p:spPr>
          <a:xfrm>
            <a:off x="1247775" y="2564607"/>
            <a:ext cx="15773400" cy="4279200"/>
          </a:xfrm>
          <a:prstGeom prst="rect">
            <a:avLst/>
          </a:prstGeom>
          <a:noFill/>
          <a:ln>
            <a:noFill/>
          </a:ln>
        </p:spPr>
        <p:txBody>
          <a:bodyPr spcFirstLastPara="1" wrap="square" lIns="137150" tIns="68550" rIns="137150" bIns="68550" anchor="b" anchorCtr="0">
            <a:normAutofit/>
          </a:bodyPr>
          <a:lstStyle>
            <a:lvl1pPr lvl="0" algn="l">
              <a:lnSpc>
                <a:spcPct val="90000"/>
              </a:lnSpc>
              <a:spcBef>
                <a:spcPts val="0"/>
              </a:spcBef>
              <a:spcAft>
                <a:spcPts val="0"/>
              </a:spcAft>
              <a:buClr>
                <a:schemeClr val="dk1"/>
              </a:buClr>
              <a:buSzPts val="9000"/>
              <a:buFont typeface="Play"/>
              <a:buNone/>
              <a:defRPr sz="90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04" name="Google Shape;104;g3f6815bbcef_0_1239"/>
          <p:cNvSpPr txBox="1">
            <a:spLocks noGrp="1"/>
          </p:cNvSpPr>
          <p:nvPr>
            <p:ph type="body" idx="1"/>
          </p:nvPr>
        </p:nvSpPr>
        <p:spPr>
          <a:xfrm>
            <a:off x="1247775" y="6884195"/>
            <a:ext cx="15773400" cy="2250600"/>
          </a:xfrm>
          <a:prstGeom prst="rect">
            <a:avLst/>
          </a:prstGeom>
          <a:noFill/>
          <a:ln>
            <a:noFill/>
          </a:ln>
        </p:spPr>
        <p:txBody>
          <a:bodyPr spcFirstLastPara="1" wrap="square" lIns="137150" tIns="68550" rIns="137150" bIns="68550" anchor="t" anchorCtr="0">
            <a:normAutofit/>
          </a:bodyPr>
          <a:lstStyle>
            <a:lvl1pPr marL="457200" lvl="0" indent="-228600" algn="l">
              <a:lnSpc>
                <a:spcPct val="90000"/>
              </a:lnSpc>
              <a:spcBef>
                <a:spcPts val="1500"/>
              </a:spcBef>
              <a:spcAft>
                <a:spcPts val="0"/>
              </a:spcAft>
              <a:buClr>
                <a:srgbClr val="757575"/>
              </a:buClr>
              <a:buSzPts val="3600"/>
              <a:buNone/>
              <a:defRPr sz="3600">
                <a:solidFill>
                  <a:srgbClr val="757575"/>
                </a:solidFill>
              </a:defRPr>
            </a:lvl1pPr>
            <a:lvl2pPr marL="914400" lvl="1" indent="-228600" algn="l">
              <a:lnSpc>
                <a:spcPct val="90000"/>
              </a:lnSpc>
              <a:spcBef>
                <a:spcPts val="800"/>
              </a:spcBef>
              <a:spcAft>
                <a:spcPts val="0"/>
              </a:spcAft>
              <a:buClr>
                <a:srgbClr val="757575"/>
              </a:buClr>
              <a:buSzPts val="3000"/>
              <a:buNone/>
              <a:defRPr sz="3000">
                <a:solidFill>
                  <a:srgbClr val="757575"/>
                </a:solidFill>
              </a:defRPr>
            </a:lvl2pPr>
            <a:lvl3pPr marL="1371600" lvl="2" indent="-228600" algn="l">
              <a:lnSpc>
                <a:spcPct val="90000"/>
              </a:lnSpc>
              <a:spcBef>
                <a:spcPts val="800"/>
              </a:spcBef>
              <a:spcAft>
                <a:spcPts val="0"/>
              </a:spcAft>
              <a:buClr>
                <a:srgbClr val="757575"/>
              </a:buClr>
              <a:buSzPts val="2700"/>
              <a:buNone/>
              <a:defRPr sz="2700">
                <a:solidFill>
                  <a:srgbClr val="757575"/>
                </a:solidFill>
              </a:defRPr>
            </a:lvl3pPr>
            <a:lvl4pPr marL="1828800" lvl="3" indent="-228600" algn="l">
              <a:lnSpc>
                <a:spcPct val="90000"/>
              </a:lnSpc>
              <a:spcBef>
                <a:spcPts val="800"/>
              </a:spcBef>
              <a:spcAft>
                <a:spcPts val="0"/>
              </a:spcAft>
              <a:buClr>
                <a:srgbClr val="757575"/>
              </a:buClr>
              <a:buSzPts val="2400"/>
              <a:buNone/>
              <a:defRPr sz="2400">
                <a:solidFill>
                  <a:srgbClr val="757575"/>
                </a:solidFill>
              </a:defRPr>
            </a:lvl4pPr>
            <a:lvl5pPr marL="2286000" lvl="4" indent="-228600" algn="l">
              <a:lnSpc>
                <a:spcPct val="90000"/>
              </a:lnSpc>
              <a:spcBef>
                <a:spcPts val="800"/>
              </a:spcBef>
              <a:spcAft>
                <a:spcPts val="0"/>
              </a:spcAft>
              <a:buClr>
                <a:srgbClr val="757575"/>
              </a:buClr>
              <a:buSzPts val="2400"/>
              <a:buNone/>
              <a:defRPr sz="2400">
                <a:solidFill>
                  <a:srgbClr val="757575"/>
                </a:solidFill>
              </a:defRPr>
            </a:lvl5pPr>
            <a:lvl6pPr marL="2743200" lvl="5" indent="-228600" algn="l">
              <a:lnSpc>
                <a:spcPct val="90000"/>
              </a:lnSpc>
              <a:spcBef>
                <a:spcPts val="800"/>
              </a:spcBef>
              <a:spcAft>
                <a:spcPts val="0"/>
              </a:spcAft>
              <a:buClr>
                <a:srgbClr val="757575"/>
              </a:buClr>
              <a:buSzPts val="2400"/>
              <a:buNone/>
              <a:defRPr sz="2400">
                <a:solidFill>
                  <a:srgbClr val="757575"/>
                </a:solidFill>
              </a:defRPr>
            </a:lvl6pPr>
            <a:lvl7pPr marL="3200400" lvl="6" indent="-228600" algn="l">
              <a:lnSpc>
                <a:spcPct val="90000"/>
              </a:lnSpc>
              <a:spcBef>
                <a:spcPts val="800"/>
              </a:spcBef>
              <a:spcAft>
                <a:spcPts val="0"/>
              </a:spcAft>
              <a:buClr>
                <a:srgbClr val="757575"/>
              </a:buClr>
              <a:buSzPts val="2400"/>
              <a:buNone/>
              <a:defRPr sz="2400">
                <a:solidFill>
                  <a:srgbClr val="757575"/>
                </a:solidFill>
              </a:defRPr>
            </a:lvl7pPr>
            <a:lvl8pPr marL="3657600" lvl="7" indent="-228600" algn="l">
              <a:lnSpc>
                <a:spcPct val="90000"/>
              </a:lnSpc>
              <a:spcBef>
                <a:spcPts val="800"/>
              </a:spcBef>
              <a:spcAft>
                <a:spcPts val="0"/>
              </a:spcAft>
              <a:buClr>
                <a:srgbClr val="757575"/>
              </a:buClr>
              <a:buSzPts val="2400"/>
              <a:buNone/>
              <a:defRPr sz="2400">
                <a:solidFill>
                  <a:srgbClr val="757575"/>
                </a:solidFill>
              </a:defRPr>
            </a:lvl8pPr>
            <a:lvl9pPr marL="4114800" lvl="8" indent="-228600" algn="l">
              <a:lnSpc>
                <a:spcPct val="90000"/>
              </a:lnSpc>
              <a:spcBef>
                <a:spcPts val="800"/>
              </a:spcBef>
              <a:spcAft>
                <a:spcPts val="0"/>
              </a:spcAft>
              <a:buClr>
                <a:srgbClr val="757575"/>
              </a:buClr>
              <a:buSzPts val="2400"/>
              <a:buNone/>
              <a:defRPr sz="2400">
                <a:solidFill>
                  <a:srgbClr val="757575"/>
                </a:solidFill>
              </a:defRPr>
            </a:lvl9pPr>
          </a:lstStyle>
          <a:p>
            <a:endParaRPr/>
          </a:p>
        </p:txBody>
      </p:sp>
      <p:sp>
        <p:nvSpPr>
          <p:cNvPr id="105" name="Google Shape;105;g3f6815bbcef_0_1239"/>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06" name="Google Shape;106;g3f6815bbcef_0_1239"/>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07" name="Google Shape;107;g3f6815bbcef_0_1239"/>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g3f6815bbcef_0_1245"/>
          <p:cNvSpPr txBox="1">
            <a:spLocks noGrp="1"/>
          </p:cNvSpPr>
          <p:nvPr>
            <p:ph type="title"/>
          </p:nvPr>
        </p:nvSpPr>
        <p:spPr>
          <a:xfrm>
            <a:off x="1257300" y="547688"/>
            <a:ext cx="15773400" cy="19887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10" name="Google Shape;110;g3f6815bbcef_0_1245"/>
          <p:cNvSpPr txBox="1">
            <a:spLocks noGrp="1"/>
          </p:cNvSpPr>
          <p:nvPr>
            <p:ph type="body" idx="1"/>
          </p:nvPr>
        </p:nvSpPr>
        <p:spPr>
          <a:xfrm>
            <a:off x="1257300" y="2738438"/>
            <a:ext cx="7772400" cy="6526800"/>
          </a:xfrm>
          <a:prstGeom prst="rect">
            <a:avLst/>
          </a:prstGeom>
          <a:noFill/>
          <a:ln>
            <a:noFill/>
          </a:ln>
        </p:spPr>
        <p:txBody>
          <a:bodyPr spcFirstLastPara="1" wrap="square" lIns="137150" tIns="68550" rIns="137150" bIns="68550" anchor="t" anchorCtr="0">
            <a:normAutofit/>
          </a:bodyPr>
          <a:lstStyle>
            <a:lvl1pPr marL="457200" lvl="0" indent="-400050" algn="l">
              <a:lnSpc>
                <a:spcPct val="90000"/>
              </a:lnSpc>
              <a:spcBef>
                <a:spcPts val="1500"/>
              </a:spcBef>
              <a:spcAft>
                <a:spcPts val="0"/>
              </a:spcAft>
              <a:buClr>
                <a:schemeClr val="dk1"/>
              </a:buClr>
              <a:buSzPts val="2700"/>
              <a:buChar char="•"/>
              <a:defRPr/>
            </a:lvl1pPr>
            <a:lvl2pPr marL="914400" lvl="1" indent="-400050" algn="l">
              <a:lnSpc>
                <a:spcPct val="90000"/>
              </a:lnSpc>
              <a:spcBef>
                <a:spcPts val="800"/>
              </a:spcBef>
              <a:spcAft>
                <a:spcPts val="0"/>
              </a:spcAft>
              <a:buClr>
                <a:schemeClr val="dk1"/>
              </a:buClr>
              <a:buSzPts val="2700"/>
              <a:buChar char="•"/>
              <a:defRPr/>
            </a:lvl2pPr>
            <a:lvl3pPr marL="1371600" lvl="2" indent="-400050" algn="l">
              <a:lnSpc>
                <a:spcPct val="90000"/>
              </a:lnSpc>
              <a:spcBef>
                <a:spcPts val="800"/>
              </a:spcBef>
              <a:spcAft>
                <a:spcPts val="0"/>
              </a:spcAft>
              <a:buClr>
                <a:schemeClr val="dk1"/>
              </a:buClr>
              <a:buSzPts val="2700"/>
              <a:buChar char="•"/>
              <a:defRPr/>
            </a:lvl3pPr>
            <a:lvl4pPr marL="1828800" lvl="3" indent="-400050" algn="l">
              <a:lnSpc>
                <a:spcPct val="90000"/>
              </a:lnSpc>
              <a:spcBef>
                <a:spcPts val="800"/>
              </a:spcBef>
              <a:spcAft>
                <a:spcPts val="0"/>
              </a:spcAft>
              <a:buClr>
                <a:schemeClr val="dk1"/>
              </a:buClr>
              <a:buSzPts val="2700"/>
              <a:buChar char="•"/>
              <a:defRPr/>
            </a:lvl4pPr>
            <a:lvl5pPr marL="2286000" lvl="4" indent="-400050" algn="l">
              <a:lnSpc>
                <a:spcPct val="90000"/>
              </a:lnSpc>
              <a:spcBef>
                <a:spcPts val="800"/>
              </a:spcBef>
              <a:spcAft>
                <a:spcPts val="0"/>
              </a:spcAft>
              <a:buClr>
                <a:schemeClr val="dk1"/>
              </a:buClr>
              <a:buSzPts val="2700"/>
              <a:buChar char="•"/>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11" name="Google Shape;111;g3f6815bbcef_0_1245"/>
          <p:cNvSpPr txBox="1">
            <a:spLocks noGrp="1"/>
          </p:cNvSpPr>
          <p:nvPr>
            <p:ph type="body" idx="2"/>
          </p:nvPr>
        </p:nvSpPr>
        <p:spPr>
          <a:xfrm>
            <a:off x="9258300" y="2738438"/>
            <a:ext cx="7772400" cy="6526800"/>
          </a:xfrm>
          <a:prstGeom prst="rect">
            <a:avLst/>
          </a:prstGeom>
          <a:noFill/>
          <a:ln>
            <a:noFill/>
          </a:ln>
        </p:spPr>
        <p:txBody>
          <a:bodyPr spcFirstLastPara="1" wrap="square" lIns="137150" tIns="68550" rIns="137150" bIns="68550" anchor="t" anchorCtr="0">
            <a:normAutofit/>
          </a:bodyPr>
          <a:lstStyle>
            <a:lvl1pPr marL="457200" lvl="0" indent="-400050" algn="l">
              <a:lnSpc>
                <a:spcPct val="90000"/>
              </a:lnSpc>
              <a:spcBef>
                <a:spcPts val="1500"/>
              </a:spcBef>
              <a:spcAft>
                <a:spcPts val="0"/>
              </a:spcAft>
              <a:buClr>
                <a:schemeClr val="dk1"/>
              </a:buClr>
              <a:buSzPts val="2700"/>
              <a:buChar char="•"/>
              <a:defRPr/>
            </a:lvl1pPr>
            <a:lvl2pPr marL="914400" lvl="1" indent="-400050" algn="l">
              <a:lnSpc>
                <a:spcPct val="90000"/>
              </a:lnSpc>
              <a:spcBef>
                <a:spcPts val="800"/>
              </a:spcBef>
              <a:spcAft>
                <a:spcPts val="0"/>
              </a:spcAft>
              <a:buClr>
                <a:schemeClr val="dk1"/>
              </a:buClr>
              <a:buSzPts val="2700"/>
              <a:buChar char="•"/>
              <a:defRPr/>
            </a:lvl2pPr>
            <a:lvl3pPr marL="1371600" lvl="2" indent="-400050" algn="l">
              <a:lnSpc>
                <a:spcPct val="90000"/>
              </a:lnSpc>
              <a:spcBef>
                <a:spcPts val="800"/>
              </a:spcBef>
              <a:spcAft>
                <a:spcPts val="0"/>
              </a:spcAft>
              <a:buClr>
                <a:schemeClr val="dk1"/>
              </a:buClr>
              <a:buSzPts val="2700"/>
              <a:buChar char="•"/>
              <a:defRPr/>
            </a:lvl3pPr>
            <a:lvl4pPr marL="1828800" lvl="3" indent="-400050" algn="l">
              <a:lnSpc>
                <a:spcPct val="90000"/>
              </a:lnSpc>
              <a:spcBef>
                <a:spcPts val="800"/>
              </a:spcBef>
              <a:spcAft>
                <a:spcPts val="0"/>
              </a:spcAft>
              <a:buClr>
                <a:schemeClr val="dk1"/>
              </a:buClr>
              <a:buSzPts val="2700"/>
              <a:buChar char="•"/>
              <a:defRPr/>
            </a:lvl4pPr>
            <a:lvl5pPr marL="2286000" lvl="4" indent="-400050" algn="l">
              <a:lnSpc>
                <a:spcPct val="90000"/>
              </a:lnSpc>
              <a:spcBef>
                <a:spcPts val="800"/>
              </a:spcBef>
              <a:spcAft>
                <a:spcPts val="0"/>
              </a:spcAft>
              <a:buClr>
                <a:schemeClr val="dk1"/>
              </a:buClr>
              <a:buSzPts val="2700"/>
              <a:buChar char="•"/>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12" name="Google Shape;112;g3f6815bbcef_0_1245"/>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13" name="Google Shape;113;g3f6815bbcef_0_1245"/>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14" name="Google Shape;114;g3f6815bbcef_0_1245"/>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g3f6815bbcef_0_1252"/>
          <p:cNvSpPr txBox="1">
            <a:spLocks noGrp="1"/>
          </p:cNvSpPr>
          <p:nvPr>
            <p:ph type="title"/>
          </p:nvPr>
        </p:nvSpPr>
        <p:spPr>
          <a:xfrm>
            <a:off x="1259682" y="547688"/>
            <a:ext cx="15773400" cy="19887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17" name="Google Shape;117;g3f6815bbcef_0_1252"/>
          <p:cNvSpPr txBox="1">
            <a:spLocks noGrp="1"/>
          </p:cNvSpPr>
          <p:nvPr>
            <p:ph type="body" idx="1"/>
          </p:nvPr>
        </p:nvSpPr>
        <p:spPr>
          <a:xfrm>
            <a:off x="1259682" y="2521745"/>
            <a:ext cx="7737000" cy="1235700"/>
          </a:xfrm>
          <a:prstGeom prst="rect">
            <a:avLst/>
          </a:prstGeom>
          <a:noFill/>
          <a:ln>
            <a:noFill/>
          </a:ln>
        </p:spPr>
        <p:txBody>
          <a:bodyPr spcFirstLastPara="1" wrap="square" lIns="137150" tIns="68550" rIns="137150" bIns="68550" anchor="b" anchorCtr="0">
            <a:normAutofit/>
          </a:bodyPr>
          <a:lstStyle>
            <a:lvl1pPr marL="457200" lvl="0" indent="-228600" algn="l">
              <a:lnSpc>
                <a:spcPct val="90000"/>
              </a:lnSpc>
              <a:spcBef>
                <a:spcPts val="1500"/>
              </a:spcBef>
              <a:spcAft>
                <a:spcPts val="0"/>
              </a:spcAft>
              <a:buClr>
                <a:schemeClr val="dk1"/>
              </a:buClr>
              <a:buSzPts val="3600"/>
              <a:buNone/>
              <a:defRPr sz="3600" b="1"/>
            </a:lvl1pPr>
            <a:lvl2pPr marL="914400" lvl="1" indent="-228600" algn="l">
              <a:lnSpc>
                <a:spcPct val="90000"/>
              </a:lnSpc>
              <a:spcBef>
                <a:spcPts val="800"/>
              </a:spcBef>
              <a:spcAft>
                <a:spcPts val="0"/>
              </a:spcAft>
              <a:buClr>
                <a:schemeClr val="dk1"/>
              </a:buClr>
              <a:buSzPts val="3000"/>
              <a:buNone/>
              <a:defRPr sz="3000" b="1"/>
            </a:lvl2pPr>
            <a:lvl3pPr marL="1371600" lvl="2" indent="-228600" algn="l">
              <a:lnSpc>
                <a:spcPct val="90000"/>
              </a:lnSpc>
              <a:spcBef>
                <a:spcPts val="800"/>
              </a:spcBef>
              <a:spcAft>
                <a:spcPts val="0"/>
              </a:spcAft>
              <a:buClr>
                <a:schemeClr val="dk1"/>
              </a:buClr>
              <a:buSzPts val="2700"/>
              <a:buNone/>
              <a:defRPr sz="2700" b="1"/>
            </a:lvl3pPr>
            <a:lvl4pPr marL="1828800" lvl="3" indent="-228600" algn="l">
              <a:lnSpc>
                <a:spcPct val="90000"/>
              </a:lnSpc>
              <a:spcBef>
                <a:spcPts val="800"/>
              </a:spcBef>
              <a:spcAft>
                <a:spcPts val="0"/>
              </a:spcAft>
              <a:buClr>
                <a:schemeClr val="dk1"/>
              </a:buClr>
              <a:buSzPts val="2400"/>
              <a:buNone/>
              <a:defRPr sz="2400" b="1"/>
            </a:lvl4pPr>
            <a:lvl5pPr marL="2286000" lvl="4" indent="-228600" algn="l">
              <a:lnSpc>
                <a:spcPct val="90000"/>
              </a:lnSpc>
              <a:spcBef>
                <a:spcPts val="800"/>
              </a:spcBef>
              <a:spcAft>
                <a:spcPts val="0"/>
              </a:spcAft>
              <a:buClr>
                <a:schemeClr val="dk1"/>
              </a:buClr>
              <a:buSzPts val="2400"/>
              <a:buNone/>
              <a:defRPr sz="2400" b="1"/>
            </a:lvl5pPr>
            <a:lvl6pPr marL="2743200" lvl="5" indent="-228600" algn="l">
              <a:lnSpc>
                <a:spcPct val="90000"/>
              </a:lnSpc>
              <a:spcBef>
                <a:spcPts val="800"/>
              </a:spcBef>
              <a:spcAft>
                <a:spcPts val="0"/>
              </a:spcAft>
              <a:buClr>
                <a:schemeClr val="dk1"/>
              </a:buClr>
              <a:buSzPts val="2400"/>
              <a:buNone/>
              <a:defRPr sz="2400" b="1"/>
            </a:lvl6pPr>
            <a:lvl7pPr marL="3200400" lvl="6" indent="-228600" algn="l">
              <a:lnSpc>
                <a:spcPct val="90000"/>
              </a:lnSpc>
              <a:spcBef>
                <a:spcPts val="800"/>
              </a:spcBef>
              <a:spcAft>
                <a:spcPts val="0"/>
              </a:spcAft>
              <a:buClr>
                <a:schemeClr val="dk1"/>
              </a:buClr>
              <a:buSzPts val="2400"/>
              <a:buNone/>
              <a:defRPr sz="2400" b="1"/>
            </a:lvl7pPr>
            <a:lvl8pPr marL="3657600" lvl="7" indent="-228600" algn="l">
              <a:lnSpc>
                <a:spcPct val="90000"/>
              </a:lnSpc>
              <a:spcBef>
                <a:spcPts val="800"/>
              </a:spcBef>
              <a:spcAft>
                <a:spcPts val="0"/>
              </a:spcAft>
              <a:buClr>
                <a:schemeClr val="dk1"/>
              </a:buClr>
              <a:buSzPts val="2400"/>
              <a:buNone/>
              <a:defRPr sz="2400" b="1"/>
            </a:lvl8pPr>
            <a:lvl9pPr marL="4114800" lvl="8" indent="-228600" algn="l">
              <a:lnSpc>
                <a:spcPct val="90000"/>
              </a:lnSpc>
              <a:spcBef>
                <a:spcPts val="800"/>
              </a:spcBef>
              <a:spcAft>
                <a:spcPts val="0"/>
              </a:spcAft>
              <a:buClr>
                <a:schemeClr val="dk1"/>
              </a:buClr>
              <a:buSzPts val="2400"/>
              <a:buNone/>
              <a:defRPr sz="2400" b="1"/>
            </a:lvl9pPr>
          </a:lstStyle>
          <a:p>
            <a:endParaRPr/>
          </a:p>
        </p:txBody>
      </p:sp>
      <p:sp>
        <p:nvSpPr>
          <p:cNvPr id="118" name="Google Shape;118;g3f6815bbcef_0_1252"/>
          <p:cNvSpPr txBox="1">
            <a:spLocks noGrp="1"/>
          </p:cNvSpPr>
          <p:nvPr>
            <p:ph type="body" idx="2"/>
          </p:nvPr>
        </p:nvSpPr>
        <p:spPr>
          <a:xfrm>
            <a:off x="1259682" y="3757613"/>
            <a:ext cx="7737000" cy="5526900"/>
          </a:xfrm>
          <a:prstGeom prst="rect">
            <a:avLst/>
          </a:prstGeom>
          <a:noFill/>
          <a:ln>
            <a:noFill/>
          </a:ln>
        </p:spPr>
        <p:txBody>
          <a:bodyPr spcFirstLastPara="1" wrap="square" lIns="137150" tIns="68550" rIns="137150" bIns="68550" anchor="t" anchorCtr="0">
            <a:normAutofit/>
          </a:bodyPr>
          <a:lstStyle>
            <a:lvl1pPr marL="457200" lvl="0" indent="-400050" algn="l">
              <a:lnSpc>
                <a:spcPct val="90000"/>
              </a:lnSpc>
              <a:spcBef>
                <a:spcPts val="1500"/>
              </a:spcBef>
              <a:spcAft>
                <a:spcPts val="0"/>
              </a:spcAft>
              <a:buClr>
                <a:schemeClr val="dk1"/>
              </a:buClr>
              <a:buSzPts val="2700"/>
              <a:buChar char="•"/>
              <a:defRPr/>
            </a:lvl1pPr>
            <a:lvl2pPr marL="914400" lvl="1" indent="-400050" algn="l">
              <a:lnSpc>
                <a:spcPct val="90000"/>
              </a:lnSpc>
              <a:spcBef>
                <a:spcPts val="800"/>
              </a:spcBef>
              <a:spcAft>
                <a:spcPts val="0"/>
              </a:spcAft>
              <a:buClr>
                <a:schemeClr val="dk1"/>
              </a:buClr>
              <a:buSzPts val="2700"/>
              <a:buChar char="•"/>
              <a:defRPr/>
            </a:lvl2pPr>
            <a:lvl3pPr marL="1371600" lvl="2" indent="-400050" algn="l">
              <a:lnSpc>
                <a:spcPct val="90000"/>
              </a:lnSpc>
              <a:spcBef>
                <a:spcPts val="800"/>
              </a:spcBef>
              <a:spcAft>
                <a:spcPts val="0"/>
              </a:spcAft>
              <a:buClr>
                <a:schemeClr val="dk1"/>
              </a:buClr>
              <a:buSzPts val="2700"/>
              <a:buChar char="•"/>
              <a:defRPr/>
            </a:lvl3pPr>
            <a:lvl4pPr marL="1828800" lvl="3" indent="-400050" algn="l">
              <a:lnSpc>
                <a:spcPct val="90000"/>
              </a:lnSpc>
              <a:spcBef>
                <a:spcPts val="800"/>
              </a:spcBef>
              <a:spcAft>
                <a:spcPts val="0"/>
              </a:spcAft>
              <a:buClr>
                <a:schemeClr val="dk1"/>
              </a:buClr>
              <a:buSzPts val="2700"/>
              <a:buChar char="•"/>
              <a:defRPr/>
            </a:lvl4pPr>
            <a:lvl5pPr marL="2286000" lvl="4" indent="-400050" algn="l">
              <a:lnSpc>
                <a:spcPct val="90000"/>
              </a:lnSpc>
              <a:spcBef>
                <a:spcPts val="800"/>
              </a:spcBef>
              <a:spcAft>
                <a:spcPts val="0"/>
              </a:spcAft>
              <a:buClr>
                <a:schemeClr val="dk1"/>
              </a:buClr>
              <a:buSzPts val="2700"/>
              <a:buChar char="•"/>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19" name="Google Shape;119;g3f6815bbcef_0_1252"/>
          <p:cNvSpPr txBox="1">
            <a:spLocks noGrp="1"/>
          </p:cNvSpPr>
          <p:nvPr>
            <p:ph type="body" idx="3"/>
          </p:nvPr>
        </p:nvSpPr>
        <p:spPr>
          <a:xfrm>
            <a:off x="9258300" y="2521745"/>
            <a:ext cx="7774500" cy="1235700"/>
          </a:xfrm>
          <a:prstGeom prst="rect">
            <a:avLst/>
          </a:prstGeom>
          <a:noFill/>
          <a:ln>
            <a:noFill/>
          </a:ln>
        </p:spPr>
        <p:txBody>
          <a:bodyPr spcFirstLastPara="1" wrap="square" lIns="137150" tIns="68550" rIns="137150" bIns="68550" anchor="b" anchorCtr="0">
            <a:normAutofit/>
          </a:bodyPr>
          <a:lstStyle>
            <a:lvl1pPr marL="457200" lvl="0" indent="-228600" algn="l">
              <a:lnSpc>
                <a:spcPct val="90000"/>
              </a:lnSpc>
              <a:spcBef>
                <a:spcPts val="1500"/>
              </a:spcBef>
              <a:spcAft>
                <a:spcPts val="0"/>
              </a:spcAft>
              <a:buClr>
                <a:schemeClr val="dk1"/>
              </a:buClr>
              <a:buSzPts val="3600"/>
              <a:buNone/>
              <a:defRPr sz="3600" b="1"/>
            </a:lvl1pPr>
            <a:lvl2pPr marL="914400" lvl="1" indent="-228600" algn="l">
              <a:lnSpc>
                <a:spcPct val="90000"/>
              </a:lnSpc>
              <a:spcBef>
                <a:spcPts val="800"/>
              </a:spcBef>
              <a:spcAft>
                <a:spcPts val="0"/>
              </a:spcAft>
              <a:buClr>
                <a:schemeClr val="dk1"/>
              </a:buClr>
              <a:buSzPts val="3000"/>
              <a:buNone/>
              <a:defRPr sz="3000" b="1"/>
            </a:lvl2pPr>
            <a:lvl3pPr marL="1371600" lvl="2" indent="-228600" algn="l">
              <a:lnSpc>
                <a:spcPct val="90000"/>
              </a:lnSpc>
              <a:spcBef>
                <a:spcPts val="800"/>
              </a:spcBef>
              <a:spcAft>
                <a:spcPts val="0"/>
              </a:spcAft>
              <a:buClr>
                <a:schemeClr val="dk1"/>
              </a:buClr>
              <a:buSzPts val="2700"/>
              <a:buNone/>
              <a:defRPr sz="2700" b="1"/>
            </a:lvl3pPr>
            <a:lvl4pPr marL="1828800" lvl="3" indent="-228600" algn="l">
              <a:lnSpc>
                <a:spcPct val="90000"/>
              </a:lnSpc>
              <a:spcBef>
                <a:spcPts val="800"/>
              </a:spcBef>
              <a:spcAft>
                <a:spcPts val="0"/>
              </a:spcAft>
              <a:buClr>
                <a:schemeClr val="dk1"/>
              </a:buClr>
              <a:buSzPts val="2400"/>
              <a:buNone/>
              <a:defRPr sz="2400" b="1"/>
            </a:lvl4pPr>
            <a:lvl5pPr marL="2286000" lvl="4" indent="-228600" algn="l">
              <a:lnSpc>
                <a:spcPct val="90000"/>
              </a:lnSpc>
              <a:spcBef>
                <a:spcPts val="800"/>
              </a:spcBef>
              <a:spcAft>
                <a:spcPts val="0"/>
              </a:spcAft>
              <a:buClr>
                <a:schemeClr val="dk1"/>
              </a:buClr>
              <a:buSzPts val="2400"/>
              <a:buNone/>
              <a:defRPr sz="2400" b="1"/>
            </a:lvl5pPr>
            <a:lvl6pPr marL="2743200" lvl="5" indent="-228600" algn="l">
              <a:lnSpc>
                <a:spcPct val="90000"/>
              </a:lnSpc>
              <a:spcBef>
                <a:spcPts val="800"/>
              </a:spcBef>
              <a:spcAft>
                <a:spcPts val="0"/>
              </a:spcAft>
              <a:buClr>
                <a:schemeClr val="dk1"/>
              </a:buClr>
              <a:buSzPts val="2400"/>
              <a:buNone/>
              <a:defRPr sz="2400" b="1"/>
            </a:lvl6pPr>
            <a:lvl7pPr marL="3200400" lvl="6" indent="-228600" algn="l">
              <a:lnSpc>
                <a:spcPct val="90000"/>
              </a:lnSpc>
              <a:spcBef>
                <a:spcPts val="800"/>
              </a:spcBef>
              <a:spcAft>
                <a:spcPts val="0"/>
              </a:spcAft>
              <a:buClr>
                <a:schemeClr val="dk1"/>
              </a:buClr>
              <a:buSzPts val="2400"/>
              <a:buNone/>
              <a:defRPr sz="2400" b="1"/>
            </a:lvl7pPr>
            <a:lvl8pPr marL="3657600" lvl="7" indent="-228600" algn="l">
              <a:lnSpc>
                <a:spcPct val="90000"/>
              </a:lnSpc>
              <a:spcBef>
                <a:spcPts val="800"/>
              </a:spcBef>
              <a:spcAft>
                <a:spcPts val="0"/>
              </a:spcAft>
              <a:buClr>
                <a:schemeClr val="dk1"/>
              </a:buClr>
              <a:buSzPts val="2400"/>
              <a:buNone/>
              <a:defRPr sz="2400" b="1"/>
            </a:lvl8pPr>
            <a:lvl9pPr marL="4114800" lvl="8" indent="-228600" algn="l">
              <a:lnSpc>
                <a:spcPct val="90000"/>
              </a:lnSpc>
              <a:spcBef>
                <a:spcPts val="800"/>
              </a:spcBef>
              <a:spcAft>
                <a:spcPts val="0"/>
              </a:spcAft>
              <a:buClr>
                <a:schemeClr val="dk1"/>
              </a:buClr>
              <a:buSzPts val="2400"/>
              <a:buNone/>
              <a:defRPr sz="2400" b="1"/>
            </a:lvl9pPr>
          </a:lstStyle>
          <a:p>
            <a:endParaRPr/>
          </a:p>
        </p:txBody>
      </p:sp>
      <p:sp>
        <p:nvSpPr>
          <p:cNvPr id="120" name="Google Shape;120;g3f6815bbcef_0_1252"/>
          <p:cNvSpPr txBox="1">
            <a:spLocks noGrp="1"/>
          </p:cNvSpPr>
          <p:nvPr>
            <p:ph type="body" idx="4"/>
          </p:nvPr>
        </p:nvSpPr>
        <p:spPr>
          <a:xfrm>
            <a:off x="9258300" y="3757613"/>
            <a:ext cx="7774500" cy="5526900"/>
          </a:xfrm>
          <a:prstGeom prst="rect">
            <a:avLst/>
          </a:prstGeom>
          <a:noFill/>
          <a:ln>
            <a:noFill/>
          </a:ln>
        </p:spPr>
        <p:txBody>
          <a:bodyPr spcFirstLastPara="1" wrap="square" lIns="137150" tIns="68550" rIns="137150" bIns="68550" anchor="t" anchorCtr="0">
            <a:normAutofit/>
          </a:bodyPr>
          <a:lstStyle>
            <a:lvl1pPr marL="457200" lvl="0" indent="-400050" algn="l">
              <a:lnSpc>
                <a:spcPct val="90000"/>
              </a:lnSpc>
              <a:spcBef>
                <a:spcPts val="1500"/>
              </a:spcBef>
              <a:spcAft>
                <a:spcPts val="0"/>
              </a:spcAft>
              <a:buClr>
                <a:schemeClr val="dk1"/>
              </a:buClr>
              <a:buSzPts val="2700"/>
              <a:buChar char="•"/>
              <a:defRPr/>
            </a:lvl1pPr>
            <a:lvl2pPr marL="914400" lvl="1" indent="-400050" algn="l">
              <a:lnSpc>
                <a:spcPct val="90000"/>
              </a:lnSpc>
              <a:spcBef>
                <a:spcPts val="800"/>
              </a:spcBef>
              <a:spcAft>
                <a:spcPts val="0"/>
              </a:spcAft>
              <a:buClr>
                <a:schemeClr val="dk1"/>
              </a:buClr>
              <a:buSzPts val="2700"/>
              <a:buChar char="•"/>
              <a:defRPr/>
            </a:lvl2pPr>
            <a:lvl3pPr marL="1371600" lvl="2" indent="-400050" algn="l">
              <a:lnSpc>
                <a:spcPct val="90000"/>
              </a:lnSpc>
              <a:spcBef>
                <a:spcPts val="800"/>
              </a:spcBef>
              <a:spcAft>
                <a:spcPts val="0"/>
              </a:spcAft>
              <a:buClr>
                <a:schemeClr val="dk1"/>
              </a:buClr>
              <a:buSzPts val="2700"/>
              <a:buChar char="•"/>
              <a:defRPr/>
            </a:lvl3pPr>
            <a:lvl4pPr marL="1828800" lvl="3" indent="-400050" algn="l">
              <a:lnSpc>
                <a:spcPct val="90000"/>
              </a:lnSpc>
              <a:spcBef>
                <a:spcPts val="800"/>
              </a:spcBef>
              <a:spcAft>
                <a:spcPts val="0"/>
              </a:spcAft>
              <a:buClr>
                <a:schemeClr val="dk1"/>
              </a:buClr>
              <a:buSzPts val="2700"/>
              <a:buChar char="•"/>
              <a:defRPr/>
            </a:lvl4pPr>
            <a:lvl5pPr marL="2286000" lvl="4" indent="-400050" algn="l">
              <a:lnSpc>
                <a:spcPct val="90000"/>
              </a:lnSpc>
              <a:spcBef>
                <a:spcPts val="800"/>
              </a:spcBef>
              <a:spcAft>
                <a:spcPts val="0"/>
              </a:spcAft>
              <a:buClr>
                <a:schemeClr val="dk1"/>
              </a:buClr>
              <a:buSzPts val="2700"/>
              <a:buChar char="•"/>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21" name="Google Shape;121;g3f6815bbcef_0_1252"/>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22" name="Google Shape;122;g3f6815bbcef_0_1252"/>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23" name="Google Shape;123;g3f6815bbcef_0_1252"/>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g3f6815bbcef_0_1261"/>
          <p:cNvSpPr txBox="1">
            <a:spLocks noGrp="1"/>
          </p:cNvSpPr>
          <p:nvPr>
            <p:ph type="title"/>
          </p:nvPr>
        </p:nvSpPr>
        <p:spPr>
          <a:xfrm>
            <a:off x="1257300" y="547688"/>
            <a:ext cx="15773400" cy="19887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26" name="Google Shape;126;g3f6815bbcef_0_1261"/>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27" name="Google Shape;127;g3f6815bbcef_0_1261"/>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28" name="Google Shape;128;g3f6815bbcef_0_1261"/>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g3f6815bbcef_0_1266"/>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31" name="Google Shape;131;g3f6815bbcef_0_1266"/>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32" name="Google Shape;132;g3f6815bbcef_0_1266"/>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g3f6815bbcef_0_1270"/>
          <p:cNvSpPr txBox="1">
            <a:spLocks noGrp="1"/>
          </p:cNvSpPr>
          <p:nvPr>
            <p:ph type="title"/>
          </p:nvPr>
        </p:nvSpPr>
        <p:spPr>
          <a:xfrm>
            <a:off x="1259682" y="685800"/>
            <a:ext cx="5898300" cy="2400300"/>
          </a:xfrm>
          <a:prstGeom prst="rect">
            <a:avLst/>
          </a:prstGeom>
          <a:noFill/>
          <a:ln>
            <a:noFill/>
          </a:ln>
        </p:spPr>
        <p:txBody>
          <a:bodyPr spcFirstLastPara="1" wrap="square" lIns="137150" tIns="68550" rIns="137150" bIns="68550" anchor="b" anchorCtr="0">
            <a:normAutofit/>
          </a:bodyPr>
          <a:lstStyle>
            <a:lvl1pPr lvl="0" algn="l">
              <a:lnSpc>
                <a:spcPct val="90000"/>
              </a:lnSpc>
              <a:spcBef>
                <a:spcPts val="0"/>
              </a:spcBef>
              <a:spcAft>
                <a:spcPts val="0"/>
              </a:spcAft>
              <a:buClr>
                <a:schemeClr val="dk1"/>
              </a:buClr>
              <a:buSzPts val="4800"/>
              <a:buFont typeface="Play"/>
              <a:buNone/>
              <a:defRPr sz="48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35" name="Google Shape;135;g3f6815bbcef_0_1270"/>
          <p:cNvSpPr txBox="1">
            <a:spLocks noGrp="1"/>
          </p:cNvSpPr>
          <p:nvPr>
            <p:ph type="body" idx="1"/>
          </p:nvPr>
        </p:nvSpPr>
        <p:spPr>
          <a:xfrm>
            <a:off x="7774782" y="1481138"/>
            <a:ext cx="9258300" cy="7310400"/>
          </a:xfrm>
          <a:prstGeom prst="rect">
            <a:avLst/>
          </a:prstGeom>
          <a:noFill/>
          <a:ln>
            <a:noFill/>
          </a:ln>
        </p:spPr>
        <p:txBody>
          <a:bodyPr spcFirstLastPara="1" wrap="square" lIns="137150" tIns="68550" rIns="137150" bIns="68550" anchor="t" anchorCtr="0">
            <a:normAutofit/>
          </a:bodyPr>
          <a:lstStyle>
            <a:lvl1pPr marL="457200" lvl="0" indent="-533400" algn="l">
              <a:lnSpc>
                <a:spcPct val="90000"/>
              </a:lnSpc>
              <a:spcBef>
                <a:spcPts val="1500"/>
              </a:spcBef>
              <a:spcAft>
                <a:spcPts val="0"/>
              </a:spcAft>
              <a:buClr>
                <a:schemeClr val="dk1"/>
              </a:buClr>
              <a:buSzPts val="4800"/>
              <a:buChar char="•"/>
              <a:defRPr sz="4800"/>
            </a:lvl1pPr>
            <a:lvl2pPr marL="914400" lvl="1" indent="-495300" algn="l">
              <a:lnSpc>
                <a:spcPct val="90000"/>
              </a:lnSpc>
              <a:spcBef>
                <a:spcPts val="800"/>
              </a:spcBef>
              <a:spcAft>
                <a:spcPts val="0"/>
              </a:spcAft>
              <a:buClr>
                <a:schemeClr val="dk1"/>
              </a:buClr>
              <a:buSzPts val="4200"/>
              <a:buChar char="•"/>
              <a:defRPr sz="4200"/>
            </a:lvl2pPr>
            <a:lvl3pPr marL="1371600" lvl="2" indent="-457200" algn="l">
              <a:lnSpc>
                <a:spcPct val="90000"/>
              </a:lnSpc>
              <a:spcBef>
                <a:spcPts val="800"/>
              </a:spcBef>
              <a:spcAft>
                <a:spcPts val="0"/>
              </a:spcAft>
              <a:buClr>
                <a:schemeClr val="dk1"/>
              </a:buClr>
              <a:buSzPts val="3600"/>
              <a:buChar char="•"/>
              <a:defRPr sz="3600"/>
            </a:lvl3pPr>
            <a:lvl4pPr marL="1828800" lvl="3" indent="-419100" algn="l">
              <a:lnSpc>
                <a:spcPct val="90000"/>
              </a:lnSpc>
              <a:spcBef>
                <a:spcPts val="800"/>
              </a:spcBef>
              <a:spcAft>
                <a:spcPts val="0"/>
              </a:spcAft>
              <a:buClr>
                <a:schemeClr val="dk1"/>
              </a:buClr>
              <a:buSzPts val="3000"/>
              <a:buChar char="•"/>
              <a:defRPr sz="3000"/>
            </a:lvl4pPr>
            <a:lvl5pPr marL="2286000" lvl="4" indent="-419100" algn="l">
              <a:lnSpc>
                <a:spcPct val="90000"/>
              </a:lnSpc>
              <a:spcBef>
                <a:spcPts val="800"/>
              </a:spcBef>
              <a:spcAft>
                <a:spcPts val="0"/>
              </a:spcAft>
              <a:buClr>
                <a:schemeClr val="dk1"/>
              </a:buClr>
              <a:buSzPts val="3000"/>
              <a:buChar char="•"/>
              <a:defRPr sz="3000"/>
            </a:lvl5pPr>
            <a:lvl6pPr marL="2743200" lvl="5" indent="-419100" algn="l">
              <a:lnSpc>
                <a:spcPct val="90000"/>
              </a:lnSpc>
              <a:spcBef>
                <a:spcPts val="800"/>
              </a:spcBef>
              <a:spcAft>
                <a:spcPts val="0"/>
              </a:spcAft>
              <a:buClr>
                <a:schemeClr val="dk1"/>
              </a:buClr>
              <a:buSzPts val="3000"/>
              <a:buChar char="•"/>
              <a:defRPr sz="3000"/>
            </a:lvl6pPr>
            <a:lvl7pPr marL="3200400" lvl="6" indent="-419100" algn="l">
              <a:lnSpc>
                <a:spcPct val="90000"/>
              </a:lnSpc>
              <a:spcBef>
                <a:spcPts val="800"/>
              </a:spcBef>
              <a:spcAft>
                <a:spcPts val="0"/>
              </a:spcAft>
              <a:buClr>
                <a:schemeClr val="dk1"/>
              </a:buClr>
              <a:buSzPts val="3000"/>
              <a:buChar char="•"/>
              <a:defRPr sz="3000"/>
            </a:lvl7pPr>
            <a:lvl8pPr marL="3657600" lvl="7" indent="-419100" algn="l">
              <a:lnSpc>
                <a:spcPct val="90000"/>
              </a:lnSpc>
              <a:spcBef>
                <a:spcPts val="800"/>
              </a:spcBef>
              <a:spcAft>
                <a:spcPts val="0"/>
              </a:spcAft>
              <a:buClr>
                <a:schemeClr val="dk1"/>
              </a:buClr>
              <a:buSzPts val="3000"/>
              <a:buChar char="•"/>
              <a:defRPr sz="3000"/>
            </a:lvl8pPr>
            <a:lvl9pPr marL="4114800" lvl="8" indent="-419100" algn="l">
              <a:lnSpc>
                <a:spcPct val="90000"/>
              </a:lnSpc>
              <a:spcBef>
                <a:spcPts val="800"/>
              </a:spcBef>
              <a:spcAft>
                <a:spcPts val="0"/>
              </a:spcAft>
              <a:buClr>
                <a:schemeClr val="dk1"/>
              </a:buClr>
              <a:buSzPts val="3000"/>
              <a:buChar char="•"/>
              <a:defRPr sz="3000"/>
            </a:lvl9pPr>
          </a:lstStyle>
          <a:p>
            <a:endParaRPr/>
          </a:p>
        </p:txBody>
      </p:sp>
      <p:sp>
        <p:nvSpPr>
          <p:cNvPr id="136" name="Google Shape;136;g3f6815bbcef_0_1270"/>
          <p:cNvSpPr txBox="1">
            <a:spLocks noGrp="1"/>
          </p:cNvSpPr>
          <p:nvPr>
            <p:ph type="body" idx="2"/>
          </p:nvPr>
        </p:nvSpPr>
        <p:spPr>
          <a:xfrm>
            <a:off x="1259682" y="3086100"/>
            <a:ext cx="5898300" cy="5717400"/>
          </a:xfrm>
          <a:prstGeom prst="rect">
            <a:avLst/>
          </a:prstGeom>
          <a:noFill/>
          <a:ln>
            <a:noFill/>
          </a:ln>
        </p:spPr>
        <p:txBody>
          <a:bodyPr spcFirstLastPara="1" wrap="square" lIns="137150" tIns="68550" rIns="137150" bIns="68550" anchor="t" anchorCtr="0">
            <a:normAutofit/>
          </a:bodyPr>
          <a:lstStyle>
            <a:lvl1pPr marL="457200" lvl="0" indent="-228600" algn="l">
              <a:lnSpc>
                <a:spcPct val="90000"/>
              </a:lnSpc>
              <a:spcBef>
                <a:spcPts val="1500"/>
              </a:spcBef>
              <a:spcAft>
                <a:spcPts val="0"/>
              </a:spcAft>
              <a:buClr>
                <a:schemeClr val="dk1"/>
              </a:buClr>
              <a:buSzPts val="2400"/>
              <a:buNone/>
              <a:defRPr sz="2400"/>
            </a:lvl1pPr>
            <a:lvl2pPr marL="914400" lvl="1" indent="-228600" algn="l">
              <a:lnSpc>
                <a:spcPct val="90000"/>
              </a:lnSpc>
              <a:spcBef>
                <a:spcPts val="800"/>
              </a:spcBef>
              <a:spcAft>
                <a:spcPts val="0"/>
              </a:spcAft>
              <a:buClr>
                <a:schemeClr val="dk1"/>
              </a:buClr>
              <a:buSzPts val="2100"/>
              <a:buNone/>
              <a:defRPr sz="2100"/>
            </a:lvl2pPr>
            <a:lvl3pPr marL="1371600" lvl="2" indent="-228600" algn="l">
              <a:lnSpc>
                <a:spcPct val="90000"/>
              </a:lnSpc>
              <a:spcBef>
                <a:spcPts val="800"/>
              </a:spcBef>
              <a:spcAft>
                <a:spcPts val="0"/>
              </a:spcAft>
              <a:buClr>
                <a:schemeClr val="dk1"/>
              </a:buClr>
              <a:buSzPts val="1800"/>
              <a:buNone/>
              <a:defRPr sz="1800"/>
            </a:lvl3pPr>
            <a:lvl4pPr marL="1828800" lvl="3" indent="-228600" algn="l">
              <a:lnSpc>
                <a:spcPct val="90000"/>
              </a:lnSpc>
              <a:spcBef>
                <a:spcPts val="800"/>
              </a:spcBef>
              <a:spcAft>
                <a:spcPts val="0"/>
              </a:spcAft>
              <a:buClr>
                <a:schemeClr val="dk1"/>
              </a:buClr>
              <a:buSzPts val="1500"/>
              <a:buNone/>
              <a:defRPr sz="1500"/>
            </a:lvl4pPr>
            <a:lvl5pPr marL="2286000" lvl="4" indent="-228600" algn="l">
              <a:lnSpc>
                <a:spcPct val="90000"/>
              </a:lnSpc>
              <a:spcBef>
                <a:spcPts val="800"/>
              </a:spcBef>
              <a:spcAft>
                <a:spcPts val="0"/>
              </a:spcAft>
              <a:buClr>
                <a:schemeClr val="dk1"/>
              </a:buClr>
              <a:buSzPts val="1500"/>
              <a:buNone/>
              <a:defRPr sz="1500"/>
            </a:lvl5pPr>
            <a:lvl6pPr marL="2743200" lvl="5" indent="-228600" algn="l">
              <a:lnSpc>
                <a:spcPct val="90000"/>
              </a:lnSpc>
              <a:spcBef>
                <a:spcPts val="800"/>
              </a:spcBef>
              <a:spcAft>
                <a:spcPts val="0"/>
              </a:spcAft>
              <a:buClr>
                <a:schemeClr val="dk1"/>
              </a:buClr>
              <a:buSzPts val="1500"/>
              <a:buNone/>
              <a:defRPr sz="1500"/>
            </a:lvl6pPr>
            <a:lvl7pPr marL="3200400" lvl="6" indent="-228600" algn="l">
              <a:lnSpc>
                <a:spcPct val="90000"/>
              </a:lnSpc>
              <a:spcBef>
                <a:spcPts val="800"/>
              </a:spcBef>
              <a:spcAft>
                <a:spcPts val="0"/>
              </a:spcAft>
              <a:buClr>
                <a:schemeClr val="dk1"/>
              </a:buClr>
              <a:buSzPts val="1500"/>
              <a:buNone/>
              <a:defRPr sz="1500"/>
            </a:lvl7pPr>
            <a:lvl8pPr marL="3657600" lvl="7" indent="-228600" algn="l">
              <a:lnSpc>
                <a:spcPct val="90000"/>
              </a:lnSpc>
              <a:spcBef>
                <a:spcPts val="800"/>
              </a:spcBef>
              <a:spcAft>
                <a:spcPts val="0"/>
              </a:spcAft>
              <a:buClr>
                <a:schemeClr val="dk1"/>
              </a:buClr>
              <a:buSzPts val="1500"/>
              <a:buNone/>
              <a:defRPr sz="1500"/>
            </a:lvl8pPr>
            <a:lvl9pPr marL="4114800" lvl="8" indent="-228600" algn="l">
              <a:lnSpc>
                <a:spcPct val="90000"/>
              </a:lnSpc>
              <a:spcBef>
                <a:spcPts val="800"/>
              </a:spcBef>
              <a:spcAft>
                <a:spcPts val="0"/>
              </a:spcAft>
              <a:buClr>
                <a:schemeClr val="dk1"/>
              </a:buClr>
              <a:buSzPts val="1500"/>
              <a:buNone/>
              <a:defRPr sz="1500"/>
            </a:lvl9pPr>
          </a:lstStyle>
          <a:p>
            <a:endParaRPr/>
          </a:p>
        </p:txBody>
      </p:sp>
      <p:sp>
        <p:nvSpPr>
          <p:cNvPr id="137" name="Google Shape;137;g3f6815bbcef_0_1270"/>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38" name="Google Shape;138;g3f6815bbcef_0_1270"/>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39" name="Google Shape;139;g3f6815bbcef_0_1270"/>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6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2" name="Google Shape;22;p6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6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6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g3f6815bbcef_0_1277"/>
          <p:cNvSpPr txBox="1">
            <a:spLocks noGrp="1"/>
          </p:cNvSpPr>
          <p:nvPr>
            <p:ph type="title"/>
          </p:nvPr>
        </p:nvSpPr>
        <p:spPr>
          <a:xfrm>
            <a:off x="1259682" y="685800"/>
            <a:ext cx="5898300" cy="2400300"/>
          </a:xfrm>
          <a:prstGeom prst="rect">
            <a:avLst/>
          </a:prstGeom>
          <a:noFill/>
          <a:ln>
            <a:noFill/>
          </a:ln>
        </p:spPr>
        <p:txBody>
          <a:bodyPr spcFirstLastPara="1" wrap="square" lIns="137150" tIns="68550" rIns="137150" bIns="68550" anchor="b" anchorCtr="0">
            <a:normAutofit/>
          </a:bodyPr>
          <a:lstStyle>
            <a:lvl1pPr lvl="0" algn="l">
              <a:lnSpc>
                <a:spcPct val="90000"/>
              </a:lnSpc>
              <a:spcBef>
                <a:spcPts val="0"/>
              </a:spcBef>
              <a:spcAft>
                <a:spcPts val="0"/>
              </a:spcAft>
              <a:buClr>
                <a:schemeClr val="dk1"/>
              </a:buClr>
              <a:buSzPts val="4800"/>
              <a:buFont typeface="Play"/>
              <a:buNone/>
              <a:defRPr sz="48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42" name="Google Shape;142;g3f6815bbcef_0_1277"/>
          <p:cNvSpPr>
            <a:spLocks noGrp="1"/>
          </p:cNvSpPr>
          <p:nvPr>
            <p:ph type="pic" idx="2"/>
          </p:nvPr>
        </p:nvSpPr>
        <p:spPr>
          <a:xfrm>
            <a:off x="7774782" y="1481138"/>
            <a:ext cx="9258300" cy="7310400"/>
          </a:xfrm>
          <a:prstGeom prst="rect">
            <a:avLst/>
          </a:prstGeom>
          <a:noFill/>
          <a:ln>
            <a:noFill/>
          </a:ln>
        </p:spPr>
      </p:sp>
      <p:sp>
        <p:nvSpPr>
          <p:cNvPr id="143" name="Google Shape;143;g3f6815bbcef_0_1277"/>
          <p:cNvSpPr txBox="1">
            <a:spLocks noGrp="1"/>
          </p:cNvSpPr>
          <p:nvPr>
            <p:ph type="body" idx="1"/>
          </p:nvPr>
        </p:nvSpPr>
        <p:spPr>
          <a:xfrm>
            <a:off x="1259682" y="3086100"/>
            <a:ext cx="5898300" cy="5717400"/>
          </a:xfrm>
          <a:prstGeom prst="rect">
            <a:avLst/>
          </a:prstGeom>
          <a:noFill/>
          <a:ln>
            <a:noFill/>
          </a:ln>
        </p:spPr>
        <p:txBody>
          <a:bodyPr spcFirstLastPara="1" wrap="square" lIns="137150" tIns="68550" rIns="137150" bIns="68550" anchor="t" anchorCtr="0">
            <a:normAutofit/>
          </a:bodyPr>
          <a:lstStyle>
            <a:lvl1pPr marL="457200" lvl="0" indent="-228600" algn="l">
              <a:lnSpc>
                <a:spcPct val="90000"/>
              </a:lnSpc>
              <a:spcBef>
                <a:spcPts val="1500"/>
              </a:spcBef>
              <a:spcAft>
                <a:spcPts val="0"/>
              </a:spcAft>
              <a:buClr>
                <a:schemeClr val="dk1"/>
              </a:buClr>
              <a:buSzPts val="2400"/>
              <a:buNone/>
              <a:defRPr sz="2400"/>
            </a:lvl1pPr>
            <a:lvl2pPr marL="914400" lvl="1" indent="-228600" algn="l">
              <a:lnSpc>
                <a:spcPct val="90000"/>
              </a:lnSpc>
              <a:spcBef>
                <a:spcPts val="800"/>
              </a:spcBef>
              <a:spcAft>
                <a:spcPts val="0"/>
              </a:spcAft>
              <a:buClr>
                <a:schemeClr val="dk1"/>
              </a:buClr>
              <a:buSzPts val="2100"/>
              <a:buNone/>
              <a:defRPr sz="2100"/>
            </a:lvl2pPr>
            <a:lvl3pPr marL="1371600" lvl="2" indent="-228600" algn="l">
              <a:lnSpc>
                <a:spcPct val="90000"/>
              </a:lnSpc>
              <a:spcBef>
                <a:spcPts val="800"/>
              </a:spcBef>
              <a:spcAft>
                <a:spcPts val="0"/>
              </a:spcAft>
              <a:buClr>
                <a:schemeClr val="dk1"/>
              </a:buClr>
              <a:buSzPts val="1800"/>
              <a:buNone/>
              <a:defRPr sz="1800"/>
            </a:lvl3pPr>
            <a:lvl4pPr marL="1828800" lvl="3" indent="-228600" algn="l">
              <a:lnSpc>
                <a:spcPct val="90000"/>
              </a:lnSpc>
              <a:spcBef>
                <a:spcPts val="800"/>
              </a:spcBef>
              <a:spcAft>
                <a:spcPts val="0"/>
              </a:spcAft>
              <a:buClr>
                <a:schemeClr val="dk1"/>
              </a:buClr>
              <a:buSzPts val="1500"/>
              <a:buNone/>
              <a:defRPr sz="1500"/>
            </a:lvl4pPr>
            <a:lvl5pPr marL="2286000" lvl="4" indent="-228600" algn="l">
              <a:lnSpc>
                <a:spcPct val="90000"/>
              </a:lnSpc>
              <a:spcBef>
                <a:spcPts val="800"/>
              </a:spcBef>
              <a:spcAft>
                <a:spcPts val="0"/>
              </a:spcAft>
              <a:buClr>
                <a:schemeClr val="dk1"/>
              </a:buClr>
              <a:buSzPts val="1500"/>
              <a:buNone/>
              <a:defRPr sz="1500"/>
            </a:lvl5pPr>
            <a:lvl6pPr marL="2743200" lvl="5" indent="-228600" algn="l">
              <a:lnSpc>
                <a:spcPct val="90000"/>
              </a:lnSpc>
              <a:spcBef>
                <a:spcPts val="800"/>
              </a:spcBef>
              <a:spcAft>
                <a:spcPts val="0"/>
              </a:spcAft>
              <a:buClr>
                <a:schemeClr val="dk1"/>
              </a:buClr>
              <a:buSzPts val="1500"/>
              <a:buNone/>
              <a:defRPr sz="1500"/>
            </a:lvl6pPr>
            <a:lvl7pPr marL="3200400" lvl="6" indent="-228600" algn="l">
              <a:lnSpc>
                <a:spcPct val="90000"/>
              </a:lnSpc>
              <a:spcBef>
                <a:spcPts val="800"/>
              </a:spcBef>
              <a:spcAft>
                <a:spcPts val="0"/>
              </a:spcAft>
              <a:buClr>
                <a:schemeClr val="dk1"/>
              </a:buClr>
              <a:buSzPts val="1500"/>
              <a:buNone/>
              <a:defRPr sz="1500"/>
            </a:lvl7pPr>
            <a:lvl8pPr marL="3657600" lvl="7" indent="-228600" algn="l">
              <a:lnSpc>
                <a:spcPct val="90000"/>
              </a:lnSpc>
              <a:spcBef>
                <a:spcPts val="800"/>
              </a:spcBef>
              <a:spcAft>
                <a:spcPts val="0"/>
              </a:spcAft>
              <a:buClr>
                <a:schemeClr val="dk1"/>
              </a:buClr>
              <a:buSzPts val="1500"/>
              <a:buNone/>
              <a:defRPr sz="1500"/>
            </a:lvl8pPr>
            <a:lvl9pPr marL="4114800" lvl="8" indent="-228600" algn="l">
              <a:lnSpc>
                <a:spcPct val="90000"/>
              </a:lnSpc>
              <a:spcBef>
                <a:spcPts val="800"/>
              </a:spcBef>
              <a:spcAft>
                <a:spcPts val="0"/>
              </a:spcAft>
              <a:buClr>
                <a:schemeClr val="dk1"/>
              </a:buClr>
              <a:buSzPts val="1500"/>
              <a:buNone/>
              <a:defRPr sz="1500"/>
            </a:lvl9pPr>
          </a:lstStyle>
          <a:p>
            <a:endParaRPr/>
          </a:p>
        </p:txBody>
      </p:sp>
      <p:sp>
        <p:nvSpPr>
          <p:cNvPr id="144" name="Google Shape;144;g3f6815bbcef_0_1277"/>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45" name="Google Shape;145;g3f6815bbcef_0_1277"/>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46" name="Google Shape;146;g3f6815bbcef_0_1277"/>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g3f6815bbcef_0_1284"/>
          <p:cNvSpPr txBox="1">
            <a:spLocks noGrp="1"/>
          </p:cNvSpPr>
          <p:nvPr>
            <p:ph type="title"/>
          </p:nvPr>
        </p:nvSpPr>
        <p:spPr>
          <a:xfrm>
            <a:off x="1257300" y="547688"/>
            <a:ext cx="15773400" cy="19887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49" name="Google Shape;149;g3f6815bbcef_0_1284"/>
          <p:cNvSpPr txBox="1">
            <a:spLocks noGrp="1"/>
          </p:cNvSpPr>
          <p:nvPr>
            <p:ph type="body" idx="1"/>
          </p:nvPr>
        </p:nvSpPr>
        <p:spPr>
          <a:xfrm rot="5400000">
            <a:off x="5880600" y="-1884862"/>
            <a:ext cx="6526800" cy="15773400"/>
          </a:xfrm>
          <a:prstGeom prst="rect">
            <a:avLst/>
          </a:prstGeom>
          <a:noFill/>
          <a:ln>
            <a:noFill/>
          </a:ln>
        </p:spPr>
        <p:txBody>
          <a:bodyPr spcFirstLastPara="1" wrap="square" lIns="137150" tIns="68550" rIns="137150" bIns="68550" anchor="t" anchorCtr="0">
            <a:normAutofit/>
          </a:bodyPr>
          <a:lstStyle>
            <a:lvl1pPr marL="457200" lvl="0" indent="-400050" algn="l">
              <a:lnSpc>
                <a:spcPct val="90000"/>
              </a:lnSpc>
              <a:spcBef>
                <a:spcPts val="1500"/>
              </a:spcBef>
              <a:spcAft>
                <a:spcPts val="0"/>
              </a:spcAft>
              <a:buClr>
                <a:schemeClr val="dk1"/>
              </a:buClr>
              <a:buSzPts val="2700"/>
              <a:buChar char="•"/>
              <a:defRPr/>
            </a:lvl1pPr>
            <a:lvl2pPr marL="914400" lvl="1" indent="-400050" algn="l">
              <a:lnSpc>
                <a:spcPct val="90000"/>
              </a:lnSpc>
              <a:spcBef>
                <a:spcPts val="800"/>
              </a:spcBef>
              <a:spcAft>
                <a:spcPts val="0"/>
              </a:spcAft>
              <a:buClr>
                <a:schemeClr val="dk1"/>
              </a:buClr>
              <a:buSzPts val="2700"/>
              <a:buChar char="•"/>
              <a:defRPr/>
            </a:lvl2pPr>
            <a:lvl3pPr marL="1371600" lvl="2" indent="-400050" algn="l">
              <a:lnSpc>
                <a:spcPct val="90000"/>
              </a:lnSpc>
              <a:spcBef>
                <a:spcPts val="800"/>
              </a:spcBef>
              <a:spcAft>
                <a:spcPts val="0"/>
              </a:spcAft>
              <a:buClr>
                <a:schemeClr val="dk1"/>
              </a:buClr>
              <a:buSzPts val="2700"/>
              <a:buChar char="•"/>
              <a:defRPr/>
            </a:lvl3pPr>
            <a:lvl4pPr marL="1828800" lvl="3" indent="-400050" algn="l">
              <a:lnSpc>
                <a:spcPct val="90000"/>
              </a:lnSpc>
              <a:spcBef>
                <a:spcPts val="800"/>
              </a:spcBef>
              <a:spcAft>
                <a:spcPts val="0"/>
              </a:spcAft>
              <a:buClr>
                <a:schemeClr val="dk1"/>
              </a:buClr>
              <a:buSzPts val="2700"/>
              <a:buChar char="•"/>
              <a:defRPr/>
            </a:lvl4pPr>
            <a:lvl5pPr marL="2286000" lvl="4" indent="-400050" algn="l">
              <a:lnSpc>
                <a:spcPct val="90000"/>
              </a:lnSpc>
              <a:spcBef>
                <a:spcPts val="800"/>
              </a:spcBef>
              <a:spcAft>
                <a:spcPts val="0"/>
              </a:spcAft>
              <a:buClr>
                <a:schemeClr val="dk1"/>
              </a:buClr>
              <a:buSzPts val="2700"/>
              <a:buChar char="•"/>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50" name="Google Shape;150;g3f6815bbcef_0_1284"/>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51" name="Google Shape;151;g3f6815bbcef_0_1284"/>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52" name="Google Shape;152;g3f6815bbcef_0_1284"/>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g3f6815bbcef_0_1290"/>
          <p:cNvSpPr txBox="1">
            <a:spLocks noGrp="1"/>
          </p:cNvSpPr>
          <p:nvPr>
            <p:ph type="title"/>
          </p:nvPr>
        </p:nvSpPr>
        <p:spPr>
          <a:xfrm rot="5400000">
            <a:off x="10700250" y="2934938"/>
            <a:ext cx="8717700" cy="3943200"/>
          </a:xfrm>
          <a:prstGeom prst="rect">
            <a:avLst/>
          </a:prstGeom>
          <a:noFill/>
          <a:ln>
            <a:noFill/>
          </a:ln>
        </p:spPr>
        <p:txBody>
          <a:bodyPr spcFirstLastPara="1" wrap="square" lIns="137150" tIns="68550" rIns="137150" bIns="68550" anchor="ctr" anchorCtr="0">
            <a:normAutofit/>
          </a:bodyPr>
          <a:lstStyle>
            <a:lvl1pPr lvl="0" algn="l">
              <a:lnSpc>
                <a:spcPct val="90000"/>
              </a:lnSpc>
              <a:spcBef>
                <a:spcPts val="0"/>
              </a:spcBef>
              <a:spcAft>
                <a:spcPts val="0"/>
              </a:spcAft>
              <a:buClr>
                <a:schemeClr val="dk1"/>
              </a:buClr>
              <a:buSzPts val="27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55" name="Google Shape;155;g3f6815bbcef_0_1290"/>
          <p:cNvSpPr txBox="1">
            <a:spLocks noGrp="1"/>
          </p:cNvSpPr>
          <p:nvPr>
            <p:ph type="body" idx="1"/>
          </p:nvPr>
        </p:nvSpPr>
        <p:spPr>
          <a:xfrm rot="5400000">
            <a:off x="2699250" y="-894112"/>
            <a:ext cx="8717700" cy="11601300"/>
          </a:xfrm>
          <a:prstGeom prst="rect">
            <a:avLst/>
          </a:prstGeom>
          <a:noFill/>
          <a:ln>
            <a:noFill/>
          </a:ln>
        </p:spPr>
        <p:txBody>
          <a:bodyPr spcFirstLastPara="1" wrap="square" lIns="137150" tIns="68550" rIns="137150" bIns="68550" anchor="t" anchorCtr="0">
            <a:normAutofit/>
          </a:bodyPr>
          <a:lstStyle>
            <a:lvl1pPr marL="457200" lvl="0" indent="-400050" algn="l">
              <a:lnSpc>
                <a:spcPct val="90000"/>
              </a:lnSpc>
              <a:spcBef>
                <a:spcPts val="1500"/>
              </a:spcBef>
              <a:spcAft>
                <a:spcPts val="0"/>
              </a:spcAft>
              <a:buClr>
                <a:schemeClr val="dk1"/>
              </a:buClr>
              <a:buSzPts val="2700"/>
              <a:buChar char="•"/>
              <a:defRPr/>
            </a:lvl1pPr>
            <a:lvl2pPr marL="914400" lvl="1" indent="-400050" algn="l">
              <a:lnSpc>
                <a:spcPct val="90000"/>
              </a:lnSpc>
              <a:spcBef>
                <a:spcPts val="800"/>
              </a:spcBef>
              <a:spcAft>
                <a:spcPts val="0"/>
              </a:spcAft>
              <a:buClr>
                <a:schemeClr val="dk1"/>
              </a:buClr>
              <a:buSzPts val="2700"/>
              <a:buChar char="•"/>
              <a:defRPr/>
            </a:lvl2pPr>
            <a:lvl3pPr marL="1371600" lvl="2" indent="-400050" algn="l">
              <a:lnSpc>
                <a:spcPct val="90000"/>
              </a:lnSpc>
              <a:spcBef>
                <a:spcPts val="800"/>
              </a:spcBef>
              <a:spcAft>
                <a:spcPts val="0"/>
              </a:spcAft>
              <a:buClr>
                <a:schemeClr val="dk1"/>
              </a:buClr>
              <a:buSzPts val="2700"/>
              <a:buChar char="•"/>
              <a:defRPr/>
            </a:lvl3pPr>
            <a:lvl4pPr marL="1828800" lvl="3" indent="-400050" algn="l">
              <a:lnSpc>
                <a:spcPct val="90000"/>
              </a:lnSpc>
              <a:spcBef>
                <a:spcPts val="800"/>
              </a:spcBef>
              <a:spcAft>
                <a:spcPts val="0"/>
              </a:spcAft>
              <a:buClr>
                <a:schemeClr val="dk1"/>
              </a:buClr>
              <a:buSzPts val="2700"/>
              <a:buChar char="•"/>
              <a:defRPr/>
            </a:lvl4pPr>
            <a:lvl5pPr marL="2286000" lvl="4" indent="-400050" algn="l">
              <a:lnSpc>
                <a:spcPct val="90000"/>
              </a:lnSpc>
              <a:spcBef>
                <a:spcPts val="800"/>
              </a:spcBef>
              <a:spcAft>
                <a:spcPts val="0"/>
              </a:spcAft>
              <a:buClr>
                <a:schemeClr val="dk1"/>
              </a:buClr>
              <a:buSzPts val="2700"/>
              <a:buChar char="•"/>
              <a:defRPr/>
            </a:lvl5pPr>
            <a:lvl6pPr marL="2743200" lvl="5" indent="-400050" algn="l">
              <a:lnSpc>
                <a:spcPct val="90000"/>
              </a:lnSpc>
              <a:spcBef>
                <a:spcPts val="800"/>
              </a:spcBef>
              <a:spcAft>
                <a:spcPts val="0"/>
              </a:spcAft>
              <a:buClr>
                <a:schemeClr val="dk1"/>
              </a:buClr>
              <a:buSzPts val="2700"/>
              <a:buChar char="•"/>
              <a:defRPr/>
            </a:lvl6pPr>
            <a:lvl7pPr marL="3200400" lvl="6" indent="-400050" algn="l">
              <a:lnSpc>
                <a:spcPct val="90000"/>
              </a:lnSpc>
              <a:spcBef>
                <a:spcPts val="800"/>
              </a:spcBef>
              <a:spcAft>
                <a:spcPts val="0"/>
              </a:spcAft>
              <a:buClr>
                <a:schemeClr val="dk1"/>
              </a:buClr>
              <a:buSzPts val="2700"/>
              <a:buChar char="•"/>
              <a:defRPr/>
            </a:lvl7pPr>
            <a:lvl8pPr marL="3657600" lvl="7" indent="-400050" algn="l">
              <a:lnSpc>
                <a:spcPct val="90000"/>
              </a:lnSpc>
              <a:spcBef>
                <a:spcPts val="800"/>
              </a:spcBef>
              <a:spcAft>
                <a:spcPts val="0"/>
              </a:spcAft>
              <a:buClr>
                <a:schemeClr val="dk1"/>
              </a:buClr>
              <a:buSzPts val="2700"/>
              <a:buChar char="•"/>
              <a:defRPr/>
            </a:lvl8pPr>
            <a:lvl9pPr marL="4114800" lvl="8" indent="-400050" algn="l">
              <a:lnSpc>
                <a:spcPct val="90000"/>
              </a:lnSpc>
              <a:spcBef>
                <a:spcPts val="800"/>
              </a:spcBef>
              <a:spcAft>
                <a:spcPts val="0"/>
              </a:spcAft>
              <a:buClr>
                <a:schemeClr val="dk1"/>
              </a:buClr>
              <a:buSzPts val="2700"/>
              <a:buChar char="•"/>
              <a:defRPr/>
            </a:lvl9pPr>
          </a:lstStyle>
          <a:p>
            <a:endParaRPr/>
          </a:p>
        </p:txBody>
      </p:sp>
      <p:sp>
        <p:nvSpPr>
          <p:cNvPr id="156" name="Google Shape;156;g3f6815bbcef_0_1290"/>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57" name="Google Shape;157;g3f6815bbcef_0_1290"/>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lvl="0" algn="ctr">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58" name="Google Shape;158;g3f6815bbcef_0_1290"/>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6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 name="Google Shape;28;p6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6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6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6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4" name="Google Shape;34;p6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0" name="Google Shape;40;p6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1" name="Google Shape;41;p6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6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7" name="Google Shape;47;p6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8" name="Google Shape;48;p6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9" name="Google Shape;49;p6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0" name="Google Shape;50;p6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6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6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6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6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6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6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6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9"/>
          <p:cNvSpPr>
            <a:spLocks noGrp="1"/>
          </p:cNvSpPr>
          <p:nvPr>
            <p:ph type="pic" idx="2"/>
          </p:nvPr>
        </p:nvSpPr>
        <p:spPr>
          <a:xfrm>
            <a:off x="1792288" y="612775"/>
            <a:ext cx="5486400" cy="4114800"/>
          </a:xfrm>
          <a:prstGeom prst="rect">
            <a:avLst/>
          </a:prstGeom>
          <a:noFill/>
          <a:ln>
            <a:noFill/>
          </a:ln>
        </p:spPr>
      </p:sp>
      <p:sp>
        <p:nvSpPr>
          <p:cNvPr id="68" name="Google Shape;68;p6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6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6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6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3">
            <a:alphaModFix amt="18000"/>
          </a:blip>
          <a:tile tx="-1638300" ty="-2470150" sx="99998" sy="99998" flip="none" algn="tl"/>
        </a:blipFill>
        <a:effectLst/>
      </p:bgPr>
    </p:bg>
    <p:spTree>
      <p:nvGrpSpPr>
        <p:cNvPr id="1" name="Shape 84"/>
        <p:cNvGrpSpPr/>
        <p:nvPr/>
      </p:nvGrpSpPr>
      <p:grpSpPr>
        <a:xfrm>
          <a:off x="0" y="0"/>
          <a:ext cx="0" cy="0"/>
          <a:chOff x="0" y="0"/>
          <a:chExt cx="0" cy="0"/>
        </a:xfrm>
      </p:grpSpPr>
      <p:sp>
        <p:nvSpPr>
          <p:cNvPr id="85" name="Google Shape;85;g3f6815bbcef_0_1221"/>
          <p:cNvSpPr txBox="1">
            <a:spLocks noGrp="1"/>
          </p:cNvSpPr>
          <p:nvPr>
            <p:ph type="title"/>
          </p:nvPr>
        </p:nvSpPr>
        <p:spPr>
          <a:xfrm>
            <a:off x="1257300" y="547688"/>
            <a:ext cx="15773400" cy="1988700"/>
          </a:xfrm>
          <a:prstGeom prst="rect">
            <a:avLst/>
          </a:prstGeom>
          <a:noFill/>
          <a:ln>
            <a:noFill/>
          </a:ln>
        </p:spPr>
        <p:txBody>
          <a:bodyPr spcFirstLastPara="1" wrap="square" lIns="137150" tIns="68550" rIns="137150" bIns="68550" anchor="ctr" anchorCtr="0">
            <a:normAutofit/>
          </a:bodyPr>
          <a:lstStyle>
            <a:lvl1pPr marR="0" lvl="0" algn="l" rtl="0">
              <a:lnSpc>
                <a:spcPct val="90000"/>
              </a:lnSpc>
              <a:spcBef>
                <a:spcPts val="0"/>
              </a:spcBef>
              <a:spcAft>
                <a:spcPts val="0"/>
              </a:spcAft>
              <a:buClr>
                <a:schemeClr val="dk1"/>
              </a:buClr>
              <a:buSzPts val="6600"/>
              <a:buFont typeface="Play"/>
              <a:buNone/>
              <a:defRPr sz="66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2100"/>
              <a:buFont typeface="Arial"/>
              <a:buNone/>
              <a:defRPr sz="2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100"/>
              <a:buFont typeface="Arial"/>
              <a:buNone/>
              <a:defRPr sz="2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100"/>
              <a:buFont typeface="Arial"/>
              <a:buNone/>
              <a:defRPr sz="2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100"/>
              <a:buFont typeface="Arial"/>
              <a:buNone/>
              <a:defRPr sz="2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100"/>
              <a:buFont typeface="Arial"/>
              <a:buNone/>
              <a:defRPr sz="2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100"/>
              <a:buFont typeface="Arial"/>
              <a:buNone/>
              <a:defRPr sz="2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100"/>
              <a:buFont typeface="Arial"/>
              <a:buNone/>
              <a:defRPr sz="2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100"/>
              <a:buFont typeface="Arial"/>
              <a:buNone/>
              <a:defRPr sz="2700" b="0" i="0" u="none" strike="noStrike" cap="none">
                <a:solidFill>
                  <a:srgbClr val="000000"/>
                </a:solidFill>
                <a:latin typeface="Arial"/>
                <a:ea typeface="Arial"/>
                <a:cs typeface="Arial"/>
                <a:sym typeface="Arial"/>
              </a:defRPr>
            </a:lvl9pPr>
          </a:lstStyle>
          <a:p>
            <a:endParaRPr/>
          </a:p>
        </p:txBody>
      </p:sp>
      <p:sp>
        <p:nvSpPr>
          <p:cNvPr id="86" name="Google Shape;86;g3f6815bbcef_0_1221"/>
          <p:cNvSpPr txBox="1">
            <a:spLocks noGrp="1"/>
          </p:cNvSpPr>
          <p:nvPr>
            <p:ph type="body" idx="1"/>
          </p:nvPr>
        </p:nvSpPr>
        <p:spPr>
          <a:xfrm>
            <a:off x="1257300" y="2738438"/>
            <a:ext cx="15773400" cy="6526800"/>
          </a:xfrm>
          <a:prstGeom prst="rect">
            <a:avLst/>
          </a:prstGeom>
          <a:noFill/>
          <a:ln>
            <a:noFill/>
          </a:ln>
        </p:spPr>
        <p:txBody>
          <a:bodyPr spcFirstLastPara="1" wrap="square" lIns="137150" tIns="68550" rIns="137150" bIns="68550" anchor="t" anchorCtr="0">
            <a:normAutofit/>
          </a:bodyPr>
          <a:lstStyle>
            <a:lvl1pPr marL="457200" marR="0" lvl="0" indent="-495300" algn="l" rtl="0">
              <a:lnSpc>
                <a:spcPct val="90000"/>
              </a:lnSpc>
              <a:spcBef>
                <a:spcPts val="1500"/>
              </a:spcBef>
              <a:spcAft>
                <a:spcPts val="0"/>
              </a:spcAft>
              <a:buClr>
                <a:schemeClr val="dk1"/>
              </a:buClr>
              <a:buSzPts val="4200"/>
              <a:buFont typeface="Arial"/>
              <a:buChar char="•"/>
              <a:defRPr sz="4200" b="0" i="0" u="none" strike="noStrike" cap="none">
                <a:solidFill>
                  <a:schemeClr val="dk1"/>
                </a:solidFill>
                <a:latin typeface="Arial"/>
                <a:ea typeface="Arial"/>
                <a:cs typeface="Arial"/>
                <a:sym typeface="Arial"/>
              </a:defRPr>
            </a:lvl1pPr>
            <a:lvl2pPr marL="914400" marR="0" lvl="1" indent="-457200" algn="l" rtl="0">
              <a:lnSpc>
                <a:spcPct val="90000"/>
              </a:lnSpc>
              <a:spcBef>
                <a:spcPts val="8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2pPr>
            <a:lvl3pPr marL="1371600" marR="0" lvl="2" indent="-419100" algn="l" rtl="0">
              <a:lnSpc>
                <a:spcPct val="90000"/>
              </a:lnSpc>
              <a:spcBef>
                <a:spcPts val="800"/>
              </a:spcBef>
              <a:spcAft>
                <a:spcPts val="0"/>
              </a:spcAft>
              <a:buClr>
                <a:schemeClr val="dk1"/>
              </a:buClr>
              <a:buSzPts val="3000"/>
              <a:buFont typeface="Arial"/>
              <a:buChar char="•"/>
              <a:defRPr sz="3000" b="0" i="0" u="none" strike="noStrike" cap="none">
                <a:solidFill>
                  <a:schemeClr val="dk1"/>
                </a:solidFill>
                <a:latin typeface="Arial"/>
                <a:ea typeface="Arial"/>
                <a:cs typeface="Arial"/>
                <a:sym typeface="Arial"/>
              </a:defRPr>
            </a:lvl3pPr>
            <a:lvl4pPr marL="1828800" marR="0" lvl="3"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Arial"/>
                <a:ea typeface="Arial"/>
                <a:cs typeface="Arial"/>
                <a:sym typeface="Arial"/>
              </a:defRPr>
            </a:lvl4pPr>
            <a:lvl5pPr marL="2286000" marR="0" lvl="4"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Arial"/>
                <a:ea typeface="Arial"/>
                <a:cs typeface="Arial"/>
                <a:sym typeface="Arial"/>
              </a:defRPr>
            </a:lvl5pPr>
            <a:lvl6pPr marL="2743200" marR="0" lvl="5"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Arial"/>
                <a:ea typeface="Arial"/>
                <a:cs typeface="Arial"/>
                <a:sym typeface="Arial"/>
              </a:defRPr>
            </a:lvl6pPr>
            <a:lvl7pPr marL="3200400" marR="0" lvl="6"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Arial"/>
                <a:ea typeface="Arial"/>
                <a:cs typeface="Arial"/>
                <a:sym typeface="Arial"/>
              </a:defRPr>
            </a:lvl7pPr>
            <a:lvl8pPr marL="3657600" marR="0" lvl="7"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Arial"/>
                <a:ea typeface="Arial"/>
                <a:cs typeface="Arial"/>
                <a:sym typeface="Arial"/>
              </a:defRPr>
            </a:lvl8pPr>
            <a:lvl9pPr marL="4114800" marR="0" lvl="8"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Arial"/>
                <a:ea typeface="Arial"/>
                <a:cs typeface="Arial"/>
                <a:sym typeface="Arial"/>
              </a:defRPr>
            </a:lvl9pPr>
          </a:lstStyle>
          <a:p>
            <a:endParaRPr/>
          </a:p>
        </p:txBody>
      </p:sp>
      <p:sp>
        <p:nvSpPr>
          <p:cNvPr id="87" name="Google Shape;87;g3f6815bbcef_0_1221"/>
          <p:cNvSpPr txBox="1">
            <a:spLocks noGrp="1"/>
          </p:cNvSpPr>
          <p:nvPr>
            <p:ph type="dt" idx="10"/>
          </p:nvPr>
        </p:nvSpPr>
        <p:spPr>
          <a:xfrm>
            <a:off x="1257300" y="9534525"/>
            <a:ext cx="4114800" cy="547800"/>
          </a:xfrm>
          <a:prstGeom prst="rect">
            <a:avLst/>
          </a:prstGeom>
          <a:noFill/>
          <a:ln>
            <a:noFill/>
          </a:ln>
        </p:spPr>
        <p:txBody>
          <a:bodyPr spcFirstLastPara="1" wrap="square" lIns="137150" tIns="68550" rIns="137150" bIns="68550" anchor="ctr" anchorCtr="0">
            <a:noAutofit/>
          </a:bodyPr>
          <a:lstStyle>
            <a:lvl1pPr marR="0" lvl="0" algn="l" rtl="0">
              <a:lnSpc>
                <a:spcPct val="100000"/>
              </a:lnSpc>
              <a:spcBef>
                <a:spcPts val="0"/>
              </a:spcBef>
              <a:spcAft>
                <a:spcPts val="0"/>
              </a:spcAft>
              <a:buClr>
                <a:srgbClr val="000000"/>
              </a:buClr>
              <a:buSzPts val="2100"/>
              <a:buFont typeface="Arial"/>
              <a:buNone/>
              <a:defRPr sz="18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9pPr>
          </a:lstStyle>
          <a:p>
            <a:endParaRPr/>
          </a:p>
        </p:txBody>
      </p:sp>
      <p:sp>
        <p:nvSpPr>
          <p:cNvPr id="88" name="Google Shape;88;g3f6815bbcef_0_1221"/>
          <p:cNvSpPr txBox="1">
            <a:spLocks noGrp="1"/>
          </p:cNvSpPr>
          <p:nvPr>
            <p:ph type="ftr" idx="11"/>
          </p:nvPr>
        </p:nvSpPr>
        <p:spPr>
          <a:xfrm>
            <a:off x="6057900" y="9534525"/>
            <a:ext cx="6172200" cy="547800"/>
          </a:xfrm>
          <a:prstGeom prst="rect">
            <a:avLst/>
          </a:prstGeom>
          <a:noFill/>
          <a:ln>
            <a:noFill/>
          </a:ln>
        </p:spPr>
        <p:txBody>
          <a:bodyPr spcFirstLastPara="1" wrap="square" lIns="137150" tIns="68550" rIns="137150" bIns="68550" anchor="ctr" anchorCtr="0">
            <a:noAutofit/>
          </a:bodyPr>
          <a:lstStyle>
            <a:lvl1pPr marR="0" lvl="0" algn="ctr" rtl="0">
              <a:lnSpc>
                <a:spcPct val="100000"/>
              </a:lnSpc>
              <a:spcBef>
                <a:spcPts val="0"/>
              </a:spcBef>
              <a:spcAft>
                <a:spcPts val="0"/>
              </a:spcAft>
              <a:buClr>
                <a:srgbClr val="000000"/>
              </a:buClr>
              <a:buSzPts val="2100"/>
              <a:buFont typeface="Arial"/>
              <a:buNone/>
              <a:defRPr sz="18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2100"/>
              <a:buFont typeface="Arial"/>
              <a:buNone/>
              <a:defRPr sz="2700" b="0" i="0" u="none" strike="noStrike" cap="none">
                <a:solidFill>
                  <a:schemeClr val="dk1"/>
                </a:solidFill>
                <a:latin typeface="Arial"/>
                <a:ea typeface="Arial"/>
                <a:cs typeface="Arial"/>
                <a:sym typeface="Arial"/>
              </a:defRPr>
            </a:lvl9pPr>
          </a:lstStyle>
          <a:p>
            <a:endParaRPr/>
          </a:p>
        </p:txBody>
      </p:sp>
      <p:sp>
        <p:nvSpPr>
          <p:cNvPr id="89" name="Google Shape;89;g3f6815bbcef_0_1221"/>
          <p:cNvSpPr txBox="1">
            <a:spLocks noGrp="1"/>
          </p:cNvSpPr>
          <p:nvPr>
            <p:ph type="sldNum" idx="12"/>
          </p:nvPr>
        </p:nvSpPr>
        <p:spPr>
          <a:xfrm>
            <a:off x="12915900" y="9534525"/>
            <a:ext cx="4114800" cy="547800"/>
          </a:xfrm>
          <a:prstGeom prst="rect">
            <a:avLst/>
          </a:prstGeom>
          <a:noFill/>
          <a:ln>
            <a:noFill/>
          </a:ln>
        </p:spPr>
        <p:txBody>
          <a:bodyPr spcFirstLastPara="1" wrap="square" lIns="137150" tIns="68550" rIns="137150" bIns="6855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youtu.be/QaM8nduBcUE"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youtu.be/f4bW9exS6vY" TargetMode="External"/><Relationship Id="rId5" Type="http://schemas.openxmlformats.org/officeDocument/2006/relationships/image" Target="../media/image18.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png"/><Relationship Id="rId7"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hyperlink" Target="http://www.youtube.com/watch?v=gOGDlasUm0Q"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6.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9.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0.jp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41.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43.jpg"/><Relationship Id="rId4" Type="http://schemas.openxmlformats.org/officeDocument/2006/relationships/image" Target="../media/image42.jp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5.jpg"/><Relationship Id="rId4" Type="http://schemas.openxmlformats.org/officeDocument/2006/relationships/image" Target="../media/image44.jp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50.jp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hyperlink" Target="https://youtu.be/JmdFF5TikI8" TargetMode="External"/><Relationship Id="rId4" Type="http://schemas.openxmlformats.org/officeDocument/2006/relationships/image" Target="../media/image68.jp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hyperlink" Target="https://youtu.be/a0RknpbZ9MU?list=PLP5wlax1nQ_D4c8bD89U24yvsMKu53c4L" TargetMode="External"/><Relationship Id="rId5" Type="http://schemas.openxmlformats.org/officeDocument/2006/relationships/image" Target="../media/image75.jpg"/><Relationship Id="rId4" Type="http://schemas.openxmlformats.org/officeDocument/2006/relationships/image" Target="../media/image74.jpg"/></Relationships>
</file>

<file path=ppt/slides/_rels/slide41.xml.rels><?xml version="1.0" encoding="UTF-8" standalone="yes"?>
<Relationships xmlns="http://schemas.openxmlformats.org/package/2006/relationships"><Relationship Id="rId8" Type="http://schemas.openxmlformats.org/officeDocument/2006/relationships/image" Target="../media/image81.jpg"/><Relationship Id="rId3" Type="http://schemas.openxmlformats.org/officeDocument/2006/relationships/image" Target="../media/image76.jpg"/><Relationship Id="rId7" Type="http://schemas.openxmlformats.org/officeDocument/2006/relationships/image" Target="../media/image80.jp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79.jpg"/><Relationship Id="rId5" Type="http://schemas.openxmlformats.org/officeDocument/2006/relationships/image" Target="../media/image78.png"/><Relationship Id="rId4" Type="http://schemas.openxmlformats.org/officeDocument/2006/relationships/image" Target="../media/image77.png"/></Relationships>
</file>

<file path=ppt/slides/_rels/slide4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jp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85.jpg"/><Relationship Id="rId5" Type="http://schemas.openxmlformats.org/officeDocument/2006/relationships/image" Target="../media/image84.png"/><Relationship Id="rId4" Type="http://schemas.openxmlformats.org/officeDocument/2006/relationships/image" Target="../media/image83.png"/></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7wFW_Bf66Ks"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jpg"/><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hyperlink" Target="http://www.gorecycleyourself.com"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90.png"/></Relationships>
</file>

<file path=ppt/slides/_rels/slide49.xml.rels><?xml version="1.0" encoding="UTF-8" standalone="yes"?>
<Relationships xmlns="http://schemas.openxmlformats.org/package/2006/relationships"><Relationship Id="rId8" Type="http://schemas.openxmlformats.org/officeDocument/2006/relationships/image" Target="../media/image96.gif"/><Relationship Id="rId3" Type="http://schemas.openxmlformats.org/officeDocument/2006/relationships/image" Target="../media/image91.gif"/><Relationship Id="rId7" Type="http://schemas.openxmlformats.org/officeDocument/2006/relationships/image" Target="../media/image95.gif"/><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94.gif"/><Relationship Id="rId11" Type="http://schemas.openxmlformats.org/officeDocument/2006/relationships/image" Target="../media/image99.gif"/><Relationship Id="rId5" Type="http://schemas.openxmlformats.org/officeDocument/2006/relationships/image" Target="../media/image93.gif"/><Relationship Id="rId10" Type="http://schemas.openxmlformats.org/officeDocument/2006/relationships/image" Target="../media/image98.gif"/><Relationship Id="rId4" Type="http://schemas.openxmlformats.org/officeDocument/2006/relationships/image" Target="../media/image92.gif"/><Relationship Id="rId9" Type="http://schemas.openxmlformats.org/officeDocument/2006/relationships/image" Target="../media/image97.gi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100.png"/><Relationship Id="rId5" Type="http://schemas.openxmlformats.org/officeDocument/2006/relationships/hyperlink" Target="http://sodanational.org/Students" TargetMode="External"/><Relationship Id="rId4" Type="http://schemas.openxmlformats.org/officeDocument/2006/relationships/hyperlink" Target="http://donatelifenw.org/content/student-opportunities"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player.vimeo.com/video/393540001" TargetMode="External"/><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01.png"/></Relationships>
</file>

<file path=ppt/slides/_rels/slide52.xml.rels><?xml version="1.0" encoding="UTF-8" standalone="yes"?>
<Relationships xmlns="http://schemas.openxmlformats.org/package/2006/relationships"><Relationship Id="rId8" Type="http://schemas.openxmlformats.org/officeDocument/2006/relationships/hyperlink" Target="http://www.donevidanw.org/" TargetMode="External"/><Relationship Id="rId3" Type="http://schemas.openxmlformats.org/officeDocument/2006/relationships/image" Target="../media/image2.png"/><Relationship Id="rId7" Type="http://schemas.openxmlformats.org/officeDocument/2006/relationships/image" Target="../media/image104.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103.jpg"/><Relationship Id="rId5" Type="http://schemas.openxmlformats.org/officeDocument/2006/relationships/image" Target="../media/image102.png"/><Relationship Id="rId10" Type="http://schemas.openxmlformats.org/officeDocument/2006/relationships/hyperlink" Target="http://gorecycleyourself.com" TargetMode="External"/><Relationship Id="rId4" Type="http://schemas.openxmlformats.org/officeDocument/2006/relationships/hyperlink" Target="http://donatelifenw.org" TargetMode="External"/><Relationship Id="rId9"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g3f6d847ebd8_0_0"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168" name="Google Shape;168;g3f6d847ebd8_0_0" title="Squiggle 2.png"/>
          <p:cNvPicPr preferRelativeResize="0"/>
          <p:nvPr/>
        </p:nvPicPr>
        <p:blipFill rotWithShape="1">
          <a:blip r:embed="rId3">
            <a:alphaModFix/>
          </a:blip>
          <a:srcRect r="73851" b="48195"/>
          <a:stretch/>
        </p:blipFill>
        <p:spPr>
          <a:xfrm rot="10800000">
            <a:off x="13555930" y="5007830"/>
            <a:ext cx="4782250" cy="5329349"/>
          </a:xfrm>
          <a:prstGeom prst="rect">
            <a:avLst/>
          </a:prstGeom>
          <a:noFill/>
          <a:ln>
            <a:noFill/>
          </a:ln>
        </p:spPr>
      </p:pic>
      <p:pic>
        <p:nvPicPr>
          <p:cNvPr id="169" name="Google Shape;169;g3f6d847ebd8_0_0" title="Donate Life NW Blue R rgb.png"/>
          <p:cNvPicPr preferRelativeResize="0"/>
          <p:nvPr/>
        </p:nvPicPr>
        <p:blipFill rotWithShape="1">
          <a:blip r:embed="rId4">
            <a:alphaModFix/>
          </a:blip>
          <a:srcRect/>
          <a:stretch/>
        </p:blipFill>
        <p:spPr>
          <a:xfrm>
            <a:off x="15542299" y="293000"/>
            <a:ext cx="2448199" cy="2831776"/>
          </a:xfrm>
          <a:prstGeom prst="rect">
            <a:avLst/>
          </a:prstGeom>
          <a:noFill/>
          <a:ln>
            <a:noFill/>
          </a:ln>
        </p:spPr>
      </p:pic>
      <p:sp>
        <p:nvSpPr>
          <p:cNvPr id="170" name="Google Shape;170;g3f6d847ebd8_0_0"/>
          <p:cNvSpPr txBox="1"/>
          <p:nvPr/>
        </p:nvSpPr>
        <p:spPr>
          <a:xfrm>
            <a:off x="3791700" y="3742725"/>
            <a:ext cx="10704600" cy="15699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10000"/>
              <a:buFont typeface="Arial"/>
              <a:buNone/>
            </a:pPr>
            <a:r>
              <a:rPr lang="en-US" sz="10000" b="1" i="0" u="none" strike="noStrike" cap="none">
                <a:solidFill>
                  <a:schemeClr val="dk1"/>
                </a:solidFill>
                <a:latin typeface="Lato"/>
                <a:ea typeface="Lato"/>
                <a:cs typeface="Lato"/>
                <a:sym typeface="Lato"/>
              </a:rPr>
              <a:t>Recycle Yourself</a:t>
            </a:r>
            <a:endParaRPr sz="3400" b="1" i="0" u="none" strike="noStrike" cap="none">
              <a:solidFill>
                <a:srgbClr val="000000"/>
              </a:solidFill>
              <a:latin typeface="Lato"/>
              <a:ea typeface="Lato"/>
              <a:cs typeface="Lato"/>
              <a:sym typeface="Lato"/>
            </a:endParaRPr>
          </a:p>
        </p:txBody>
      </p:sp>
      <p:sp>
        <p:nvSpPr>
          <p:cNvPr id="171" name="Google Shape;171;g3f6d847ebd8_0_0"/>
          <p:cNvSpPr txBox="1"/>
          <p:nvPr/>
        </p:nvSpPr>
        <p:spPr>
          <a:xfrm>
            <a:off x="4554550" y="5826950"/>
            <a:ext cx="9221100" cy="15699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5000"/>
              <a:buFont typeface="Arial"/>
              <a:buNone/>
            </a:pPr>
            <a:r>
              <a:rPr lang="en-US" sz="5000" b="0" i="0" u="none" strike="noStrike" cap="none">
                <a:solidFill>
                  <a:schemeClr val="dk1"/>
                </a:solidFill>
                <a:latin typeface="Quattrocento Sans"/>
                <a:ea typeface="Quattrocento Sans"/>
                <a:cs typeface="Quattrocento Sans"/>
                <a:sym typeface="Quattrocento Sans"/>
              </a:rPr>
              <a:t>Save lives through organ, eye, and tissue donation!</a:t>
            </a:r>
            <a:endParaRPr sz="3800" b="0" i="0" u="none" strike="noStrike" cap="none">
              <a:solidFill>
                <a:schemeClr val="dk1"/>
              </a:solidFill>
              <a:latin typeface="Quattrocento Sans"/>
              <a:ea typeface="Quattrocento Sans"/>
              <a:cs typeface="Quattrocento Sans"/>
              <a:sym typeface="Quattrocento Sans"/>
            </a:endParaRPr>
          </a:p>
        </p:txBody>
      </p:sp>
      <p:pic>
        <p:nvPicPr>
          <p:cNvPr id="172" name="Google Shape;172;g3f6d847ebd8_0_0" title="GRY Green Triangle - No Bkgnd.png"/>
          <p:cNvPicPr preferRelativeResize="0"/>
          <p:nvPr/>
        </p:nvPicPr>
        <p:blipFill rotWithShape="1">
          <a:blip r:embed="rId5">
            <a:alphaModFix/>
          </a:blip>
          <a:srcRect/>
          <a:stretch/>
        </p:blipFill>
        <p:spPr>
          <a:xfrm>
            <a:off x="-192875" y="6957725"/>
            <a:ext cx="3731100" cy="3731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
        <p:cNvGrpSpPr/>
        <p:nvPr/>
      </p:nvGrpSpPr>
      <p:grpSpPr>
        <a:xfrm>
          <a:off x="0" y="0"/>
          <a:ext cx="0" cy="0"/>
          <a:chOff x="0" y="0"/>
          <a:chExt cx="0" cy="0"/>
        </a:xfrm>
      </p:grpSpPr>
      <p:sp>
        <p:nvSpPr>
          <p:cNvPr id="311" name="Google Shape;311;g3f99e6b1174_0_8"/>
          <p:cNvSpPr txBox="1"/>
          <p:nvPr/>
        </p:nvSpPr>
        <p:spPr>
          <a:xfrm>
            <a:off x="2697150" y="1262100"/>
            <a:ext cx="12893700" cy="2485800"/>
          </a:xfrm>
          <a:prstGeom prst="rect">
            <a:avLst/>
          </a:prstGeom>
          <a:noFill/>
          <a:ln>
            <a:noFill/>
          </a:ln>
        </p:spPr>
        <p:txBody>
          <a:bodyPr spcFirstLastPara="1" wrap="square" lIns="0" tIns="0" rIns="0" bIns="0" anchor="t" anchorCtr="0">
            <a:spAutoFit/>
          </a:bodyPr>
          <a:lstStyle/>
          <a:p>
            <a:pPr marL="0" marR="0" lvl="0" indent="0" algn="ctr" rtl="0">
              <a:lnSpc>
                <a:spcPct val="95001"/>
              </a:lnSpc>
              <a:spcBef>
                <a:spcPts val="0"/>
              </a:spcBef>
              <a:spcAft>
                <a:spcPts val="0"/>
              </a:spcAft>
              <a:buClr>
                <a:srgbClr val="000000"/>
              </a:buClr>
              <a:buSzPts val="11400"/>
              <a:buFont typeface="Arial"/>
              <a:buNone/>
            </a:pPr>
            <a:r>
              <a:rPr lang="en-US" sz="8500" b="0" i="0" u="none" strike="noStrike" cap="none" dirty="0">
                <a:solidFill>
                  <a:schemeClr val="dk1"/>
                </a:solidFill>
                <a:latin typeface="Lato"/>
                <a:ea typeface="Lato"/>
                <a:cs typeface="Lato"/>
                <a:sym typeface="Lato"/>
              </a:rPr>
              <a:t>How many people are currently waiting?</a:t>
            </a:r>
            <a:endParaRPr sz="8500" b="0" i="0" u="none" strike="noStrike" cap="none" dirty="0">
              <a:solidFill>
                <a:schemeClr val="dk1"/>
              </a:solidFill>
              <a:latin typeface="Lato"/>
              <a:ea typeface="Lato"/>
              <a:cs typeface="Lato"/>
              <a:sym typeface="Lato"/>
            </a:endParaRPr>
          </a:p>
        </p:txBody>
      </p:sp>
      <p:pic>
        <p:nvPicPr>
          <p:cNvPr id="312" name="Google Shape;312;g3f99e6b1174_0_8" title="Squiggle 2.png"/>
          <p:cNvPicPr preferRelativeResize="0"/>
          <p:nvPr/>
        </p:nvPicPr>
        <p:blipFill rotWithShape="1">
          <a:blip r:embed="rId3">
            <a:alphaModFix/>
          </a:blip>
          <a:srcRect r="73851" b="48195"/>
          <a:stretch/>
        </p:blipFill>
        <p:spPr>
          <a:xfrm>
            <a:off x="-2" y="-2"/>
            <a:ext cx="4782250" cy="5329349"/>
          </a:xfrm>
          <a:prstGeom prst="rect">
            <a:avLst/>
          </a:prstGeom>
          <a:noFill/>
          <a:ln>
            <a:noFill/>
          </a:ln>
        </p:spPr>
      </p:pic>
      <p:pic>
        <p:nvPicPr>
          <p:cNvPr id="313" name="Google Shape;313;g3f99e6b1174_0_8" title="Squiggle 2.png"/>
          <p:cNvPicPr preferRelativeResize="0"/>
          <p:nvPr/>
        </p:nvPicPr>
        <p:blipFill rotWithShape="1">
          <a:blip r:embed="rId3">
            <a:alphaModFix/>
          </a:blip>
          <a:srcRect r="73851" b="48195"/>
          <a:stretch/>
        </p:blipFill>
        <p:spPr>
          <a:xfrm rot="10800000">
            <a:off x="13505748" y="5021948"/>
            <a:ext cx="4782250" cy="5329349"/>
          </a:xfrm>
          <a:prstGeom prst="rect">
            <a:avLst/>
          </a:prstGeom>
          <a:noFill/>
          <a:ln>
            <a:noFill/>
          </a:ln>
        </p:spPr>
      </p:pic>
      <p:sp>
        <p:nvSpPr>
          <p:cNvPr id="314" name="Google Shape;314;g3f99e6b1174_0_8"/>
          <p:cNvSpPr txBox="1"/>
          <p:nvPr/>
        </p:nvSpPr>
        <p:spPr>
          <a:xfrm>
            <a:off x="1621650" y="4433075"/>
            <a:ext cx="150447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dirty="0">
                <a:solidFill>
                  <a:schemeClr val="dk1"/>
                </a:solidFill>
                <a:latin typeface="Lato"/>
                <a:ea typeface="Lato"/>
                <a:cs typeface="Lato"/>
                <a:sym typeface="Lato"/>
              </a:rPr>
              <a:t>Currently, there are over 109,000 people in the US on the transplant waiting list.</a:t>
            </a:r>
            <a:endParaRPr sz="3200" b="0" i="0" u="none" strike="noStrike" cap="none" dirty="0">
              <a:solidFill>
                <a:schemeClr val="dk1"/>
              </a:solidFill>
              <a:latin typeface="Lato"/>
              <a:ea typeface="Lato"/>
              <a:cs typeface="Lato"/>
              <a:sym typeface="Lato"/>
            </a:endParaRPr>
          </a:p>
        </p:txBody>
      </p:sp>
      <p:sp>
        <p:nvSpPr>
          <p:cNvPr id="315" name="Google Shape;315;g3f99e6b1174_0_8"/>
          <p:cNvSpPr txBox="1"/>
          <p:nvPr/>
        </p:nvSpPr>
        <p:spPr>
          <a:xfrm>
            <a:off x="5742575" y="5557063"/>
            <a:ext cx="9258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dirty="0">
                <a:solidFill>
                  <a:schemeClr val="dk1"/>
                </a:solidFill>
                <a:latin typeface="Calibri"/>
                <a:ea typeface="Calibri"/>
                <a:cs typeface="Calibri"/>
                <a:sym typeface="Calibri"/>
              </a:rPr>
              <a:t>That number of people can fill:</a:t>
            </a:r>
            <a:endParaRPr sz="3200" b="0" i="0" u="none" strike="noStrike" cap="none" dirty="0">
              <a:solidFill>
                <a:schemeClr val="dk1"/>
              </a:solidFill>
              <a:latin typeface="Calibri"/>
              <a:ea typeface="Calibri"/>
              <a:cs typeface="Calibri"/>
              <a:sym typeface="Calibri"/>
            </a:endParaRPr>
          </a:p>
        </p:txBody>
      </p:sp>
      <p:sp>
        <p:nvSpPr>
          <p:cNvPr id="316" name="Google Shape;316;g3f99e6b1174_0_8" descr="Reser Stadium filled with crowd members."/>
          <p:cNvSpPr/>
          <p:nvPr/>
        </p:nvSpPr>
        <p:spPr>
          <a:xfrm>
            <a:off x="665885" y="6952776"/>
            <a:ext cx="4316982" cy="1835425"/>
          </a:xfrm>
          <a:custGeom>
            <a:avLst/>
            <a:gdLst/>
            <a:ahLst/>
            <a:cxnLst/>
            <a:rect l="l" t="t" r="r" b="b"/>
            <a:pathLst>
              <a:path w="7077019" h="3529663" extrusionOk="0">
                <a:moveTo>
                  <a:pt x="0" y="0"/>
                </a:moveTo>
                <a:lnTo>
                  <a:pt x="7077019" y="0"/>
                </a:lnTo>
                <a:lnTo>
                  <a:pt x="7077019" y="3529663"/>
                </a:lnTo>
                <a:lnTo>
                  <a:pt x="0" y="3529663"/>
                </a:lnTo>
                <a:lnTo>
                  <a:pt x="0" y="0"/>
                </a:lnTo>
                <a:close/>
              </a:path>
            </a:pathLst>
          </a:custGeom>
          <a:blipFill rotWithShape="1">
            <a:blip r:embed="rId4">
              <a:alphaModFix/>
            </a:blip>
            <a:stretch>
              <a:fillRect/>
            </a:stretch>
          </a:blipFill>
          <a:ln>
            <a:noFill/>
          </a:ln>
        </p:spPr>
        <p:txBody>
          <a:bodyPr/>
          <a:lstStyle/>
          <a:p>
            <a:endParaRPr lang="en-US"/>
          </a:p>
        </p:txBody>
      </p:sp>
      <p:sp>
        <p:nvSpPr>
          <p:cNvPr id="317" name="Google Shape;317;g3f99e6b1174_0_8" descr="Autzen Stadium filled with crowd members."/>
          <p:cNvSpPr/>
          <p:nvPr/>
        </p:nvSpPr>
        <p:spPr>
          <a:xfrm>
            <a:off x="6502275" y="6926200"/>
            <a:ext cx="4317126" cy="1888581"/>
          </a:xfrm>
          <a:custGeom>
            <a:avLst/>
            <a:gdLst/>
            <a:ahLst/>
            <a:cxnLst/>
            <a:rect l="l" t="t" r="r" b="b"/>
            <a:pathLst>
              <a:path w="7348299" h="3481256" extrusionOk="0">
                <a:moveTo>
                  <a:pt x="0" y="0"/>
                </a:moveTo>
                <a:lnTo>
                  <a:pt x="7348299" y="0"/>
                </a:lnTo>
                <a:lnTo>
                  <a:pt x="7348299" y="3481256"/>
                </a:lnTo>
                <a:lnTo>
                  <a:pt x="0" y="3481256"/>
                </a:lnTo>
                <a:lnTo>
                  <a:pt x="0" y="0"/>
                </a:lnTo>
                <a:close/>
              </a:path>
            </a:pathLst>
          </a:custGeom>
          <a:blipFill rotWithShape="1">
            <a:blip r:embed="rId5">
              <a:alphaModFix/>
            </a:blip>
            <a:stretch>
              <a:fillRect/>
            </a:stretch>
          </a:blipFill>
          <a:ln>
            <a:noFill/>
          </a:ln>
        </p:spPr>
        <p:txBody>
          <a:bodyPr/>
          <a:lstStyle/>
          <a:p>
            <a:endParaRPr lang="en-US"/>
          </a:p>
        </p:txBody>
      </p:sp>
      <p:sp>
        <p:nvSpPr>
          <p:cNvPr id="318" name="Google Shape;318;g3f99e6b1174_0_8" descr="Moda Center filled with crowd members. There is a basketball game."/>
          <p:cNvSpPr/>
          <p:nvPr/>
        </p:nvSpPr>
        <p:spPr>
          <a:xfrm>
            <a:off x="12338800" y="6839900"/>
            <a:ext cx="2942465" cy="2061113"/>
          </a:xfrm>
          <a:custGeom>
            <a:avLst/>
            <a:gdLst/>
            <a:ahLst/>
            <a:cxnLst/>
            <a:rect l="l" t="t" r="r" b="b"/>
            <a:pathLst>
              <a:path w="5551821" h="4163865" extrusionOk="0">
                <a:moveTo>
                  <a:pt x="0" y="0"/>
                </a:moveTo>
                <a:lnTo>
                  <a:pt x="5551820" y="0"/>
                </a:lnTo>
                <a:lnTo>
                  <a:pt x="5551820" y="4163866"/>
                </a:lnTo>
                <a:lnTo>
                  <a:pt x="0" y="4163866"/>
                </a:lnTo>
                <a:lnTo>
                  <a:pt x="0" y="0"/>
                </a:lnTo>
                <a:close/>
              </a:path>
            </a:pathLst>
          </a:custGeom>
          <a:blipFill rotWithShape="1">
            <a:blip r:embed="rId6">
              <a:alphaModFix/>
            </a:blip>
            <a:stretch>
              <a:fillRect/>
            </a:stretch>
          </a:blipFill>
          <a:ln>
            <a:noFill/>
          </a:ln>
        </p:spPr>
        <p:txBody>
          <a:bodyPr/>
          <a:lstStyle/>
          <a:p>
            <a:endParaRPr lang="en-US"/>
          </a:p>
        </p:txBody>
      </p:sp>
      <p:sp>
        <p:nvSpPr>
          <p:cNvPr id="319" name="Google Shape;319;g3f99e6b1174_0_8"/>
          <p:cNvSpPr txBox="1"/>
          <p:nvPr/>
        </p:nvSpPr>
        <p:spPr>
          <a:xfrm>
            <a:off x="1389588" y="8763175"/>
            <a:ext cx="31824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Lato"/>
                <a:ea typeface="Lato"/>
                <a:cs typeface="Lato"/>
                <a:sym typeface="Lato"/>
              </a:rPr>
              <a:t>Reser Stadium</a:t>
            </a:r>
            <a:endParaRPr sz="3200" b="0" i="0" u="none" strike="noStrike" cap="none">
              <a:solidFill>
                <a:schemeClr val="dk1"/>
              </a:solidFill>
              <a:latin typeface="Lato"/>
              <a:ea typeface="Lato"/>
              <a:cs typeface="Lato"/>
              <a:sym typeface="Lato"/>
            </a:endParaRPr>
          </a:p>
        </p:txBody>
      </p:sp>
      <p:sp>
        <p:nvSpPr>
          <p:cNvPr id="320" name="Google Shape;320;g3f99e6b1174_0_8"/>
          <p:cNvSpPr txBox="1"/>
          <p:nvPr/>
        </p:nvSpPr>
        <p:spPr>
          <a:xfrm>
            <a:off x="7069625" y="8814775"/>
            <a:ext cx="31824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Lato"/>
                <a:ea typeface="Lato"/>
                <a:cs typeface="Lato"/>
                <a:sym typeface="Lato"/>
              </a:rPr>
              <a:t>Autzen Stadium</a:t>
            </a:r>
            <a:endParaRPr sz="3200" b="0" i="0" u="none" strike="noStrike" cap="none">
              <a:solidFill>
                <a:schemeClr val="dk1"/>
              </a:solidFill>
              <a:latin typeface="Lato"/>
              <a:ea typeface="Lato"/>
              <a:cs typeface="Lato"/>
              <a:sym typeface="Lato"/>
            </a:endParaRPr>
          </a:p>
        </p:txBody>
      </p:sp>
      <p:sp>
        <p:nvSpPr>
          <p:cNvPr id="321" name="Google Shape;321;g3f99e6b1174_0_8"/>
          <p:cNvSpPr txBox="1"/>
          <p:nvPr/>
        </p:nvSpPr>
        <p:spPr>
          <a:xfrm>
            <a:off x="12542625" y="8814775"/>
            <a:ext cx="31824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Lato"/>
                <a:ea typeface="Lato"/>
                <a:cs typeface="Lato"/>
                <a:sym typeface="Lato"/>
              </a:rPr>
              <a:t>Moda Center</a:t>
            </a:r>
            <a:endParaRPr sz="3200" b="0" i="0" u="none" strike="noStrike" cap="none">
              <a:solidFill>
                <a:schemeClr val="dk1"/>
              </a:solidFill>
              <a:latin typeface="Lato"/>
              <a:ea typeface="Lato"/>
              <a:cs typeface="Lato"/>
              <a:sym typeface="Lato"/>
            </a:endParaRPr>
          </a:p>
        </p:txBody>
      </p:sp>
      <p:sp>
        <p:nvSpPr>
          <p:cNvPr id="322" name="Google Shape;322;g3f99e6b1174_0_8"/>
          <p:cNvSpPr/>
          <p:nvPr/>
        </p:nvSpPr>
        <p:spPr>
          <a:xfrm>
            <a:off x="5161175" y="7446900"/>
            <a:ext cx="1162800" cy="1188300"/>
          </a:xfrm>
          <a:prstGeom prst="mathPlus">
            <a:avLst>
              <a:gd name="adj1" fmla="val 23520"/>
            </a:avLst>
          </a:prstGeom>
          <a:solidFill>
            <a:srgbClr val="0070C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23" name="Google Shape;323;g3f99e6b1174_0_8"/>
          <p:cNvSpPr/>
          <p:nvPr/>
        </p:nvSpPr>
        <p:spPr>
          <a:xfrm>
            <a:off x="10997700" y="7446900"/>
            <a:ext cx="1162800" cy="1188300"/>
          </a:xfrm>
          <a:prstGeom prst="mathPlus">
            <a:avLst>
              <a:gd name="adj1" fmla="val 23520"/>
            </a:avLst>
          </a:prstGeom>
          <a:solidFill>
            <a:srgbClr val="0070C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32" name="Google Shape;332;g3f6d847ebd8_0_95"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sp>
        <p:nvSpPr>
          <p:cNvPr id="333" name="Google Shape;333;g3f6d847ebd8_0_95"/>
          <p:cNvSpPr txBox="1"/>
          <p:nvPr/>
        </p:nvSpPr>
        <p:spPr>
          <a:xfrm>
            <a:off x="1394675" y="929675"/>
            <a:ext cx="17398500" cy="1354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7598"/>
              <a:buFont typeface="Arial"/>
              <a:buNone/>
            </a:pPr>
            <a:r>
              <a:rPr lang="en-US" sz="7598" b="0" i="0" u="none" strike="noStrike" cap="none" dirty="0">
                <a:solidFill>
                  <a:schemeClr val="dk1"/>
                </a:solidFill>
                <a:latin typeface="Lato"/>
                <a:ea typeface="Lato"/>
                <a:cs typeface="Lato"/>
                <a:sym typeface="Lato"/>
              </a:rPr>
              <a:t>How do patients get on the waitlist?</a:t>
            </a:r>
            <a:endParaRPr sz="100" b="0" i="0" u="none" strike="noStrike" cap="none" dirty="0">
              <a:solidFill>
                <a:schemeClr val="dk1"/>
              </a:solidFill>
              <a:latin typeface="Lato"/>
              <a:ea typeface="Lato"/>
              <a:cs typeface="Lato"/>
              <a:sym typeface="Lato"/>
            </a:endParaRPr>
          </a:p>
        </p:txBody>
      </p:sp>
      <p:sp>
        <p:nvSpPr>
          <p:cNvPr id="334" name="Google Shape;334;g3f6d847ebd8_0_95"/>
          <p:cNvSpPr txBox="1"/>
          <p:nvPr/>
        </p:nvSpPr>
        <p:spPr>
          <a:xfrm>
            <a:off x="2374398" y="3221050"/>
            <a:ext cx="9368400" cy="6649500"/>
          </a:xfrm>
          <a:prstGeom prst="rect">
            <a:avLst/>
          </a:prstGeom>
          <a:noFill/>
          <a:ln>
            <a:noFill/>
          </a:ln>
        </p:spPr>
        <p:txBody>
          <a:bodyPr spcFirstLastPara="1" wrap="square" lIns="91425" tIns="91425" rIns="91425" bIns="91425" anchor="t" anchorCtr="0">
            <a:spAutoFit/>
          </a:bodyPr>
          <a:lstStyle/>
          <a:p>
            <a:pPr marL="342900" marR="0" lvl="0" indent="-342900" algn="l" rtl="0">
              <a:lnSpc>
                <a:spcPct val="100000"/>
              </a:lnSpc>
              <a:spcBef>
                <a:spcPts val="0"/>
              </a:spcBef>
              <a:spcAft>
                <a:spcPts val="0"/>
              </a:spcAft>
              <a:buClr>
                <a:schemeClr val="dk1"/>
              </a:buClr>
              <a:buSzPts val="3500"/>
              <a:buFont typeface="Quattrocento Sans"/>
              <a:buAutoNum type="arabicPeriod"/>
            </a:pPr>
            <a:r>
              <a:rPr lang="en-US" sz="3500" b="0" i="0" u="none" strike="noStrike" cap="none" dirty="0">
                <a:solidFill>
                  <a:schemeClr val="dk1"/>
                </a:solidFill>
                <a:latin typeface="Quattrocento Sans"/>
                <a:ea typeface="Quattrocento Sans"/>
                <a:cs typeface="Quattrocento Sans"/>
                <a:sym typeface="Quattrocento Sans"/>
              </a:rPr>
              <a:t>Doctors refer sick patient to a transplant center.</a:t>
            </a:r>
            <a:br>
              <a:rPr lang="en-US" sz="3500" b="0" i="0" u="none" strike="noStrike" cap="none" dirty="0">
                <a:solidFill>
                  <a:schemeClr val="dk1"/>
                </a:solidFill>
                <a:latin typeface="Quattrocento Sans"/>
                <a:ea typeface="Quattrocento Sans"/>
                <a:cs typeface="Quattrocento Sans"/>
                <a:sym typeface="Quattrocento Sans"/>
              </a:rPr>
            </a:br>
            <a:endParaRPr sz="3500" b="0" i="0" u="none" strike="noStrike" cap="none" dirty="0">
              <a:solidFill>
                <a:schemeClr val="dk1"/>
              </a:solidFill>
              <a:latin typeface="Quattrocento Sans"/>
              <a:ea typeface="Quattrocento Sans"/>
              <a:cs typeface="Quattrocento Sans"/>
              <a:sym typeface="Quattrocento Sans"/>
            </a:endParaRPr>
          </a:p>
          <a:p>
            <a:pPr marL="342900" marR="0" lvl="0" indent="-342900" algn="l" rtl="0">
              <a:lnSpc>
                <a:spcPct val="100000"/>
              </a:lnSpc>
              <a:spcBef>
                <a:spcPts val="0"/>
              </a:spcBef>
              <a:spcAft>
                <a:spcPts val="0"/>
              </a:spcAft>
              <a:buClr>
                <a:schemeClr val="dk1"/>
              </a:buClr>
              <a:buSzPts val="3500"/>
              <a:buFont typeface="Quattrocento Sans"/>
              <a:buAutoNum type="arabicPeriod"/>
            </a:pPr>
            <a:r>
              <a:rPr lang="en-US" sz="3500" b="0" i="0" u="none" strike="noStrike" cap="none" dirty="0">
                <a:solidFill>
                  <a:schemeClr val="dk1"/>
                </a:solidFill>
                <a:latin typeface="Quattrocento Sans"/>
                <a:ea typeface="Quattrocento Sans"/>
                <a:cs typeface="Quattrocento Sans"/>
                <a:sym typeface="Quattrocento Sans"/>
              </a:rPr>
              <a:t> A committee of doctors, surgeons, and hospital staff decide whether a patient is a candidate for transplant.</a:t>
            </a:r>
            <a:br>
              <a:rPr lang="en-US" sz="3500" b="0" i="0" u="none" strike="noStrike" cap="none" dirty="0">
                <a:solidFill>
                  <a:schemeClr val="dk1"/>
                </a:solidFill>
                <a:latin typeface="Quattrocento Sans"/>
                <a:ea typeface="Quattrocento Sans"/>
                <a:cs typeface="Quattrocento Sans"/>
                <a:sym typeface="Quattrocento Sans"/>
              </a:rPr>
            </a:br>
            <a:endParaRPr sz="3500" b="0" i="0" u="none" strike="noStrike" cap="none" dirty="0">
              <a:solidFill>
                <a:schemeClr val="dk1"/>
              </a:solidFill>
              <a:latin typeface="Quattrocento Sans"/>
              <a:ea typeface="Quattrocento Sans"/>
              <a:cs typeface="Quattrocento Sans"/>
              <a:sym typeface="Quattrocento Sans"/>
            </a:endParaRPr>
          </a:p>
          <a:p>
            <a:pPr marL="342900" marR="0" lvl="0" indent="-342900" algn="l" rtl="0">
              <a:lnSpc>
                <a:spcPct val="100000"/>
              </a:lnSpc>
              <a:spcBef>
                <a:spcPts val="0"/>
              </a:spcBef>
              <a:spcAft>
                <a:spcPts val="0"/>
              </a:spcAft>
              <a:buClr>
                <a:schemeClr val="dk1"/>
              </a:buClr>
              <a:buSzPts val="3500"/>
              <a:buFont typeface="Quattrocento Sans"/>
              <a:buAutoNum type="arabicPeriod"/>
            </a:pPr>
            <a:r>
              <a:rPr lang="en-US" sz="3500" b="0" i="0" u="none" strike="noStrike" cap="none" dirty="0">
                <a:solidFill>
                  <a:schemeClr val="dk1"/>
                </a:solidFill>
                <a:latin typeface="Quattrocento Sans"/>
                <a:ea typeface="Quattrocento Sans"/>
                <a:cs typeface="Quattrocento Sans"/>
                <a:sym typeface="Quattrocento Sans"/>
              </a:rPr>
              <a:t> A transplant candidate is added to the national waiting list.</a:t>
            </a:r>
            <a:br>
              <a:rPr lang="en-US" sz="3500" b="0" i="0" u="none" strike="noStrike" cap="none" dirty="0">
                <a:solidFill>
                  <a:schemeClr val="dk1"/>
                </a:solidFill>
                <a:latin typeface="Quattrocento Sans"/>
                <a:ea typeface="Quattrocento Sans"/>
                <a:cs typeface="Quattrocento Sans"/>
                <a:sym typeface="Quattrocento Sans"/>
              </a:rPr>
            </a:br>
            <a:endParaRPr sz="3500" b="0" i="0" u="none" strike="noStrike" cap="none" dirty="0">
              <a:solidFill>
                <a:schemeClr val="dk1"/>
              </a:solidFill>
              <a:latin typeface="Quattrocento Sans"/>
              <a:ea typeface="Quattrocento Sans"/>
              <a:cs typeface="Quattrocento Sans"/>
              <a:sym typeface="Quattrocento Sans"/>
            </a:endParaRPr>
          </a:p>
          <a:p>
            <a:pPr marL="342900" marR="0" lvl="0" indent="-342900" algn="l" rtl="0">
              <a:lnSpc>
                <a:spcPct val="100000"/>
              </a:lnSpc>
              <a:spcBef>
                <a:spcPts val="0"/>
              </a:spcBef>
              <a:spcAft>
                <a:spcPts val="0"/>
              </a:spcAft>
              <a:buClr>
                <a:schemeClr val="dk1"/>
              </a:buClr>
              <a:buSzPts val="3500"/>
              <a:buFont typeface="Quattrocento Sans"/>
              <a:buAutoNum type="arabicPeriod"/>
            </a:pPr>
            <a:r>
              <a:rPr lang="en-US" sz="3500" b="0" i="0" u="none" strike="noStrike" cap="none" dirty="0">
                <a:solidFill>
                  <a:schemeClr val="dk1"/>
                </a:solidFill>
                <a:latin typeface="Quattrocento Sans"/>
                <a:ea typeface="Quattrocento Sans"/>
                <a:cs typeface="Quattrocento Sans"/>
                <a:sym typeface="Quattrocento Sans"/>
              </a:rPr>
              <a:t> People stay on the national waiting list for days, months, or even years.</a:t>
            </a:r>
            <a:endParaRPr sz="2900" b="0" i="0" u="none" strike="noStrike" cap="none" dirty="0">
              <a:solidFill>
                <a:schemeClr val="dk1"/>
              </a:solidFill>
              <a:latin typeface="Arial"/>
              <a:ea typeface="Arial"/>
              <a:cs typeface="Arial"/>
              <a:sym typeface="Arial"/>
            </a:endParaRPr>
          </a:p>
        </p:txBody>
      </p:sp>
      <p:pic>
        <p:nvPicPr>
          <p:cNvPr id="335" name="Google Shape;335;g3f6d847ebd8_0_95"/>
          <p:cNvPicPr preferRelativeResize="0"/>
          <p:nvPr/>
        </p:nvPicPr>
        <p:blipFill rotWithShape="1">
          <a:blip r:embed="rId4">
            <a:alphaModFix/>
          </a:blip>
          <a:srcRect/>
          <a:stretch/>
        </p:blipFill>
        <p:spPr>
          <a:xfrm>
            <a:off x="11594050" y="3586425"/>
            <a:ext cx="3921125" cy="2298175"/>
          </a:xfrm>
          <a:prstGeom prst="rect">
            <a:avLst/>
          </a:prstGeom>
          <a:noFill/>
          <a:ln>
            <a:noFill/>
          </a:ln>
        </p:spPr>
      </p:pic>
      <p:pic>
        <p:nvPicPr>
          <p:cNvPr id="336" name="Google Shape;336;g3f6d847ebd8_0_95"/>
          <p:cNvPicPr preferRelativeResize="0"/>
          <p:nvPr/>
        </p:nvPicPr>
        <p:blipFill rotWithShape="1">
          <a:blip r:embed="rId5">
            <a:alphaModFix/>
          </a:blip>
          <a:srcRect/>
          <a:stretch/>
        </p:blipFill>
        <p:spPr>
          <a:xfrm>
            <a:off x="11594050" y="6688636"/>
            <a:ext cx="3000000" cy="2904864"/>
          </a:xfrm>
          <a:prstGeom prst="rect">
            <a:avLst/>
          </a:prstGeom>
          <a:noFill/>
          <a:ln>
            <a:noFill/>
          </a:ln>
        </p:spPr>
      </p:pic>
      <p:sp>
        <p:nvSpPr>
          <p:cNvPr id="337" name="Google Shape;337;g3f6d847ebd8_0_95"/>
          <p:cNvSpPr txBox="1"/>
          <p:nvPr/>
        </p:nvSpPr>
        <p:spPr>
          <a:xfrm>
            <a:off x="15288000" y="5460775"/>
            <a:ext cx="3000000" cy="554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rgbClr val="8ED7DC"/>
                </a:solidFill>
                <a:latin typeface="Quattrocento Sans"/>
                <a:ea typeface="Quattrocento Sans"/>
                <a:cs typeface="Quattrocento Sans"/>
                <a:sym typeface="Quattrocento Sans"/>
                <a:hlinkClick r:id="rId6">
                  <a:extLst>
                    <a:ext uri="{A12FA001-AC4F-418D-AE19-62706E023703}">
                      <ahyp:hlinkClr xmlns:ahyp="http://schemas.microsoft.com/office/drawing/2018/hyperlinkcolor" val="tx"/>
                    </a:ext>
                  </a:extLst>
                </a:hlinkClick>
              </a:rPr>
              <a:t>The Waiting List</a:t>
            </a:r>
            <a:endParaRPr sz="2400" b="1" i="0" u="none" strike="noStrike" cap="none">
              <a:solidFill>
                <a:srgbClr val="8ED7DC"/>
              </a:solidFill>
              <a:latin typeface="Quattrocento Sans"/>
              <a:ea typeface="Quattrocento Sans"/>
              <a:cs typeface="Quattrocento Sans"/>
              <a:sym typeface="Quattrocento Sans"/>
            </a:endParaRPr>
          </a:p>
        </p:txBody>
      </p:sp>
      <p:sp>
        <p:nvSpPr>
          <p:cNvPr id="338" name="Google Shape;338;g3f6d847ebd8_0_95"/>
          <p:cNvSpPr txBox="1"/>
          <p:nvPr/>
        </p:nvSpPr>
        <p:spPr>
          <a:xfrm>
            <a:off x="14799025" y="9191775"/>
            <a:ext cx="3000000" cy="554100"/>
          </a:xfrm>
          <a:prstGeom prst="rect">
            <a:avLst/>
          </a:prstGeom>
          <a:noFill/>
          <a:ln>
            <a:noFill/>
          </a:ln>
        </p:spPr>
        <p:txBody>
          <a:bodyPr spcFirstLastPara="1" wrap="square" lIns="91425" tIns="91425" rIns="91425" bIns="91425" anchor="t" anchorCtr="0">
            <a:spAutoFit/>
          </a:bodyPr>
          <a:lstStyle/>
          <a:p>
            <a:pPr marL="342900" marR="0" lvl="0" indent="-342900" algn="l" rtl="0">
              <a:lnSpc>
                <a:spcPct val="100000"/>
              </a:lnSpc>
              <a:spcBef>
                <a:spcPts val="0"/>
              </a:spcBef>
              <a:spcAft>
                <a:spcPts val="0"/>
              </a:spcAft>
              <a:buClr>
                <a:srgbClr val="000000"/>
              </a:buClr>
              <a:buSzPts val="2400"/>
              <a:buFont typeface="Arial"/>
              <a:buNone/>
            </a:pPr>
            <a:r>
              <a:rPr lang="en-US" sz="2400" b="1" i="0" u="sng" strike="noStrike" cap="none" dirty="0">
                <a:solidFill>
                  <a:srgbClr val="8ED7DC"/>
                </a:solidFill>
                <a:latin typeface="Quattrocento Sans"/>
                <a:ea typeface="Quattrocento Sans"/>
                <a:cs typeface="Quattrocento Sans"/>
                <a:sym typeface="Quattrocento Sans"/>
                <a:hlinkClick r:id="rId7">
                  <a:extLst>
                    <a:ext uri="{A12FA001-AC4F-418D-AE19-62706E023703}">
                      <ahyp:hlinkClr xmlns:ahyp="http://schemas.microsoft.com/office/drawing/2018/hyperlinkcolor" val="tx"/>
                    </a:ext>
                  </a:extLst>
                </a:hlinkClick>
              </a:rPr>
              <a:t>Alysia’s Story</a:t>
            </a:r>
            <a:endParaRPr sz="18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grpSp>
        <p:nvGrpSpPr>
          <p:cNvPr id="347" name="Google Shape;347;g3f8133015bb_0_174"/>
          <p:cNvGrpSpPr/>
          <p:nvPr/>
        </p:nvGrpSpPr>
        <p:grpSpPr>
          <a:xfrm>
            <a:off x="5277328" y="1275773"/>
            <a:ext cx="7738062" cy="7740796"/>
            <a:chOff x="0" y="767"/>
            <a:chExt cx="10317416" cy="10321061"/>
          </a:xfrm>
        </p:grpSpPr>
        <p:sp>
          <p:nvSpPr>
            <p:cNvPr id="348" name="Google Shape;348;g3f8133015bb_0_174"/>
            <p:cNvSpPr/>
            <p:nvPr/>
          </p:nvSpPr>
          <p:spPr>
            <a:xfrm>
              <a:off x="0" y="767"/>
              <a:ext cx="10317416" cy="10321061"/>
            </a:xfrm>
            <a:custGeom>
              <a:avLst/>
              <a:gdLst/>
              <a:ahLst/>
              <a:cxnLst/>
              <a:rect l="l" t="t" r="r" b="b"/>
              <a:pathLst>
                <a:path w="6832726" h="6835140" extrusionOk="0">
                  <a:moveTo>
                    <a:pt x="3408807" y="6835140"/>
                  </a:moveTo>
                  <a:cubicBezTo>
                    <a:pt x="3385947" y="6835140"/>
                    <a:pt x="3370707" y="6812280"/>
                    <a:pt x="3370707" y="6797040"/>
                  </a:cubicBezTo>
                  <a:cubicBezTo>
                    <a:pt x="3370707" y="6774180"/>
                    <a:pt x="3385947" y="6758940"/>
                    <a:pt x="3408807" y="6758940"/>
                  </a:cubicBezTo>
                  <a:cubicBezTo>
                    <a:pt x="3424047" y="6758940"/>
                    <a:pt x="3446907" y="6774180"/>
                    <a:pt x="3446907" y="6797040"/>
                  </a:cubicBezTo>
                  <a:cubicBezTo>
                    <a:pt x="3446907" y="6812280"/>
                    <a:pt x="3424047" y="6835140"/>
                    <a:pt x="3408807" y="6835140"/>
                  </a:cubicBezTo>
                  <a:close/>
                  <a:moveTo>
                    <a:pt x="3584194" y="6789420"/>
                  </a:moveTo>
                  <a:cubicBezTo>
                    <a:pt x="3584194" y="6766560"/>
                    <a:pt x="3599434" y="6751320"/>
                    <a:pt x="3614674" y="6751320"/>
                  </a:cubicBezTo>
                  <a:cubicBezTo>
                    <a:pt x="3637534" y="6751320"/>
                    <a:pt x="3660394" y="6766560"/>
                    <a:pt x="3660394" y="6789420"/>
                  </a:cubicBezTo>
                  <a:cubicBezTo>
                    <a:pt x="3660394" y="6804660"/>
                    <a:pt x="3645154" y="6827520"/>
                    <a:pt x="3622294" y="6827520"/>
                  </a:cubicBezTo>
                  <a:cubicBezTo>
                    <a:pt x="3599434" y="6827520"/>
                    <a:pt x="3584194" y="6812280"/>
                    <a:pt x="3584194" y="6789420"/>
                  </a:cubicBezTo>
                  <a:close/>
                  <a:moveTo>
                    <a:pt x="3187700" y="6827520"/>
                  </a:moveTo>
                  <a:cubicBezTo>
                    <a:pt x="3172460" y="6827520"/>
                    <a:pt x="3149600" y="6804660"/>
                    <a:pt x="3157220" y="6781800"/>
                  </a:cubicBezTo>
                  <a:cubicBezTo>
                    <a:pt x="3157220" y="6766560"/>
                    <a:pt x="3172460" y="6751320"/>
                    <a:pt x="3195320" y="6751320"/>
                  </a:cubicBezTo>
                  <a:cubicBezTo>
                    <a:pt x="3218180" y="6751320"/>
                    <a:pt x="3233420" y="6766560"/>
                    <a:pt x="3233420" y="6789420"/>
                  </a:cubicBezTo>
                  <a:cubicBezTo>
                    <a:pt x="3225800" y="6812280"/>
                    <a:pt x="3210560" y="6827520"/>
                    <a:pt x="3195320" y="6827520"/>
                  </a:cubicBezTo>
                  <a:cubicBezTo>
                    <a:pt x="3195320" y="6827520"/>
                    <a:pt x="3187700" y="6827520"/>
                    <a:pt x="3187700" y="6827520"/>
                  </a:cubicBezTo>
                  <a:close/>
                  <a:moveTo>
                    <a:pt x="3797808" y="6774053"/>
                  </a:moveTo>
                  <a:cubicBezTo>
                    <a:pt x="3790188" y="6751193"/>
                    <a:pt x="3805428" y="6735953"/>
                    <a:pt x="3828288" y="6728333"/>
                  </a:cubicBezTo>
                  <a:cubicBezTo>
                    <a:pt x="3851148" y="6728333"/>
                    <a:pt x="3866388" y="6743573"/>
                    <a:pt x="3874008" y="6766433"/>
                  </a:cubicBezTo>
                  <a:cubicBezTo>
                    <a:pt x="3874008" y="6781673"/>
                    <a:pt x="3858768" y="6804533"/>
                    <a:pt x="3835908" y="6804533"/>
                  </a:cubicBezTo>
                  <a:cubicBezTo>
                    <a:pt x="3813048" y="6804533"/>
                    <a:pt x="3797808" y="6789293"/>
                    <a:pt x="3797808" y="6774053"/>
                  </a:cubicBezTo>
                  <a:close/>
                  <a:moveTo>
                    <a:pt x="2974213" y="6804533"/>
                  </a:moveTo>
                  <a:cubicBezTo>
                    <a:pt x="2951353" y="6804533"/>
                    <a:pt x="2936113" y="6781673"/>
                    <a:pt x="2943733" y="6758813"/>
                  </a:cubicBezTo>
                  <a:cubicBezTo>
                    <a:pt x="2943733" y="6743573"/>
                    <a:pt x="2966593" y="6728333"/>
                    <a:pt x="2981833" y="6728333"/>
                  </a:cubicBezTo>
                  <a:cubicBezTo>
                    <a:pt x="3004693" y="6728333"/>
                    <a:pt x="3019933" y="6751193"/>
                    <a:pt x="3019933" y="6774053"/>
                  </a:cubicBezTo>
                  <a:cubicBezTo>
                    <a:pt x="3012313" y="6789293"/>
                    <a:pt x="2997073" y="6804533"/>
                    <a:pt x="2981833" y="6804533"/>
                  </a:cubicBezTo>
                  <a:cubicBezTo>
                    <a:pt x="2974213" y="6804533"/>
                    <a:pt x="2974213" y="6804533"/>
                    <a:pt x="2974213" y="6804533"/>
                  </a:cubicBezTo>
                  <a:close/>
                  <a:moveTo>
                    <a:pt x="4011295" y="6743446"/>
                  </a:moveTo>
                  <a:cubicBezTo>
                    <a:pt x="4003675" y="6720586"/>
                    <a:pt x="4018915" y="6705346"/>
                    <a:pt x="4041775" y="6697726"/>
                  </a:cubicBezTo>
                  <a:cubicBezTo>
                    <a:pt x="4057015" y="6697726"/>
                    <a:pt x="4079875" y="6705346"/>
                    <a:pt x="4079875" y="6728206"/>
                  </a:cubicBezTo>
                  <a:cubicBezTo>
                    <a:pt x="4087495" y="6751066"/>
                    <a:pt x="4072255" y="6766306"/>
                    <a:pt x="4049395" y="6773926"/>
                  </a:cubicBezTo>
                  <a:cubicBezTo>
                    <a:pt x="4049395" y="6773926"/>
                    <a:pt x="4049395" y="6773926"/>
                    <a:pt x="4041775" y="6773926"/>
                  </a:cubicBezTo>
                  <a:cubicBezTo>
                    <a:pt x="4026535" y="6773926"/>
                    <a:pt x="4011295" y="6758686"/>
                    <a:pt x="4011295" y="6743446"/>
                  </a:cubicBezTo>
                  <a:close/>
                  <a:moveTo>
                    <a:pt x="2760599" y="6766306"/>
                  </a:moveTo>
                  <a:cubicBezTo>
                    <a:pt x="2737739" y="6766306"/>
                    <a:pt x="2730119" y="6743446"/>
                    <a:pt x="2730119" y="6728206"/>
                  </a:cubicBezTo>
                  <a:cubicBezTo>
                    <a:pt x="2737739" y="6705346"/>
                    <a:pt x="2752979" y="6690106"/>
                    <a:pt x="2775839" y="6697726"/>
                  </a:cubicBezTo>
                  <a:cubicBezTo>
                    <a:pt x="2798699" y="6697726"/>
                    <a:pt x="2806319" y="6720586"/>
                    <a:pt x="2806319" y="6735826"/>
                  </a:cubicBezTo>
                  <a:cubicBezTo>
                    <a:pt x="2798699" y="6758686"/>
                    <a:pt x="2783459" y="6773926"/>
                    <a:pt x="2768219" y="6773926"/>
                  </a:cubicBezTo>
                  <a:cubicBezTo>
                    <a:pt x="2768219" y="6773926"/>
                    <a:pt x="2760599" y="6773926"/>
                    <a:pt x="2760599" y="6766306"/>
                  </a:cubicBezTo>
                  <a:close/>
                  <a:moveTo>
                    <a:pt x="4217162" y="6697599"/>
                  </a:moveTo>
                  <a:cubicBezTo>
                    <a:pt x="4209542" y="6682359"/>
                    <a:pt x="4224782" y="6659499"/>
                    <a:pt x="4247642" y="6651879"/>
                  </a:cubicBezTo>
                  <a:cubicBezTo>
                    <a:pt x="4262882" y="6644259"/>
                    <a:pt x="4285742" y="6659499"/>
                    <a:pt x="4293362" y="6682359"/>
                  </a:cubicBezTo>
                  <a:cubicBezTo>
                    <a:pt x="4293362" y="6697599"/>
                    <a:pt x="4285742" y="6720459"/>
                    <a:pt x="4262882" y="6728079"/>
                  </a:cubicBezTo>
                  <a:cubicBezTo>
                    <a:pt x="4262882" y="6728079"/>
                    <a:pt x="4255262" y="6728079"/>
                    <a:pt x="4255262" y="6728079"/>
                  </a:cubicBezTo>
                  <a:cubicBezTo>
                    <a:pt x="4240022" y="6728079"/>
                    <a:pt x="4224782" y="6712839"/>
                    <a:pt x="4217162" y="6697599"/>
                  </a:cubicBezTo>
                  <a:close/>
                  <a:moveTo>
                    <a:pt x="2547112" y="6720459"/>
                  </a:moveTo>
                  <a:cubicBezTo>
                    <a:pt x="2531872" y="6712839"/>
                    <a:pt x="2516632" y="6697599"/>
                    <a:pt x="2524252" y="6674739"/>
                  </a:cubicBezTo>
                  <a:cubicBezTo>
                    <a:pt x="2524252" y="6651879"/>
                    <a:pt x="2547112" y="6644259"/>
                    <a:pt x="2569972" y="6644259"/>
                  </a:cubicBezTo>
                  <a:cubicBezTo>
                    <a:pt x="2585212" y="6651879"/>
                    <a:pt x="2600452" y="6674739"/>
                    <a:pt x="2592832" y="6697726"/>
                  </a:cubicBezTo>
                  <a:cubicBezTo>
                    <a:pt x="2592832" y="6712966"/>
                    <a:pt x="2577592" y="6720586"/>
                    <a:pt x="2562352" y="6720586"/>
                  </a:cubicBezTo>
                  <a:cubicBezTo>
                    <a:pt x="2554732" y="6720586"/>
                    <a:pt x="2554732" y="6720586"/>
                    <a:pt x="2547112" y="6720586"/>
                  </a:cubicBezTo>
                  <a:close/>
                  <a:moveTo>
                    <a:pt x="4423029" y="6644259"/>
                  </a:moveTo>
                  <a:cubicBezTo>
                    <a:pt x="4415409" y="6621399"/>
                    <a:pt x="4430649" y="6598539"/>
                    <a:pt x="4445889" y="6590792"/>
                  </a:cubicBezTo>
                  <a:cubicBezTo>
                    <a:pt x="4468749" y="6590792"/>
                    <a:pt x="4491609" y="6598412"/>
                    <a:pt x="4499229" y="6621272"/>
                  </a:cubicBezTo>
                  <a:cubicBezTo>
                    <a:pt x="4499229" y="6636512"/>
                    <a:pt x="4491609" y="6659372"/>
                    <a:pt x="4468749" y="6666992"/>
                  </a:cubicBezTo>
                  <a:cubicBezTo>
                    <a:pt x="4468749" y="6666992"/>
                    <a:pt x="4461129" y="6666992"/>
                    <a:pt x="4461129" y="6666992"/>
                  </a:cubicBezTo>
                  <a:cubicBezTo>
                    <a:pt x="4445889" y="6666992"/>
                    <a:pt x="4430649" y="6659372"/>
                    <a:pt x="4423029" y="6644132"/>
                  </a:cubicBezTo>
                  <a:close/>
                  <a:moveTo>
                    <a:pt x="2341118" y="6659372"/>
                  </a:moveTo>
                  <a:cubicBezTo>
                    <a:pt x="2318258" y="6651752"/>
                    <a:pt x="2310638" y="6628892"/>
                    <a:pt x="2318258" y="6613652"/>
                  </a:cubicBezTo>
                  <a:cubicBezTo>
                    <a:pt x="2325878" y="6590792"/>
                    <a:pt x="2348738" y="6583172"/>
                    <a:pt x="2363978" y="6590792"/>
                  </a:cubicBezTo>
                  <a:cubicBezTo>
                    <a:pt x="2386838" y="6590792"/>
                    <a:pt x="2394458" y="6613652"/>
                    <a:pt x="2386838" y="6636512"/>
                  </a:cubicBezTo>
                  <a:cubicBezTo>
                    <a:pt x="2386838" y="6651752"/>
                    <a:pt x="2371598" y="6659372"/>
                    <a:pt x="2356358" y="6659372"/>
                  </a:cubicBezTo>
                  <a:cubicBezTo>
                    <a:pt x="2348738" y="6659372"/>
                    <a:pt x="2348738" y="6659372"/>
                    <a:pt x="2341118" y="6659372"/>
                  </a:cubicBezTo>
                  <a:close/>
                  <a:moveTo>
                    <a:pt x="4628896" y="6567805"/>
                  </a:moveTo>
                  <a:cubicBezTo>
                    <a:pt x="4621276" y="6552565"/>
                    <a:pt x="4628896" y="6529705"/>
                    <a:pt x="4644136" y="6522085"/>
                  </a:cubicBezTo>
                  <a:cubicBezTo>
                    <a:pt x="4666996" y="6514465"/>
                    <a:pt x="4689856" y="6522085"/>
                    <a:pt x="4697476" y="6544945"/>
                  </a:cubicBezTo>
                  <a:cubicBezTo>
                    <a:pt x="4705096" y="6560185"/>
                    <a:pt x="4697476" y="6583045"/>
                    <a:pt x="4674616" y="6590665"/>
                  </a:cubicBezTo>
                  <a:cubicBezTo>
                    <a:pt x="4674616" y="6590665"/>
                    <a:pt x="4666996" y="6598285"/>
                    <a:pt x="4659376" y="6598285"/>
                  </a:cubicBezTo>
                  <a:cubicBezTo>
                    <a:pt x="4644136" y="6598285"/>
                    <a:pt x="4628896" y="6583045"/>
                    <a:pt x="4628896" y="6567805"/>
                  </a:cubicBezTo>
                  <a:close/>
                  <a:moveTo>
                    <a:pt x="2135251" y="6583045"/>
                  </a:moveTo>
                  <a:cubicBezTo>
                    <a:pt x="2120011" y="6575425"/>
                    <a:pt x="2112391" y="6552565"/>
                    <a:pt x="2120011" y="6537325"/>
                  </a:cubicBezTo>
                  <a:cubicBezTo>
                    <a:pt x="2127631" y="6514465"/>
                    <a:pt x="2150491" y="6506845"/>
                    <a:pt x="2165731" y="6514465"/>
                  </a:cubicBezTo>
                  <a:cubicBezTo>
                    <a:pt x="2188591" y="6522085"/>
                    <a:pt x="2196211" y="6544945"/>
                    <a:pt x="2188591" y="6560185"/>
                  </a:cubicBezTo>
                  <a:cubicBezTo>
                    <a:pt x="2180971" y="6575425"/>
                    <a:pt x="2165731" y="6590665"/>
                    <a:pt x="2150491" y="6590665"/>
                  </a:cubicBezTo>
                  <a:cubicBezTo>
                    <a:pt x="2150491" y="6590665"/>
                    <a:pt x="2142871" y="6590665"/>
                    <a:pt x="2135251" y="6583045"/>
                  </a:cubicBezTo>
                  <a:close/>
                  <a:moveTo>
                    <a:pt x="4827143" y="6491478"/>
                  </a:moveTo>
                  <a:cubicBezTo>
                    <a:pt x="4811903" y="6468618"/>
                    <a:pt x="4819523" y="6445758"/>
                    <a:pt x="4842383" y="6438011"/>
                  </a:cubicBezTo>
                  <a:cubicBezTo>
                    <a:pt x="4857623" y="6430391"/>
                    <a:pt x="4880483" y="6438011"/>
                    <a:pt x="4895723" y="6453251"/>
                  </a:cubicBezTo>
                  <a:cubicBezTo>
                    <a:pt x="4903343" y="6476111"/>
                    <a:pt x="4895723" y="6498971"/>
                    <a:pt x="4872863" y="6506718"/>
                  </a:cubicBezTo>
                  <a:cubicBezTo>
                    <a:pt x="4872863" y="6506718"/>
                    <a:pt x="4865243" y="6506718"/>
                    <a:pt x="4857623" y="6506718"/>
                  </a:cubicBezTo>
                  <a:cubicBezTo>
                    <a:pt x="4842383" y="6506718"/>
                    <a:pt x="4827143" y="6499098"/>
                    <a:pt x="4827143" y="6491478"/>
                  </a:cubicBezTo>
                  <a:close/>
                  <a:moveTo>
                    <a:pt x="1936877" y="6499098"/>
                  </a:moveTo>
                  <a:cubicBezTo>
                    <a:pt x="1921637" y="6491478"/>
                    <a:pt x="1914017" y="6468618"/>
                    <a:pt x="1921637" y="6445631"/>
                  </a:cubicBezTo>
                  <a:cubicBezTo>
                    <a:pt x="1929257" y="6430391"/>
                    <a:pt x="1952117" y="6422771"/>
                    <a:pt x="1974977" y="6430391"/>
                  </a:cubicBezTo>
                  <a:cubicBezTo>
                    <a:pt x="1990217" y="6438011"/>
                    <a:pt x="1997837" y="6460871"/>
                    <a:pt x="1990217" y="6476111"/>
                  </a:cubicBezTo>
                  <a:cubicBezTo>
                    <a:pt x="1982597" y="6491351"/>
                    <a:pt x="1967357" y="6498971"/>
                    <a:pt x="1959737" y="6498971"/>
                  </a:cubicBezTo>
                  <a:cubicBezTo>
                    <a:pt x="1952117" y="6498971"/>
                    <a:pt x="1944497" y="6498971"/>
                    <a:pt x="1936877" y="6498971"/>
                  </a:cubicBezTo>
                  <a:close/>
                  <a:moveTo>
                    <a:pt x="5017770" y="6392164"/>
                  </a:moveTo>
                  <a:cubicBezTo>
                    <a:pt x="5002530" y="6376924"/>
                    <a:pt x="5010150" y="6354064"/>
                    <a:pt x="5033010" y="6338697"/>
                  </a:cubicBezTo>
                  <a:cubicBezTo>
                    <a:pt x="5048250" y="6331077"/>
                    <a:pt x="5071110" y="6338697"/>
                    <a:pt x="5078730" y="6353937"/>
                  </a:cubicBezTo>
                  <a:cubicBezTo>
                    <a:pt x="5093970" y="6376797"/>
                    <a:pt x="5086350" y="6399657"/>
                    <a:pt x="5063490" y="6407404"/>
                  </a:cubicBezTo>
                  <a:cubicBezTo>
                    <a:pt x="5063490" y="6407404"/>
                    <a:pt x="5055870" y="6415024"/>
                    <a:pt x="5048250" y="6415024"/>
                  </a:cubicBezTo>
                  <a:cubicBezTo>
                    <a:pt x="5033010" y="6415024"/>
                    <a:pt x="5025390" y="6407404"/>
                    <a:pt x="5017770" y="6392164"/>
                  </a:cubicBezTo>
                  <a:close/>
                  <a:moveTo>
                    <a:pt x="1746250" y="6399784"/>
                  </a:moveTo>
                  <a:cubicBezTo>
                    <a:pt x="1731010" y="6384544"/>
                    <a:pt x="1723390" y="6361684"/>
                    <a:pt x="1731010" y="6346317"/>
                  </a:cubicBezTo>
                  <a:cubicBezTo>
                    <a:pt x="1746250" y="6323457"/>
                    <a:pt x="1769110" y="6323457"/>
                    <a:pt x="1784350" y="6331077"/>
                  </a:cubicBezTo>
                  <a:cubicBezTo>
                    <a:pt x="1807210" y="6338697"/>
                    <a:pt x="1807210" y="6361557"/>
                    <a:pt x="1799590" y="6384544"/>
                  </a:cubicBezTo>
                  <a:cubicBezTo>
                    <a:pt x="1791970" y="6392164"/>
                    <a:pt x="1776730" y="6399784"/>
                    <a:pt x="1769110" y="6399784"/>
                  </a:cubicBezTo>
                  <a:cubicBezTo>
                    <a:pt x="1761490" y="6399784"/>
                    <a:pt x="1753870" y="6399784"/>
                    <a:pt x="1746250" y="6399784"/>
                  </a:cubicBezTo>
                  <a:close/>
                  <a:moveTo>
                    <a:pt x="5200777" y="6285357"/>
                  </a:moveTo>
                  <a:cubicBezTo>
                    <a:pt x="5185537" y="6270117"/>
                    <a:pt x="5193157" y="6247257"/>
                    <a:pt x="5208397" y="6231890"/>
                  </a:cubicBezTo>
                  <a:cubicBezTo>
                    <a:pt x="5231257" y="6224270"/>
                    <a:pt x="5254117" y="6224270"/>
                    <a:pt x="5261737" y="6247130"/>
                  </a:cubicBezTo>
                  <a:cubicBezTo>
                    <a:pt x="5276977" y="6262370"/>
                    <a:pt x="5269357" y="6285230"/>
                    <a:pt x="5254117" y="6292850"/>
                  </a:cubicBezTo>
                  <a:cubicBezTo>
                    <a:pt x="5246497" y="6300470"/>
                    <a:pt x="5238877" y="6300470"/>
                    <a:pt x="5231257" y="6300470"/>
                  </a:cubicBezTo>
                  <a:cubicBezTo>
                    <a:pt x="5223637" y="6300470"/>
                    <a:pt x="5208397" y="6292850"/>
                    <a:pt x="5200777" y="6285230"/>
                  </a:cubicBezTo>
                  <a:close/>
                  <a:moveTo>
                    <a:pt x="1563243" y="6285230"/>
                  </a:moveTo>
                  <a:cubicBezTo>
                    <a:pt x="1548003" y="6269990"/>
                    <a:pt x="1540383" y="6247130"/>
                    <a:pt x="1548003" y="6231763"/>
                  </a:cubicBezTo>
                  <a:cubicBezTo>
                    <a:pt x="1563243" y="6216523"/>
                    <a:pt x="1586103" y="6208903"/>
                    <a:pt x="1601343" y="6224143"/>
                  </a:cubicBezTo>
                  <a:cubicBezTo>
                    <a:pt x="1624203" y="6231763"/>
                    <a:pt x="1624203" y="6254623"/>
                    <a:pt x="1616583" y="6277610"/>
                  </a:cubicBezTo>
                  <a:cubicBezTo>
                    <a:pt x="1608963" y="6285230"/>
                    <a:pt x="1593723" y="6292850"/>
                    <a:pt x="1586103" y="6292850"/>
                  </a:cubicBezTo>
                  <a:cubicBezTo>
                    <a:pt x="1578483" y="6292850"/>
                    <a:pt x="1570863" y="6292850"/>
                    <a:pt x="1563243" y="6285230"/>
                  </a:cubicBezTo>
                  <a:close/>
                  <a:moveTo>
                    <a:pt x="5376164" y="6163183"/>
                  </a:moveTo>
                  <a:cubicBezTo>
                    <a:pt x="5368544" y="6147943"/>
                    <a:pt x="5368544" y="6125083"/>
                    <a:pt x="5383784" y="6109716"/>
                  </a:cubicBezTo>
                  <a:cubicBezTo>
                    <a:pt x="5406644" y="6102096"/>
                    <a:pt x="5429504" y="6102096"/>
                    <a:pt x="5437124" y="6117336"/>
                  </a:cubicBezTo>
                  <a:cubicBezTo>
                    <a:pt x="5452364" y="6140196"/>
                    <a:pt x="5452364" y="6163056"/>
                    <a:pt x="5429504" y="6170803"/>
                  </a:cubicBezTo>
                  <a:cubicBezTo>
                    <a:pt x="5421884" y="6178423"/>
                    <a:pt x="5414264" y="6178423"/>
                    <a:pt x="5406644" y="6178423"/>
                  </a:cubicBezTo>
                  <a:cubicBezTo>
                    <a:pt x="5399024" y="6178423"/>
                    <a:pt x="5383784" y="6178423"/>
                    <a:pt x="5376164" y="6163183"/>
                  </a:cubicBezTo>
                  <a:close/>
                  <a:moveTo>
                    <a:pt x="1387856" y="6163183"/>
                  </a:moveTo>
                  <a:cubicBezTo>
                    <a:pt x="1364996" y="6147943"/>
                    <a:pt x="1364996" y="6125083"/>
                    <a:pt x="1380236" y="6109716"/>
                  </a:cubicBezTo>
                  <a:cubicBezTo>
                    <a:pt x="1387856" y="6094476"/>
                    <a:pt x="1410716" y="6086856"/>
                    <a:pt x="1425956" y="6102096"/>
                  </a:cubicBezTo>
                  <a:cubicBezTo>
                    <a:pt x="1448816" y="6109716"/>
                    <a:pt x="1448816" y="6140196"/>
                    <a:pt x="1441196" y="6155563"/>
                  </a:cubicBezTo>
                  <a:cubicBezTo>
                    <a:pt x="1433576" y="6163183"/>
                    <a:pt x="1418336" y="6170803"/>
                    <a:pt x="1410716" y="6170803"/>
                  </a:cubicBezTo>
                  <a:cubicBezTo>
                    <a:pt x="1395476" y="6170803"/>
                    <a:pt x="1387856" y="6163183"/>
                    <a:pt x="1387856" y="6163183"/>
                  </a:cubicBezTo>
                  <a:close/>
                  <a:moveTo>
                    <a:pt x="5551551" y="6033516"/>
                  </a:moveTo>
                  <a:cubicBezTo>
                    <a:pt x="5536311" y="6018276"/>
                    <a:pt x="5536311" y="5995416"/>
                    <a:pt x="5551551" y="5980049"/>
                  </a:cubicBezTo>
                  <a:cubicBezTo>
                    <a:pt x="5566791" y="5964809"/>
                    <a:pt x="5597271" y="5972429"/>
                    <a:pt x="5604891" y="5987669"/>
                  </a:cubicBezTo>
                  <a:cubicBezTo>
                    <a:pt x="5620131" y="6002909"/>
                    <a:pt x="5620131" y="6025769"/>
                    <a:pt x="5604891" y="6041136"/>
                  </a:cubicBezTo>
                  <a:cubicBezTo>
                    <a:pt x="5597271" y="6048756"/>
                    <a:pt x="5589651" y="6048756"/>
                    <a:pt x="5574411" y="6048756"/>
                  </a:cubicBezTo>
                  <a:cubicBezTo>
                    <a:pt x="5566791" y="6048756"/>
                    <a:pt x="5559171" y="6041136"/>
                    <a:pt x="5551551" y="6033516"/>
                  </a:cubicBezTo>
                  <a:close/>
                  <a:moveTo>
                    <a:pt x="1212469" y="6025896"/>
                  </a:moveTo>
                  <a:cubicBezTo>
                    <a:pt x="1197229" y="6010656"/>
                    <a:pt x="1197229" y="5987796"/>
                    <a:pt x="1212469" y="5972429"/>
                  </a:cubicBezTo>
                  <a:cubicBezTo>
                    <a:pt x="1220089" y="5957189"/>
                    <a:pt x="1250569" y="5957189"/>
                    <a:pt x="1265809" y="5972429"/>
                  </a:cubicBezTo>
                  <a:cubicBezTo>
                    <a:pt x="1281049" y="5980049"/>
                    <a:pt x="1281049" y="6002909"/>
                    <a:pt x="1265809" y="6025896"/>
                  </a:cubicBezTo>
                  <a:cubicBezTo>
                    <a:pt x="1258189" y="6033516"/>
                    <a:pt x="1250569" y="6033516"/>
                    <a:pt x="1235329" y="6033516"/>
                  </a:cubicBezTo>
                  <a:cubicBezTo>
                    <a:pt x="1227709" y="6033516"/>
                    <a:pt x="1220089" y="6033516"/>
                    <a:pt x="1212469" y="6025896"/>
                  </a:cubicBezTo>
                  <a:close/>
                  <a:moveTo>
                    <a:pt x="5711698" y="5896229"/>
                  </a:moveTo>
                  <a:cubicBezTo>
                    <a:pt x="5696458" y="5880989"/>
                    <a:pt x="5696458" y="5858129"/>
                    <a:pt x="5711698" y="5842762"/>
                  </a:cubicBezTo>
                  <a:cubicBezTo>
                    <a:pt x="5726938" y="5827522"/>
                    <a:pt x="5749798" y="5827522"/>
                    <a:pt x="5765038" y="5842762"/>
                  </a:cubicBezTo>
                  <a:cubicBezTo>
                    <a:pt x="5780278" y="5858002"/>
                    <a:pt x="5780278" y="5880862"/>
                    <a:pt x="5765038" y="5896229"/>
                  </a:cubicBezTo>
                  <a:cubicBezTo>
                    <a:pt x="5757418" y="5903849"/>
                    <a:pt x="5749798" y="5903849"/>
                    <a:pt x="5734558" y="5903849"/>
                  </a:cubicBezTo>
                  <a:cubicBezTo>
                    <a:pt x="5726938" y="5903849"/>
                    <a:pt x="5719318" y="5903849"/>
                    <a:pt x="5711698" y="5896229"/>
                  </a:cubicBezTo>
                  <a:close/>
                  <a:moveTo>
                    <a:pt x="1052322" y="5880989"/>
                  </a:moveTo>
                  <a:cubicBezTo>
                    <a:pt x="1037082" y="5865749"/>
                    <a:pt x="1037082" y="5842889"/>
                    <a:pt x="1052322" y="5827522"/>
                  </a:cubicBezTo>
                  <a:cubicBezTo>
                    <a:pt x="1067562" y="5812282"/>
                    <a:pt x="1090422" y="5812282"/>
                    <a:pt x="1105662" y="5827522"/>
                  </a:cubicBezTo>
                  <a:cubicBezTo>
                    <a:pt x="1120902" y="5842762"/>
                    <a:pt x="1120902" y="5865622"/>
                    <a:pt x="1105662" y="5880989"/>
                  </a:cubicBezTo>
                  <a:cubicBezTo>
                    <a:pt x="1098042" y="5888609"/>
                    <a:pt x="1090422" y="5896229"/>
                    <a:pt x="1082802" y="5896229"/>
                  </a:cubicBezTo>
                  <a:cubicBezTo>
                    <a:pt x="1067562" y="5896229"/>
                    <a:pt x="1059942" y="5888609"/>
                    <a:pt x="1052322" y="5880989"/>
                  </a:cubicBezTo>
                  <a:close/>
                  <a:moveTo>
                    <a:pt x="5864225" y="5743702"/>
                  </a:moveTo>
                  <a:cubicBezTo>
                    <a:pt x="5848985" y="5728462"/>
                    <a:pt x="5848985" y="5705602"/>
                    <a:pt x="5864225" y="5690235"/>
                  </a:cubicBezTo>
                  <a:cubicBezTo>
                    <a:pt x="5871845" y="5674995"/>
                    <a:pt x="5902325" y="5674995"/>
                    <a:pt x="5917565" y="5690235"/>
                  </a:cubicBezTo>
                  <a:cubicBezTo>
                    <a:pt x="5932805" y="5705475"/>
                    <a:pt x="5932805" y="5728335"/>
                    <a:pt x="5917565" y="5743702"/>
                  </a:cubicBezTo>
                  <a:cubicBezTo>
                    <a:pt x="5909945" y="5751322"/>
                    <a:pt x="5902325" y="5751322"/>
                    <a:pt x="5887085" y="5751322"/>
                  </a:cubicBezTo>
                  <a:cubicBezTo>
                    <a:pt x="5879465" y="5751322"/>
                    <a:pt x="5871845" y="5751322"/>
                    <a:pt x="5864225" y="5743702"/>
                  </a:cubicBezTo>
                  <a:close/>
                  <a:moveTo>
                    <a:pt x="899795" y="5728462"/>
                  </a:moveTo>
                  <a:cubicBezTo>
                    <a:pt x="884555" y="5713222"/>
                    <a:pt x="892175" y="5690362"/>
                    <a:pt x="907415" y="5674995"/>
                  </a:cubicBezTo>
                  <a:cubicBezTo>
                    <a:pt x="922655" y="5659755"/>
                    <a:pt x="945515" y="5659755"/>
                    <a:pt x="960755" y="5674995"/>
                  </a:cubicBezTo>
                  <a:cubicBezTo>
                    <a:pt x="975995" y="5690235"/>
                    <a:pt x="968375" y="5713095"/>
                    <a:pt x="953135" y="5728462"/>
                  </a:cubicBezTo>
                  <a:cubicBezTo>
                    <a:pt x="945515" y="5736082"/>
                    <a:pt x="937895" y="5736082"/>
                    <a:pt x="930275" y="5736082"/>
                  </a:cubicBezTo>
                  <a:cubicBezTo>
                    <a:pt x="922655" y="5736082"/>
                    <a:pt x="907415" y="5736082"/>
                    <a:pt x="899795" y="5728462"/>
                  </a:cubicBezTo>
                  <a:close/>
                  <a:moveTo>
                    <a:pt x="6009132" y="5583555"/>
                  </a:moveTo>
                  <a:cubicBezTo>
                    <a:pt x="5986272" y="5568315"/>
                    <a:pt x="5986272" y="5545455"/>
                    <a:pt x="6001512" y="5530088"/>
                  </a:cubicBezTo>
                  <a:cubicBezTo>
                    <a:pt x="6016752" y="5514848"/>
                    <a:pt x="6039612" y="5514848"/>
                    <a:pt x="6054852" y="5522468"/>
                  </a:cubicBezTo>
                  <a:cubicBezTo>
                    <a:pt x="6070092" y="5537708"/>
                    <a:pt x="6070092" y="5560568"/>
                    <a:pt x="6062472" y="5575935"/>
                  </a:cubicBezTo>
                  <a:cubicBezTo>
                    <a:pt x="6054852" y="5591175"/>
                    <a:pt x="6039612" y="5591175"/>
                    <a:pt x="6031992" y="5591175"/>
                  </a:cubicBezTo>
                  <a:cubicBezTo>
                    <a:pt x="6024372" y="5591175"/>
                    <a:pt x="6009132" y="5591175"/>
                    <a:pt x="6009132" y="5583555"/>
                  </a:cubicBezTo>
                  <a:close/>
                  <a:moveTo>
                    <a:pt x="762508" y="5560695"/>
                  </a:moveTo>
                  <a:cubicBezTo>
                    <a:pt x="747268" y="5545455"/>
                    <a:pt x="747268" y="5522595"/>
                    <a:pt x="762508" y="5507228"/>
                  </a:cubicBezTo>
                  <a:cubicBezTo>
                    <a:pt x="785368" y="5499608"/>
                    <a:pt x="808228" y="5499608"/>
                    <a:pt x="823468" y="5514848"/>
                  </a:cubicBezTo>
                  <a:cubicBezTo>
                    <a:pt x="831088" y="5530088"/>
                    <a:pt x="831088" y="5552948"/>
                    <a:pt x="815848" y="5568315"/>
                  </a:cubicBezTo>
                  <a:cubicBezTo>
                    <a:pt x="808228" y="5575935"/>
                    <a:pt x="800608" y="5575935"/>
                    <a:pt x="792988" y="5575935"/>
                  </a:cubicBezTo>
                  <a:cubicBezTo>
                    <a:pt x="777748" y="5575935"/>
                    <a:pt x="770128" y="5575935"/>
                    <a:pt x="762508" y="5560695"/>
                  </a:cubicBezTo>
                  <a:close/>
                  <a:moveTo>
                    <a:pt x="6138799" y="5415788"/>
                  </a:moveTo>
                  <a:cubicBezTo>
                    <a:pt x="6123559" y="5400548"/>
                    <a:pt x="6115939" y="5377688"/>
                    <a:pt x="6131179" y="5362321"/>
                  </a:cubicBezTo>
                  <a:cubicBezTo>
                    <a:pt x="6138799" y="5347081"/>
                    <a:pt x="6161659" y="5339461"/>
                    <a:pt x="6184519" y="5354701"/>
                  </a:cubicBezTo>
                  <a:cubicBezTo>
                    <a:pt x="6199759" y="5369941"/>
                    <a:pt x="6199759" y="5392801"/>
                    <a:pt x="6192139" y="5408168"/>
                  </a:cubicBezTo>
                  <a:cubicBezTo>
                    <a:pt x="6184519" y="5415788"/>
                    <a:pt x="6169279" y="5423408"/>
                    <a:pt x="6161659" y="5423408"/>
                  </a:cubicBezTo>
                  <a:cubicBezTo>
                    <a:pt x="6154039" y="5423408"/>
                    <a:pt x="6146419" y="5423408"/>
                    <a:pt x="6138799" y="5415788"/>
                  </a:cubicBezTo>
                  <a:close/>
                  <a:moveTo>
                    <a:pt x="632841" y="5392928"/>
                  </a:moveTo>
                  <a:cubicBezTo>
                    <a:pt x="617601" y="5370068"/>
                    <a:pt x="625221" y="5347208"/>
                    <a:pt x="640461" y="5339461"/>
                  </a:cubicBezTo>
                  <a:cubicBezTo>
                    <a:pt x="655701" y="5324221"/>
                    <a:pt x="678561" y="5331841"/>
                    <a:pt x="693801" y="5347081"/>
                  </a:cubicBezTo>
                  <a:cubicBezTo>
                    <a:pt x="701421" y="5362321"/>
                    <a:pt x="701421" y="5385181"/>
                    <a:pt x="686181" y="5400548"/>
                  </a:cubicBezTo>
                  <a:cubicBezTo>
                    <a:pt x="678561" y="5408168"/>
                    <a:pt x="670941" y="5408168"/>
                    <a:pt x="663321" y="5408168"/>
                  </a:cubicBezTo>
                  <a:cubicBezTo>
                    <a:pt x="648081" y="5408168"/>
                    <a:pt x="640461" y="5400548"/>
                    <a:pt x="632841" y="5392928"/>
                  </a:cubicBezTo>
                  <a:close/>
                  <a:moveTo>
                    <a:pt x="6260719" y="5240401"/>
                  </a:moveTo>
                  <a:cubicBezTo>
                    <a:pt x="6237859" y="5225161"/>
                    <a:pt x="6237859" y="5202301"/>
                    <a:pt x="6245479" y="5186934"/>
                  </a:cubicBezTo>
                  <a:cubicBezTo>
                    <a:pt x="6260719" y="5171694"/>
                    <a:pt x="6283579" y="5164074"/>
                    <a:pt x="6298819" y="5171694"/>
                  </a:cubicBezTo>
                  <a:cubicBezTo>
                    <a:pt x="6314059" y="5186934"/>
                    <a:pt x="6321679" y="5209794"/>
                    <a:pt x="6314059" y="5225161"/>
                  </a:cubicBezTo>
                  <a:cubicBezTo>
                    <a:pt x="6306439" y="5240401"/>
                    <a:pt x="6291199" y="5248021"/>
                    <a:pt x="6275959" y="5248021"/>
                  </a:cubicBezTo>
                  <a:cubicBezTo>
                    <a:pt x="6275959" y="5248021"/>
                    <a:pt x="6268339" y="5240401"/>
                    <a:pt x="6260719" y="5240401"/>
                  </a:cubicBezTo>
                  <a:close/>
                  <a:moveTo>
                    <a:pt x="510794" y="5209921"/>
                  </a:moveTo>
                  <a:cubicBezTo>
                    <a:pt x="495554" y="5194681"/>
                    <a:pt x="503174" y="5171821"/>
                    <a:pt x="526034" y="5156454"/>
                  </a:cubicBezTo>
                  <a:cubicBezTo>
                    <a:pt x="541274" y="5148834"/>
                    <a:pt x="564134" y="5148834"/>
                    <a:pt x="571754" y="5171694"/>
                  </a:cubicBezTo>
                  <a:cubicBezTo>
                    <a:pt x="586994" y="5186934"/>
                    <a:pt x="579374" y="5209794"/>
                    <a:pt x="564134" y="5225161"/>
                  </a:cubicBezTo>
                  <a:cubicBezTo>
                    <a:pt x="556514" y="5225161"/>
                    <a:pt x="548894" y="5225161"/>
                    <a:pt x="541274" y="5225161"/>
                  </a:cubicBezTo>
                  <a:cubicBezTo>
                    <a:pt x="526034" y="5225161"/>
                    <a:pt x="518414" y="5225161"/>
                    <a:pt x="510794" y="5209921"/>
                  </a:cubicBezTo>
                  <a:close/>
                  <a:moveTo>
                    <a:pt x="6367526" y="5057394"/>
                  </a:moveTo>
                  <a:cubicBezTo>
                    <a:pt x="6352286" y="5042154"/>
                    <a:pt x="6344666" y="5019294"/>
                    <a:pt x="6352286" y="5003927"/>
                  </a:cubicBezTo>
                  <a:cubicBezTo>
                    <a:pt x="6367526" y="4988687"/>
                    <a:pt x="6390386" y="4981067"/>
                    <a:pt x="6405626" y="4988687"/>
                  </a:cubicBezTo>
                  <a:cubicBezTo>
                    <a:pt x="6420866" y="4996307"/>
                    <a:pt x="6428486" y="5019167"/>
                    <a:pt x="6420866" y="5042154"/>
                  </a:cubicBezTo>
                  <a:cubicBezTo>
                    <a:pt x="6413246" y="5049774"/>
                    <a:pt x="6398006" y="5057394"/>
                    <a:pt x="6390386" y="5057394"/>
                  </a:cubicBezTo>
                  <a:cubicBezTo>
                    <a:pt x="6382766" y="5057394"/>
                    <a:pt x="6375146" y="5057394"/>
                    <a:pt x="6367526" y="5057394"/>
                  </a:cubicBezTo>
                  <a:close/>
                  <a:moveTo>
                    <a:pt x="404114" y="5019294"/>
                  </a:moveTo>
                  <a:cubicBezTo>
                    <a:pt x="388874" y="5004054"/>
                    <a:pt x="396494" y="4981194"/>
                    <a:pt x="419354" y="4973574"/>
                  </a:cubicBezTo>
                  <a:cubicBezTo>
                    <a:pt x="434594" y="4958334"/>
                    <a:pt x="457454" y="4965954"/>
                    <a:pt x="472694" y="4988814"/>
                  </a:cubicBezTo>
                  <a:cubicBezTo>
                    <a:pt x="480314" y="5004054"/>
                    <a:pt x="472694" y="5026914"/>
                    <a:pt x="449834" y="5034534"/>
                  </a:cubicBezTo>
                  <a:cubicBezTo>
                    <a:pt x="449834" y="5042154"/>
                    <a:pt x="442214" y="5042154"/>
                    <a:pt x="434594" y="5042154"/>
                  </a:cubicBezTo>
                  <a:cubicBezTo>
                    <a:pt x="419354" y="5042154"/>
                    <a:pt x="411734" y="5034534"/>
                    <a:pt x="404114" y="5019294"/>
                  </a:cubicBezTo>
                  <a:close/>
                  <a:moveTo>
                    <a:pt x="6466713" y="4866767"/>
                  </a:moveTo>
                  <a:cubicBezTo>
                    <a:pt x="6451473" y="4859147"/>
                    <a:pt x="6436233" y="4836287"/>
                    <a:pt x="6451473" y="4813300"/>
                  </a:cubicBezTo>
                  <a:cubicBezTo>
                    <a:pt x="6459093" y="4798060"/>
                    <a:pt x="6481953" y="4790440"/>
                    <a:pt x="6497193" y="4798060"/>
                  </a:cubicBezTo>
                  <a:cubicBezTo>
                    <a:pt x="6520053" y="4805680"/>
                    <a:pt x="6527673" y="4828540"/>
                    <a:pt x="6520053" y="4843780"/>
                  </a:cubicBezTo>
                  <a:cubicBezTo>
                    <a:pt x="6512433" y="4859020"/>
                    <a:pt x="6497193" y="4866640"/>
                    <a:pt x="6481953" y="4866640"/>
                  </a:cubicBezTo>
                  <a:cubicBezTo>
                    <a:pt x="6474333" y="4866640"/>
                    <a:pt x="6474333" y="4866640"/>
                    <a:pt x="6466713" y="4866640"/>
                  </a:cubicBezTo>
                  <a:close/>
                  <a:moveTo>
                    <a:pt x="305054" y="4828540"/>
                  </a:moveTo>
                  <a:cubicBezTo>
                    <a:pt x="297434" y="4805680"/>
                    <a:pt x="305054" y="4782820"/>
                    <a:pt x="327914" y="4775073"/>
                  </a:cubicBezTo>
                  <a:cubicBezTo>
                    <a:pt x="343154" y="4767453"/>
                    <a:pt x="366014" y="4775073"/>
                    <a:pt x="373634" y="4797933"/>
                  </a:cubicBezTo>
                  <a:cubicBezTo>
                    <a:pt x="381254" y="4813173"/>
                    <a:pt x="373634" y="4836033"/>
                    <a:pt x="358394" y="4843653"/>
                  </a:cubicBezTo>
                  <a:cubicBezTo>
                    <a:pt x="350774" y="4851273"/>
                    <a:pt x="343154" y="4851273"/>
                    <a:pt x="343154" y="4851273"/>
                  </a:cubicBezTo>
                  <a:cubicBezTo>
                    <a:pt x="327914" y="4851273"/>
                    <a:pt x="312674" y="4843653"/>
                    <a:pt x="305054" y="4828413"/>
                  </a:cubicBezTo>
                  <a:close/>
                  <a:moveTo>
                    <a:pt x="6550660" y="4668520"/>
                  </a:moveTo>
                  <a:cubicBezTo>
                    <a:pt x="6535420" y="4660900"/>
                    <a:pt x="6520180" y="4638040"/>
                    <a:pt x="6527800" y="4622800"/>
                  </a:cubicBezTo>
                  <a:cubicBezTo>
                    <a:pt x="6535420" y="4599940"/>
                    <a:pt x="6558280" y="4592320"/>
                    <a:pt x="6581140" y="4599940"/>
                  </a:cubicBezTo>
                  <a:cubicBezTo>
                    <a:pt x="6604000" y="4607560"/>
                    <a:pt x="6611620" y="4630420"/>
                    <a:pt x="6604000" y="4645660"/>
                  </a:cubicBezTo>
                  <a:cubicBezTo>
                    <a:pt x="6596380" y="4660900"/>
                    <a:pt x="6581140" y="4668520"/>
                    <a:pt x="6565900" y="4668520"/>
                  </a:cubicBezTo>
                  <a:cubicBezTo>
                    <a:pt x="6565900" y="4668520"/>
                    <a:pt x="6558280" y="4668520"/>
                    <a:pt x="6550660" y="4668520"/>
                  </a:cubicBezTo>
                  <a:close/>
                  <a:moveTo>
                    <a:pt x="221107" y="4630420"/>
                  </a:moveTo>
                  <a:cubicBezTo>
                    <a:pt x="213487" y="4607560"/>
                    <a:pt x="228727" y="4584700"/>
                    <a:pt x="243967" y="4576953"/>
                  </a:cubicBezTo>
                  <a:cubicBezTo>
                    <a:pt x="266827" y="4569333"/>
                    <a:pt x="289687" y="4584573"/>
                    <a:pt x="297307" y="4599813"/>
                  </a:cubicBezTo>
                  <a:cubicBezTo>
                    <a:pt x="304927" y="4622673"/>
                    <a:pt x="289687" y="4645533"/>
                    <a:pt x="274447" y="4653280"/>
                  </a:cubicBezTo>
                  <a:cubicBezTo>
                    <a:pt x="266827" y="4653280"/>
                    <a:pt x="266827" y="4653280"/>
                    <a:pt x="259207" y="4653280"/>
                  </a:cubicBezTo>
                  <a:cubicBezTo>
                    <a:pt x="243967" y="4653280"/>
                    <a:pt x="228727" y="4645660"/>
                    <a:pt x="221107" y="4630420"/>
                  </a:cubicBezTo>
                  <a:close/>
                  <a:moveTo>
                    <a:pt x="6626860" y="4470146"/>
                  </a:moveTo>
                  <a:cubicBezTo>
                    <a:pt x="6604000" y="4462526"/>
                    <a:pt x="6596380" y="4439666"/>
                    <a:pt x="6604000" y="4416679"/>
                  </a:cubicBezTo>
                  <a:cubicBezTo>
                    <a:pt x="6604000" y="4401439"/>
                    <a:pt x="6626860" y="4386199"/>
                    <a:pt x="6649720" y="4393819"/>
                  </a:cubicBezTo>
                  <a:cubicBezTo>
                    <a:pt x="6672580" y="4401439"/>
                    <a:pt x="6680200" y="4424299"/>
                    <a:pt x="6672580" y="4439539"/>
                  </a:cubicBezTo>
                  <a:cubicBezTo>
                    <a:pt x="6672580" y="4454779"/>
                    <a:pt x="6657340" y="4470019"/>
                    <a:pt x="6634480" y="4470019"/>
                  </a:cubicBezTo>
                  <a:cubicBezTo>
                    <a:pt x="6634480" y="4470019"/>
                    <a:pt x="6626860" y="4470019"/>
                    <a:pt x="6626860" y="4470019"/>
                  </a:cubicBezTo>
                  <a:close/>
                  <a:moveTo>
                    <a:pt x="152527" y="4424299"/>
                  </a:moveTo>
                  <a:cubicBezTo>
                    <a:pt x="144907" y="4401439"/>
                    <a:pt x="160147" y="4378579"/>
                    <a:pt x="175387" y="4378579"/>
                  </a:cubicBezTo>
                  <a:cubicBezTo>
                    <a:pt x="198247" y="4370959"/>
                    <a:pt x="221107" y="4378579"/>
                    <a:pt x="228727" y="4401439"/>
                  </a:cubicBezTo>
                  <a:cubicBezTo>
                    <a:pt x="228727" y="4424299"/>
                    <a:pt x="221107" y="4439539"/>
                    <a:pt x="198247" y="4447159"/>
                  </a:cubicBezTo>
                  <a:cubicBezTo>
                    <a:pt x="198247" y="4447159"/>
                    <a:pt x="190627" y="4447159"/>
                    <a:pt x="190627" y="4447159"/>
                  </a:cubicBezTo>
                  <a:cubicBezTo>
                    <a:pt x="175387" y="4447159"/>
                    <a:pt x="160147" y="4439539"/>
                    <a:pt x="152527" y="4424299"/>
                  </a:cubicBezTo>
                  <a:close/>
                  <a:moveTo>
                    <a:pt x="6687947" y="4264025"/>
                  </a:moveTo>
                  <a:cubicBezTo>
                    <a:pt x="6665086" y="4256405"/>
                    <a:pt x="6649847" y="4233545"/>
                    <a:pt x="6657467" y="4218305"/>
                  </a:cubicBezTo>
                  <a:cubicBezTo>
                    <a:pt x="6665086" y="4195445"/>
                    <a:pt x="6680326" y="4180205"/>
                    <a:pt x="6703186" y="4187825"/>
                  </a:cubicBezTo>
                  <a:cubicBezTo>
                    <a:pt x="6726047" y="4195445"/>
                    <a:pt x="6733667" y="4210685"/>
                    <a:pt x="6733667" y="4233545"/>
                  </a:cubicBezTo>
                  <a:cubicBezTo>
                    <a:pt x="6726047" y="4248785"/>
                    <a:pt x="6710807" y="4264025"/>
                    <a:pt x="6695567" y="4264025"/>
                  </a:cubicBezTo>
                  <a:cubicBezTo>
                    <a:pt x="6695567" y="4264025"/>
                    <a:pt x="6687947" y="4264025"/>
                    <a:pt x="6687947" y="4264025"/>
                  </a:cubicBezTo>
                  <a:close/>
                  <a:moveTo>
                    <a:pt x="99187" y="4210812"/>
                  </a:moveTo>
                  <a:cubicBezTo>
                    <a:pt x="91567" y="4195572"/>
                    <a:pt x="106807" y="4172712"/>
                    <a:pt x="122047" y="4165092"/>
                  </a:cubicBezTo>
                  <a:cubicBezTo>
                    <a:pt x="144907" y="4165092"/>
                    <a:pt x="167767" y="4172712"/>
                    <a:pt x="167767" y="4195572"/>
                  </a:cubicBezTo>
                  <a:cubicBezTo>
                    <a:pt x="175387" y="4218432"/>
                    <a:pt x="160147" y="4241292"/>
                    <a:pt x="144907" y="4241292"/>
                  </a:cubicBezTo>
                  <a:cubicBezTo>
                    <a:pt x="137287" y="4241292"/>
                    <a:pt x="137287" y="4241292"/>
                    <a:pt x="129667" y="4241292"/>
                  </a:cubicBezTo>
                  <a:cubicBezTo>
                    <a:pt x="114427" y="4241292"/>
                    <a:pt x="99187" y="4233672"/>
                    <a:pt x="99187" y="4210812"/>
                  </a:cubicBezTo>
                  <a:close/>
                  <a:moveTo>
                    <a:pt x="6733667" y="4050538"/>
                  </a:moveTo>
                  <a:cubicBezTo>
                    <a:pt x="6710807" y="4050538"/>
                    <a:pt x="6695567" y="4027678"/>
                    <a:pt x="6703187" y="4004818"/>
                  </a:cubicBezTo>
                  <a:cubicBezTo>
                    <a:pt x="6703187" y="3989578"/>
                    <a:pt x="6726048" y="3974338"/>
                    <a:pt x="6748907" y="3974338"/>
                  </a:cubicBezTo>
                  <a:cubicBezTo>
                    <a:pt x="6764148" y="3981958"/>
                    <a:pt x="6779387" y="3997198"/>
                    <a:pt x="6779387" y="4020058"/>
                  </a:cubicBezTo>
                  <a:cubicBezTo>
                    <a:pt x="6771767" y="4042918"/>
                    <a:pt x="6756527" y="4050538"/>
                    <a:pt x="6741287" y="4050538"/>
                  </a:cubicBezTo>
                  <a:cubicBezTo>
                    <a:pt x="6741287" y="4050538"/>
                    <a:pt x="6733667" y="4050538"/>
                    <a:pt x="6733667" y="4050538"/>
                  </a:cubicBezTo>
                  <a:close/>
                  <a:moveTo>
                    <a:pt x="53340" y="4004818"/>
                  </a:moveTo>
                  <a:cubicBezTo>
                    <a:pt x="45720" y="3981958"/>
                    <a:pt x="60960" y="3959098"/>
                    <a:pt x="83820" y="3959098"/>
                  </a:cubicBezTo>
                  <a:cubicBezTo>
                    <a:pt x="106680" y="3951478"/>
                    <a:pt x="121920" y="3966718"/>
                    <a:pt x="129540" y="3989578"/>
                  </a:cubicBezTo>
                  <a:cubicBezTo>
                    <a:pt x="129540" y="4012438"/>
                    <a:pt x="114300" y="4027678"/>
                    <a:pt x="99060" y="4035298"/>
                  </a:cubicBezTo>
                  <a:cubicBezTo>
                    <a:pt x="91440" y="4035298"/>
                    <a:pt x="91440" y="4035298"/>
                    <a:pt x="91440" y="4035298"/>
                  </a:cubicBezTo>
                  <a:cubicBezTo>
                    <a:pt x="68580" y="4035298"/>
                    <a:pt x="53340" y="4020058"/>
                    <a:pt x="53340" y="4004818"/>
                  </a:cubicBezTo>
                  <a:close/>
                  <a:moveTo>
                    <a:pt x="6764147" y="3836924"/>
                  </a:moveTo>
                  <a:cubicBezTo>
                    <a:pt x="6748907" y="3836924"/>
                    <a:pt x="6733667" y="3821684"/>
                    <a:pt x="6733667" y="3798824"/>
                  </a:cubicBezTo>
                  <a:cubicBezTo>
                    <a:pt x="6733667" y="3775964"/>
                    <a:pt x="6756526" y="3760724"/>
                    <a:pt x="6771767" y="3768344"/>
                  </a:cubicBezTo>
                  <a:cubicBezTo>
                    <a:pt x="6794626" y="3768344"/>
                    <a:pt x="6809867" y="3783584"/>
                    <a:pt x="6809867" y="3806444"/>
                  </a:cubicBezTo>
                  <a:cubicBezTo>
                    <a:pt x="6809867" y="3829304"/>
                    <a:pt x="6787007" y="3844544"/>
                    <a:pt x="6771767" y="3844544"/>
                  </a:cubicBezTo>
                  <a:cubicBezTo>
                    <a:pt x="6771767" y="3844544"/>
                    <a:pt x="6764147" y="3836924"/>
                    <a:pt x="6764147" y="3836924"/>
                  </a:cubicBezTo>
                  <a:close/>
                  <a:moveTo>
                    <a:pt x="22860" y="3791204"/>
                  </a:moveTo>
                  <a:cubicBezTo>
                    <a:pt x="22860" y="3768344"/>
                    <a:pt x="38100" y="3745484"/>
                    <a:pt x="53340" y="3745484"/>
                  </a:cubicBezTo>
                  <a:cubicBezTo>
                    <a:pt x="76200" y="3745484"/>
                    <a:pt x="99060" y="3760724"/>
                    <a:pt x="99060" y="3775964"/>
                  </a:cubicBezTo>
                  <a:cubicBezTo>
                    <a:pt x="99060" y="3798824"/>
                    <a:pt x="83820" y="3821684"/>
                    <a:pt x="60960" y="3821684"/>
                  </a:cubicBezTo>
                  <a:cubicBezTo>
                    <a:pt x="38100" y="3821684"/>
                    <a:pt x="22860" y="3806444"/>
                    <a:pt x="22860" y="3791204"/>
                  </a:cubicBezTo>
                  <a:close/>
                  <a:moveTo>
                    <a:pt x="6787007" y="3623310"/>
                  </a:moveTo>
                  <a:cubicBezTo>
                    <a:pt x="6764147" y="3623310"/>
                    <a:pt x="6748907" y="3608070"/>
                    <a:pt x="6748907" y="3585210"/>
                  </a:cubicBezTo>
                  <a:cubicBezTo>
                    <a:pt x="6748907" y="3562350"/>
                    <a:pt x="6771767" y="3547110"/>
                    <a:pt x="6787007" y="3554730"/>
                  </a:cubicBezTo>
                  <a:cubicBezTo>
                    <a:pt x="6809867" y="3554730"/>
                    <a:pt x="6825107" y="3569970"/>
                    <a:pt x="6825107" y="3592830"/>
                  </a:cubicBezTo>
                  <a:cubicBezTo>
                    <a:pt x="6825107" y="3608070"/>
                    <a:pt x="6809867" y="3630930"/>
                    <a:pt x="6787007" y="3630930"/>
                  </a:cubicBezTo>
                  <a:cubicBezTo>
                    <a:pt x="6787007" y="3630930"/>
                    <a:pt x="6787007" y="3630930"/>
                    <a:pt x="6787007" y="3623310"/>
                  </a:cubicBezTo>
                  <a:close/>
                  <a:moveTo>
                    <a:pt x="7620" y="3569970"/>
                  </a:moveTo>
                  <a:cubicBezTo>
                    <a:pt x="7620" y="3547110"/>
                    <a:pt x="22860" y="3531870"/>
                    <a:pt x="45720" y="3531870"/>
                  </a:cubicBezTo>
                  <a:cubicBezTo>
                    <a:pt x="60960" y="3531870"/>
                    <a:pt x="83820" y="3547110"/>
                    <a:pt x="83820" y="3569970"/>
                  </a:cubicBezTo>
                  <a:cubicBezTo>
                    <a:pt x="83820" y="3592830"/>
                    <a:pt x="68580" y="3608070"/>
                    <a:pt x="45720" y="3608070"/>
                  </a:cubicBezTo>
                  <a:cubicBezTo>
                    <a:pt x="22860" y="3608070"/>
                    <a:pt x="7620" y="3592830"/>
                    <a:pt x="7620" y="3569970"/>
                  </a:cubicBezTo>
                  <a:close/>
                  <a:moveTo>
                    <a:pt x="6756526" y="3371596"/>
                  </a:moveTo>
                  <a:cubicBezTo>
                    <a:pt x="6756526" y="3356356"/>
                    <a:pt x="6771767" y="3333496"/>
                    <a:pt x="6794626" y="3333496"/>
                  </a:cubicBezTo>
                  <a:cubicBezTo>
                    <a:pt x="6809867" y="3333496"/>
                    <a:pt x="6832726" y="3356356"/>
                    <a:pt x="6832726" y="3371596"/>
                  </a:cubicBezTo>
                  <a:cubicBezTo>
                    <a:pt x="6832726" y="3394456"/>
                    <a:pt x="6809867" y="3409696"/>
                    <a:pt x="6794626" y="3409696"/>
                  </a:cubicBezTo>
                  <a:cubicBezTo>
                    <a:pt x="6771767" y="3409696"/>
                    <a:pt x="6756526" y="3394456"/>
                    <a:pt x="6756526" y="3371596"/>
                  </a:cubicBezTo>
                  <a:close/>
                  <a:moveTo>
                    <a:pt x="38100" y="3394456"/>
                  </a:moveTo>
                  <a:cubicBezTo>
                    <a:pt x="22860" y="3394456"/>
                    <a:pt x="0" y="3379216"/>
                    <a:pt x="0" y="3356356"/>
                  </a:cubicBezTo>
                  <a:cubicBezTo>
                    <a:pt x="0" y="3333496"/>
                    <a:pt x="22860" y="3318256"/>
                    <a:pt x="38100" y="3318256"/>
                  </a:cubicBezTo>
                  <a:cubicBezTo>
                    <a:pt x="60960" y="3318256"/>
                    <a:pt x="76200" y="3333496"/>
                    <a:pt x="76200" y="3356356"/>
                  </a:cubicBezTo>
                  <a:cubicBezTo>
                    <a:pt x="76200" y="3379216"/>
                    <a:pt x="60960" y="3394456"/>
                    <a:pt x="38100" y="3394456"/>
                  </a:cubicBezTo>
                  <a:close/>
                  <a:moveTo>
                    <a:pt x="6741287" y="3165602"/>
                  </a:moveTo>
                  <a:cubicBezTo>
                    <a:pt x="6741287" y="3142742"/>
                    <a:pt x="6756527" y="3127502"/>
                    <a:pt x="6779387" y="3119882"/>
                  </a:cubicBezTo>
                  <a:cubicBezTo>
                    <a:pt x="6802247" y="3119882"/>
                    <a:pt x="6817487" y="3135122"/>
                    <a:pt x="6817487" y="3157982"/>
                  </a:cubicBezTo>
                  <a:cubicBezTo>
                    <a:pt x="6825107" y="3180842"/>
                    <a:pt x="6809867" y="3196082"/>
                    <a:pt x="6787007" y="3196082"/>
                  </a:cubicBezTo>
                  <a:cubicBezTo>
                    <a:pt x="6787007" y="3196082"/>
                    <a:pt x="6787007" y="3196082"/>
                    <a:pt x="6779387" y="3196082"/>
                  </a:cubicBezTo>
                  <a:cubicBezTo>
                    <a:pt x="6764147" y="3196082"/>
                    <a:pt x="6748907" y="3180842"/>
                    <a:pt x="6741287" y="3165602"/>
                  </a:cubicBezTo>
                  <a:close/>
                  <a:moveTo>
                    <a:pt x="45720" y="3180842"/>
                  </a:moveTo>
                  <a:cubicBezTo>
                    <a:pt x="30480" y="3180842"/>
                    <a:pt x="15240" y="3157982"/>
                    <a:pt x="15240" y="3135122"/>
                  </a:cubicBezTo>
                  <a:cubicBezTo>
                    <a:pt x="15240" y="3119882"/>
                    <a:pt x="30480" y="3104642"/>
                    <a:pt x="53340" y="3104642"/>
                  </a:cubicBezTo>
                  <a:cubicBezTo>
                    <a:pt x="76200" y="3104642"/>
                    <a:pt x="91440" y="3119882"/>
                    <a:pt x="91440" y="3142742"/>
                  </a:cubicBezTo>
                  <a:cubicBezTo>
                    <a:pt x="91440" y="3165602"/>
                    <a:pt x="68580" y="3180842"/>
                    <a:pt x="53340" y="3180842"/>
                  </a:cubicBezTo>
                  <a:cubicBezTo>
                    <a:pt x="53340" y="3180842"/>
                    <a:pt x="45720" y="3180842"/>
                    <a:pt x="45720" y="3180842"/>
                  </a:cubicBezTo>
                  <a:close/>
                  <a:moveTo>
                    <a:pt x="6718426" y="2951988"/>
                  </a:moveTo>
                  <a:cubicBezTo>
                    <a:pt x="6718426" y="2929128"/>
                    <a:pt x="6733667" y="2913888"/>
                    <a:pt x="6756526" y="2906268"/>
                  </a:cubicBezTo>
                  <a:cubicBezTo>
                    <a:pt x="6771767" y="2906268"/>
                    <a:pt x="6794626" y="2921508"/>
                    <a:pt x="6794626" y="2944368"/>
                  </a:cubicBezTo>
                  <a:cubicBezTo>
                    <a:pt x="6802247" y="2959608"/>
                    <a:pt x="6787007" y="2982468"/>
                    <a:pt x="6764147" y="2982468"/>
                  </a:cubicBezTo>
                  <a:cubicBezTo>
                    <a:pt x="6764147" y="2982468"/>
                    <a:pt x="6764147" y="2982468"/>
                    <a:pt x="6756526" y="2982468"/>
                  </a:cubicBezTo>
                  <a:cubicBezTo>
                    <a:pt x="6741287" y="2982468"/>
                    <a:pt x="6726047" y="2974848"/>
                    <a:pt x="6718426" y="2951988"/>
                  </a:cubicBezTo>
                  <a:close/>
                  <a:moveTo>
                    <a:pt x="68580" y="2967228"/>
                  </a:moveTo>
                  <a:cubicBezTo>
                    <a:pt x="45720" y="2959608"/>
                    <a:pt x="38100" y="2944368"/>
                    <a:pt x="38100" y="2921508"/>
                  </a:cubicBezTo>
                  <a:cubicBezTo>
                    <a:pt x="38100" y="2898648"/>
                    <a:pt x="60960" y="2891028"/>
                    <a:pt x="83820" y="2891028"/>
                  </a:cubicBezTo>
                  <a:cubicBezTo>
                    <a:pt x="99060" y="2891028"/>
                    <a:pt x="114300" y="2913888"/>
                    <a:pt x="114300" y="2936748"/>
                  </a:cubicBezTo>
                  <a:cubicBezTo>
                    <a:pt x="106680" y="2951988"/>
                    <a:pt x="91440" y="2967228"/>
                    <a:pt x="76200" y="2967228"/>
                  </a:cubicBezTo>
                  <a:cubicBezTo>
                    <a:pt x="76200" y="2967228"/>
                    <a:pt x="68580" y="2967228"/>
                    <a:pt x="68580" y="2967228"/>
                  </a:cubicBezTo>
                  <a:close/>
                  <a:moveTo>
                    <a:pt x="6687820" y="2745994"/>
                  </a:moveTo>
                  <a:cubicBezTo>
                    <a:pt x="6680200" y="2723134"/>
                    <a:pt x="6695440" y="2700274"/>
                    <a:pt x="6718300" y="2700274"/>
                  </a:cubicBezTo>
                  <a:cubicBezTo>
                    <a:pt x="6733540" y="2692654"/>
                    <a:pt x="6756400" y="2707894"/>
                    <a:pt x="6764020" y="2730754"/>
                  </a:cubicBezTo>
                  <a:cubicBezTo>
                    <a:pt x="6764020" y="2745994"/>
                    <a:pt x="6748780" y="2768854"/>
                    <a:pt x="6733540" y="2776474"/>
                  </a:cubicBezTo>
                  <a:cubicBezTo>
                    <a:pt x="6725920" y="2776474"/>
                    <a:pt x="6725920" y="2776474"/>
                    <a:pt x="6725920" y="2776474"/>
                  </a:cubicBezTo>
                  <a:cubicBezTo>
                    <a:pt x="6703060" y="2776474"/>
                    <a:pt x="6687820" y="2761234"/>
                    <a:pt x="6687820" y="2745994"/>
                  </a:cubicBezTo>
                  <a:close/>
                  <a:moveTo>
                    <a:pt x="106680" y="2753614"/>
                  </a:moveTo>
                  <a:cubicBezTo>
                    <a:pt x="83820" y="2753614"/>
                    <a:pt x="68580" y="2730754"/>
                    <a:pt x="76200" y="2707894"/>
                  </a:cubicBezTo>
                  <a:cubicBezTo>
                    <a:pt x="76200" y="2685034"/>
                    <a:pt x="99060" y="2677414"/>
                    <a:pt x="121920" y="2677414"/>
                  </a:cubicBezTo>
                  <a:cubicBezTo>
                    <a:pt x="144780" y="2685034"/>
                    <a:pt x="152400" y="2707894"/>
                    <a:pt x="152400" y="2723134"/>
                  </a:cubicBezTo>
                  <a:cubicBezTo>
                    <a:pt x="144780" y="2745994"/>
                    <a:pt x="129540" y="2753614"/>
                    <a:pt x="114300" y="2753614"/>
                  </a:cubicBezTo>
                  <a:cubicBezTo>
                    <a:pt x="106680" y="2753614"/>
                    <a:pt x="106680" y="2753614"/>
                    <a:pt x="106680" y="2753614"/>
                  </a:cubicBezTo>
                  <a:close/>
                  <a:moveTo>
                    <a:pt x="6634480" y="2540000"/>
                  </a:moveTo>
                  <a:cubicBezTo>
                    <a:pt x="6634480" y="2517140"/>
                    <a:pt x="6642100" y="2494280"/>
                    <a:pt x="6664960" y="2494280"/>
                  </a:cubicBezTo>
                  <a:cubicBezTo>
                    <a:pt x="6687820" y="2486660"/>
                    <a:pt x="6703060" y="2494280"/>
                    <a:pt x="6710680" y="2517140"/>
                  </a:cubicBezTo>
                  <a:cubicBezTo>
                    <a:pt x="6718300" y="2540000"/>
                    <a:pt x="6703060" y="2562860"/>
                    <a:pt x="6687820" y="2562860"/>
                  </a:cubicBezTo>
                  <a:cubicBezTo>
                    <a:pt x="6680200" y="2562860"/>
                    <a:pt x="6680200" y="2562860"/>
                    <a:pt x="6672580" y="2562860"/>
                  </a:cubicBezTo>
                  <a:cubicBezTo>
                    <a:pt x="6657340" y="2562860"/>
                    <a:pt x="6642100" y="2555240"/>
                    <a:pt x="6634480" y="2540000"/>
                  </a:cubicBezTo>
                  <a:close/>
                  <a:moveTo>
                    <a:pt x="152527" y="2547620"/>
                  </a:moveTo>
                  <a:cubicBezTo>
                    <a:pt x="129667" y="2540000"/>
                    <a:pt x="122047" y="2517140"/>
                    <a:pt x="129667" y="2501900"/>
                  </a:cubicBezTo>
                  <a:cubicBezTo>
                    <a:pt x="129667" y="2479040"/>
                    <a:pt x="152527" y="2463800"/>
                    <a:pt x="175387" y="2471420"/>
                  </a:cubicBezTo>
                  <a:cubicBezTo>
                    <a:pt x="190627" y="2479040"/>
                    <a:pt x="205867" y="2501900"/>
                    <a:pt x="198247" y="2517140"/>
                  </a:cubicBezTo>
                  <a:cubicBezTo>
                    <a:pt x="198247" y="2532380"/>
                    <a:pt x="183007" y="2547620"/>
                    <a:pt x="167767" y="2547620"/>
                  </a:cubicBezTo>
                  <a:cubicBezTo>
                    <a:pt x="160147" y="2547620"/>
                    <a:pt x="160147" y="2547620"/>
                    <a:pt x="152527" y="2547620"/>
                  </a:cubicBezTo>
                  <a:close/>
                  <a:moveTo>
                    <a:pt x="6573520" y="2334006"/>
                  </a:moveTo>
                  <a:cubicBezTo>
                    <a:pt x="6565900" y="2318766"/>
                    <a:pt x="6581139" y="2295906"/>
                    <a:pt x="6596380" y="2288286"/>
                  </a:cubicBezTo>
                  <a:cubicBezTo>
                    <a:pt x="6619239" y="2280666"/>
                    <a:pt x="6642100" y="2288286"/>
                    <a:pt x="6649720" y="2311146"/>
                  </a:cubicBezTo>
                  <a:cubicBezTo>
                    <a:pt x="6657339" y="2334006"/>
                    <a:pt x="6642100" y="2349246"/>
                    <a:pt x="6626860" y="2356866"/>
                  </a:cubicBezTo>
                  <a:cubicBezTo>
                    <a:pt x="6619239" y="2364486"/>
                    <a:pt x="6611620" y="2364486"/>
                    <a:pt x="6611620" y="2364486"/>
                  </a:cubicBezTo>
                  <a:cubicBezTo>
                    <a:pt x="6596380" y="2364486"/>
                    <a:pt x="6581139" y="2349246"/>
                    <a:pt x="6573520" y="2334006"/>
                  </a:cubicBezTo>
                  <a:close/>
                  <a:moveTo>
                    <a:pt x="213487" y="2341626"/>
                  </a:moveTo>
                  <a:cubicBezTo>
                    <a:pt x="198247" y="2334006"/>
                    <a:pt x="183007" y="2311146"/>
                    <a:pt x="190627" y="2288159"/>
                  </a:cubicBezTo>
                  <a:cubicBezTo>
                    <a:pt x="198247" y="2272919"/>
                    <a:pt x="221107" y="2257679"/>
                    <a:pt x="243967" y="2265299"/>
                  </a:cubicBezTo>
                  <a:cubicBezTo>
                    <a:pt x="259207" y="2272919"/>
                    <a:pt x="274447" y="2295779"/>
                    <a:pt x="266827" y="2318766"/>
                  </a:cubicBezTo>
                  <a:cubicBezTo>
                    <a:pt x="259207" y="2334006"/>
                    <a:pt x="243967" y="2341626"/>
                    <a:pt x="228727" y="2341626"/>
                  </a:cubicBezTo>
                  <a:cubicBezTo>
                    <a:pt x="221107" y="2341626"/>
                    <a:pt x="221107" y="2341626"/>
                    <a:pt x="213487" y="2341626"/>
                  </a:cubicBezTo>
                  <a:close/>
                  <a:moveTo>
                    <a:pt x="6497320" y="2135632"/>
                  </a:moveTo>
                  <a:cubicBezTo>
                    <a:pt x="6489700" y="2120392"/>
                    <a:pt x="6504940" y="2097532"/>
                    <a:pt x="6520180" y="2089912"/>
                  </a:cubicBezTo>
                  <a:cubicBezTo>
                    <a:pt x="6543040" y="2082292"/>
                    <a:pt x="6565900" y="2089912"/>
                    <a:pt x="6573520" y="2105152"/>
                  </a:cubicBezTo>
                  <a:cubicBezTo>
                    <a:pt x="6581140" y="2128012"/>
                    <a:pt x="6565900" y="2150872"/>
                    <a:pt x="6550660" y="2158619"/>
                  </a:cubicBezTo>
                  <a:cubicBezTo>
                    <a:pt x="6543040" y="2158619"/>
                    <a:pt x="6543040" y="2158619"/>
                    <a:pt x="6535420" y="2158619"/>
                  </a:cubicBezTo>
                  <a:cubicBezTo>
                    <a:pt x="6520180" y="2158619"/>
                    <a:pt x="6504940" y="2150999"/>
                    <a:pt x="6497320" y="2135759"/>
                  </a:cubicBezTo>
                  <a:close/>
                  <a:moveTo>
                    <a:pt x="289814" y="2143379"/>
                  </a:moveTo>
                  <a:cubicBezTo>
                    <a:pt x="274574" y="2128139"/>
                    <a:pt x="259334" y="2112899"/>
                    <a:pt x="266954" y="2089912"/>
                  </a:cubicBezTo>
                  <a:cubicBezTo>
                    <a:pt x="274574" y="2067052"/>
                    <a:pt x="297434" y="2059432"/>
                    <a:pt x="320294" y="2067052"/>
                  </a:cubicBezTo>
                  <a:cubicBezTo>
                    <a:pt x="335534" y="2074672"/>
                    <a:pt x="350774" y="2097532"/>
                    <a:pt x="343154" y="2120519"/>
                  </a:cubicBezTo>
                  <a:cubicBezTo>
                    <a:pt x="335534" y="2135759"/>
                    <a:pt x="320294" y="2143379"/>
                    <a:pt x="305054" y="2143379"/>
                  </a:cubicBezTo>
                  <a:cubicBezTo>
                    <a:pt x="297434" y="2143379"/>
                    <a:pt x="297434" y="2143379"/>
                    <a:pt x="289814" y="2143379"/>
                  </a:cubicBezTo>
                  <a:close/>
                  <a:moveTo>
                    <a:pt x="6413373" y="1945005"/>
                  </a:moveTo>
                  <a:cubicBezTo>
                    <a:pt x="6405753" y="1922145"/>
                    <a:pt x="6413373" y="1899285"/>
                    <a:pt x="6428613" y="1891538"/>
                  </a:cubicBezTo>
                  <a:cubicBezTo>
                    <a:pt x="6451473" y="1883918"/>
                    <a:pt x="6474333" y="1891538"/>
                    <a:pt x="6481953" y="1914398"/>
                  </a:cubicBezTo>
                  <a:cubicBezTo>
                    <a:pt x="6489573" y="1929638"/>
                    <a:pt x="6481953" y="1952498"/>
                    <a:pt x="6466713" y="1960118"/>
                  </a:cubicBezTo>
                  <a:cubicBezTo>
                    <a:pt x="6459093" y="1967738"/>
                    <a:pt x="6451473" y="1967738"/>
                    <a:pt x="6443853" y="1967738"/>
                  </a:cubicBezTo>
                  <a:cubicBezTo>
                    <a:pt x="6436233" y="1967738"/>
                    <a:pt x="6420993" y="1960118"/>
                    <a:pt x="6413373" y="1944878"/>
                  </a:cubicBezTo>
                  <a:close/>
                  <a:moveTo>
                    <a:pt x="381254" y="1944878"/>
                  </a:moveTo>
                  <a:cubicBezTo>
                    <a:pt x="358394" y="1937258"/>
                    <a:pt x="350774" y="1914398"/>
                    <a:pt x="358394" y="1891411"/>
                  </a:cubicBezTo>
                  <a:cubicBezTo>
                    <a:pt x="373634" y="1876171"/>
                    <a:pt x="396494" y="1868551"/>
                    <a:pt x="411734" y="1876171"/>
                  </a:cubicBezTo>
                  <a:cubicBezTo>
                    <a:pt x="426974" y="1883791"/>
                    <a:pt x="434594" y="1906651"/>
                    <a:pt x="426974" y="1929638"/>
                  </a:cubicBezTo>
                  <a:cubicBezTo>
                    <a:pt x="419354" y="1937258"/>
                    <a:pt x="411734" y="1944878"/>
                    <a:pt x="396494" y="1944878"/>
                  </a:cubicBezTo>
                  <a:cubicBezTo>
                    <a:pt x="388874" y="1944878"/>
                    <a:pt x="381254" y="1944878"/>
                    <a:pt x="381254" y="1944878"/>
                  </a:cubicBezTo>
                  <a:close/>
                  <a:moveTo>
                    <a:pt x="6314186" y="1754124"/>
                  </a:moveTo>
                  <a:cubicBezTo>
                    <a:pt x="6306566" y="1738884"/>
                    <a:pt x="6306566" y="1716024"/>
                    <a:pt x="6329426" y="1708404"/>
                  </a:cubicBezTo>
                  <a:cubicBezTo>
                    <a:pt x="6344666" y="1693164"/>
                    <a:pt x="6367526" y="1700784"/>
                    <a:pt x="6382766" y="1716024"/>
                  </a:cubicBezTo>
                  <a:cubicBezTo>
                    <a:pt x="6390386" y="1738884"/>
                    <a:pt x="6382766" y="1761744"/>
                    <a:pt x="6367526" y="1769491"/>
                  </a:cubicBezTo>
                  <a:cubicBezTo>
                    <a:pt x="6359906" y="1777111"/>
                    <a:pt x="6352286" y="1777111"/>
                    <a:pt x="6344666" y="1777111"/>
                  </a:cubicBezTo>
                  <a:cubicBezTo>
                    <a:pt x="6329426" y="1777111"/>
                    <a:pt x="6321806" y="1769491"/>
                    <a:pt x="6314186" y="1754251"/>
                  </a:cubicBezTo>
                  <a:close/>
                  <a:moveTo>
                    <a:pt x="480441" y="1754251"/>
                  </a:moveTo>
                  <a:cubicBezTo>
                    <a:pt x="457581" y="1746631"/>
                    <a:pt x="449961" y="1723771"/>
                    <a:pt x="465201" y="1700784"/>
                  </a:cubicBezTo>
                  <a:cubicBezTo>
                    <a:pt x="472821" y="1685544"/>
                    <a:pt x="495681" y="1677924"/>
                    <a:pt x="518541" y="1685544"/>
                  </a:cubicBezTo>
                  <a:cubicBezTo>
                    <a:pt x="533781" y="1700784"/>
                    <a:pt x="541401" y="1723644"/>
                    <a:pt x="526161" y="1739011"/>
                  </a:cubicBezTo>
                  <a:cubicBezTo>
                    <a:pt x="518541" y="1754251"/>
                    <a:pt x="510921" y="1761871"/>
                    <a:pt x="495681" y="1761871"/>
                  </a:cubicBezTo>
                  <a:cubicBezTo>
                    <a:pt x="488061" y="1761871"/>
                    <a:pt x="480441" y="1754251"/>
                    <a:pt x="480441" y="1754251"/>
                  </a:cubicBezTo>
                  <a:close/>
                  <a:moveTo>
                    <a:pt x="6199886" y="1578737"/>
                  </a:moveTo>
                  <a:cubicBezTo>
                    <a:pt x="6199886" y="1571117"/>
                    <a:pt x="6199886" y="1571117"/>
                    <a:pt x="6199886" y="1571117"/>
                  </a:cubicBezTo>
                  <a:cubicBezTo>
                    <a:pt x="6184646" y="1555877"/>
                    <a:pt x="6192266" y="1533017"/>
                    <a:pt x="6207506" y="1517650"/>
                  </a:cubicBezTo>
                  <a:cubicBezTo>
                    <a:pt x="6230366" y="1510030"/>
                    <a:pt x="6253226" y="1510030"/>
                    <a:pt x="6260846" y="1532890"/>
                  </a:cubicBezTo>
                  <a:cubicBezTo>
                    <a:pt x="6268466" y="1532890"/>
                    <a:pt x="6268466" y="1532890"/>
                    <a:pt x="6268466" y="1532890"/>
                  </a:cubicBezTo>
                  <a:cubicBezTo>
                    <a:pt x="6276086" y="1555750"/>
                    <a:pt x="6276086" y="1578610"/>
                    <a:pt x="6253226" y="1586357"/>
                  </a:cubicBezTo>
                  <a:cubicBezTo>
                    <a:pt x="6245606" y="1593977"/>
                    <a:pt x="6237986" y="1593977"/>
                    <a:pt x="6230366" y="1593977"/>
                  </a:cubicBezTo>
                  <a:cubicBezTo>
                    <a:pt x="6222746" y="1593977"/>
                    <a:pt x="6207506" y="1586357"/>
                    <a:pt x="6199886" y="1578737"/>
                  </a:cubicBezTo>
                  <a:close/>
                  <a:moveTo>
                    <a:pt x="587248" y="1571117"/>
                  </a:moveTo>
                  <a:cubicBezTo>
                    <a:pt x="572008" y="1555877"/>
                    <a:pt x="564388" y="1533017"/>
                    <a:pt x="579628" y="1517650"/>
                  </a:cubicBezTo>
                  <a:cubicBezTo>
                    <a:pt x="587248" y="1502410"/>
                    <a:pt x="610108" y="1494790"/>
                    <a:pt x="632968" y="1510030"/>
                  </a:cubicBezTo>
                  <a:cubicBezTo>
                    <a:pt x="648208" y="1517650"/>
                    <a:pt x="655828" y="1540510"/>
                    <a:pt x="640588" y="1563497"/>
                  </a:cubicBezTo>
                  <a:cubicBezTo>
                    <a:pt x="632968" y="1571117"/>
                    <a:pt x="625348" y="1578737"/>
                    <a:pt x="610108" y="1578737"/>
                  </a:cubicBezTo>
                  <a:cubicBezTo>
                    <a:pt x="602488" y="1578737"/>
                    <a:pt x="594868" y="1578737"/>
                    <a:pt x="587248" y="1571117"/>
                  </a:cubicBezTo>
                  <a:close/>
                  <a:moveTo>
                    <a:pt x="6077839" y="1403223"/>
                  </a:moveTo>
                  <a:cubicBezTo>
                    <a:pt x="6062599" y="1380363"/>
                    <a:pt x="6070219" y="1357503"/>
                    <a:pt x="6085459" y="1349756"/>
                  </a:cubicBezTo>
                  <a:cubicBezTo>
                    <a:pt x="6100699" y="1334516"/>
                    <a:pt x="6123559" y="1334516"/>
                    <a:pt x="6138799" y="1357376"/>
                  </a:cubicBezTo>
                  <a:cubicBezTo>
                    <a:pt x="6146419" y="1372616"/>
                    <a:pt x="6146419" y="1395476"/>
                    <a:pt x="6131179" y="1410843"/>
                  </a:cubicBezTo>
                  <a:cubicBezTo>
                    <a:pt x="6123559" y="1410843"/>
                    <a:pt x="6115939" y="1418463"/>
                    <a:pt x="6108319" y="1418463"/>
                  </a:cubicBezTo>
                  <a:cubicBezTo>
                    <a:pt x="6093079" y="1418463"/>
                    <a:pt x="6085459" y="1410843"/>
                    <a:pt x="6077839" y="1403223"/>
                  </a:cubicBezTo>
                  <a:close/>
                  <a:moveTo>
                    <a:pt x="709168" y="1395603"/>
                  </a:moveTo>
                  <a:cubicBezTo>
                    <a:pt x="693928" y="1380363"/>
                    <a:pt x="693928" y="1357503"/>
                    <a:pt x="701548" y="1342136"/>
                  </a:cubicBezTo>
                  <a:cubicBezTo>
                    <a:pt x="716788" y="1326896"/>
                    <a:pt x="739648" y="1319276"/>
                    <a:pt x="754888" y="1334516"/>
                  </a:cubicBezTo>
                  <a:cubicBezTo>
                    <a:pt x="777748" y="1349756"/>
                    <a:pt x="777748" y="1372616"/>
                    <a:pt x="762508" y="1387983"/>
                  </a:cubicBezTo>
                  <a:cubicBezTo>
                    <a:pt x="754888" y="1395603"/>
                    <a:pt x="747268" y="1403223"/>
                    <a:pt x="732028" y="1403223"/>
                  </a:cubicBezTo>
                  <a:cubicBezTo>
                    <a:pt x="724408" y="1403223"/>
                    <a:pt x="716788" y="1403223"/>
                    <a:pt x="709168" y="1395603"/>
                  </a:cubicBezTo>
                  <a:close/>
                  <a:moveTo>
                    <a:pt x="5940552" y="1235456"/>
                  </a:moveTo>
                  <a:cubicBezTo>
                    <a:pt x="5932932" y="1220216"/>
                    <a:pt x="5932932" y="1197356"/>
                    <a:pt x="5948172" y="1181989"/>
                  </a:cubicBezTo>
                  <a:cubicBezTo>
                    <a:pt x="5963412" y="1166749"/>
                    <a:pt x="5986272" y="1166749"/>
                    <a:pt x="6001512" y="1181989"/>
                  </a:cubicBezTo>
                  <a:cubicBezTo>
                    <a:pt x="6016752" y="1204849"/>
                    <a:pt x="6009132" y="1227709"/>
                    <a:pt x="5993892" y="1243076"/>
                  </a:cubicBezTo>
                  <a:cubicBezTo>
                    <a:pt x="5986272" y="1243076"/>
                    <a:pt x="5978652" y="1250696"/>
                    <a:pt x="5971032" y="1250696"/>
                  </a:cubicBezTo>
                  <a:cubicBezTo>
                    <a:pt x="5963412" y="1250696"/>
                    <a:pt x="5948172" y="1243076"/>
                    <a:pt x="5940552" y="1235456"/>
                  </a:cubicBezTo>
                  <a:close/>
                  <a:moveTo>
                    <a:pt x="846455" y="1227836"/>
                  </a:moveTo>
                  <a:cubicBezTo>
                    <a:pt x="831215" y="1212596"/>
                    <a:pt x="831215" y="1189736"/>
                    <a:pt x="838835" y="1174369"/>
                  </a:cubicBezTo>
                  <a:cubicBezTo>
                    <a:pt x="854075" y="1159129"/>
                    <a:pt x="876935" y="1159129"/>
                    <a:pt x="892175" y="1174369"/>
                  </a:cubicBezTo>
                  <a:cubicBezTo>
                    <a:pt x="907415" y="1181989"/>
                    <a:pt x="915035" y="1204849"/>
                    <a:pt x="899795" y="1227836"/>
                  </a:cubicBezTo>
                  <a:cubicBezTo>
                    <a:pt x="892175" y="1235456"/>
                    <a:pt x="884555" y="1235456"/>
                    <a:pt x="869315" y="1235456"/>
                  </a:cubicBezTo>
                  <a:cubicBezTo>
                    <a:pt x="861695" y="1235456"/>
                    <a:pt x="854075" y="1235456"/>
                    <a:pt x="846455" y="1227836"/>
                  </a:cubicBezTo>
                  <a:close/>
                  <a:moveTo>
                    <a:pt x="5803265" y="1082802"/>
                  </a:moveTo>
                  <a:cubicBezTo>
                    <a:pt x="5788025" y="1067562"/>
                    <a:pt x="5788025" y="1037082"/>
                    <a:pt x="5803265" y="1029335"/>
                  </a:cubicBezTo>
                  <a:cubicBezTo>
                    <a:pt x="5818505" y="1014095"/>
                    <a:pt x="5841365" y="1014095"/>
                    <a:pt x="5856605" y="1029335"/>
                  </a:cubicBezTo>
                  <a:cubicBezTo>
                    <a:pt x="5871845" y="1044575"/>
                    <a:pt x="5871845" y="1067435"/>
                    <a:pt x="5856605" y="1082802"/>
                  </a:cubicBezTo>
                  <a:cubicBezTo>
                    <a:pt x="5848985" y="1090422"/>
                    <a:pt x="5833745" y="1090422"/>
                    <a:pt x="5826125" y="1090422"/>
                  </a:cubicBezTo>
                  <a:cubicBezTo>
                    <a:pt x="5818505" y="1090422"/>
                    <a:pt x="5810885" y="1090422"/>
                    <a:pt x="5803265" y="1082802"/>
                  </a:cubicBezTo>
                  <a:close/>
                  <a:moveTo>
                    <a:pt x="991362" y="1067562"/>
                  </a:moveTo>
                  <a:cubicBezTo>
                    <a:pt x="976122" y="1052322"/>
                    <a:pt x="976122" y="1029462"/>
                    <a:pt x="991362" y="1014095"/>
                  </a:cubicBezTo>
                  <a:cubicBezTo>
                    <a:pt x="1006602" y="998855"/>
                    <a:pt x="1029462" y="998855"/>
                    <a:pt x="1044702" y="1014095"/>
                  </a:cubicBezTo>
                  <a:cubicBezTo>
                    <a:pt x="1059942" y="1029335"/>
                    <a:pt x="1059942" y="1052195"/>
                    <a:pt x="1044702" y="1067562"/>
                  </a:cubicBezTo>
                  <a:cubicBezTo>
                    <a:pt x="1037082" y="1075182"/>
                    <a:pt x="1029462" y="1082802"/>
                    <a:pt x="1014222" y="1082802"/>
                  </a:cubicBezTo>
                  <a:cubicBezTo>
                    <a:pt x="1006602" y="1082802"/>
                    <a:pt x="998982" y="1075182"/>
                    <a:pt x="991362" y="1067562"/>
                  </a:cubicBezTo>
                  <a:close/>
                  <a:moveTo>
                    <a:pt x="5643118" y="930275"/>
                  </a:moveTo>
                  <a:cubicBezTo>
                    <a:pt x="5627878" y="922655"/>
                    <a:pt x="5627878" y="892175"/>
                    <a:pt x="5643118" y="876808"/>
                  </a:cubicBezTo>
                  <a:cubicBezTo>
                    <a:pt x="5658358" y="861568"/>
                    <a:pt x="5681218" y="861568"/>
                    <a:pt x="5696458" y="876808"/>
                  </a:cubicBezTo>
                  <a:cubicBezTo>
                    <a:pt x="5711698" y="892048"/>
                    <a:pt x="5711698" y="914908"/>
                    <a:pt x="5704078" y="930275"/>
                  </a:cubicBezTo>
                  <a:cubicBezTo>
                    <a:pt x="5696458" y="937895"/>
                    <a:pt x="5681218" y="945515"/>
                    <a:pt x="5673598" y="945515"/>
                  </a:cubicBezTo>
                  <a:cubicBezTo>
                    <a:pt x="5665978" y="945515"/>
                    <a:pt x="5650738" y="937895"/>
                    <a:pt x="5643118" y="930275"/>
                  </a:cubicBezTo>
                  <a:close/>
                  <a:moveTo>
                    <a:pt x="1143889" y="922655"/>
                  </a:moveTo>
                  <a:cubicBezTo>
                    <a:pt x="1128649" y="907415"/>
                    <a:pt x="1128649" y="876935"/>
                    <a:pt x="1143889" y="869188"/>
                  </a:cubicBezTo>
                  <a:cubicBezTo>
                    <a:pt x="1159129" y="853948"/>
                    <a:pt x="1189609" y="853948"/>
                    <a:pt x="1197229" y="869188"/>
                  </a:cubicBezTo>
                  <a:cubicBezTo>
                    <a:pt x="1212469" y="884428"/>
                    <a:pt x="1212469" y="907288"/>
                    <a:pt x="1197229" y="922655"/>
                  </a:cubicBezTo>
                  <a:cubicBezTo>
                    <a:pt x="1189609" y="930275"/>
                    <a:pt x="1181989" y="930275"/>
                    <a:pt x="1174369" y="930275"/>
                  </a:cubicBezTo>
                  <a:cubicBezTo>
                    <a:pt x="1159129" y="930275"/>
                    <a:pt x="1151509" y="930275"/>
                    <a:pt x="1143889" y="922655"/>
                  </a:cubicBezTo>
                  <a:close/>
                  <a:moveTo>
                    <a:pt x="5482971" y="792861"/>
                  </a:moveTo>
                  <a:cubicBezTo>
                    <a:pt x="5467731" y="785241"/>
                    <a:pt x="5467731" y="762381"/>
                    <a:pt x="5475351" y="739394"/>
                  </a:cubicBezTo>
                  <a:cubicBezTo>
                    <a:pt x="5490591" y="724154"/>
                    <a:pt x="5513451" y="724154"/>
                    <a:pt x="5528691" y="739394"/>
                  </a:cubicBezTo>
                  <a:cubicBezTo>
                    <a:pt x="5551551" y="747014"/>
                    <a:pt x="5551551" y="769874"/>
                    <a:pt x="5536311" y="792861"/>
                  </a:cubicBezTo>
                  <a:cubicBezTo>
                    <a:pt x="5528691" y="800481"/>
                    <a:pt x="5521071" y="808101"/>
                    <a:pt x="5505831" y="808101"/>
                  </a:cubicBezTo>
                  <a:cubicBezTo>
                    <a:pt x="5498211" y="808101"/>
                    <a:pt x="5490591" y="800481"/>
                    <a:pt x="5482971" y="792861"/>
                  </a:cubicBezTo>
                  <a:close/>
                  <a:moveTo>
                    <a:pt x="1304036" y="777621"/>
                  </a:moveTo>
                  <a:cubicBezTo>
                    <a:pt x="1296416" y="762381"/>
                    <a:pt x="1296416" y="739521"/>
                    <a:pt x="1311656" y="724154"/>
                  </a:cubicBezTo>
                  <a:cubicBezTo>
                    <a:pt x="1326896" y="716534"/>
                    <a:pt x="1349756" y="716534"/>
                    <a:pt x="1364996" y="731774"/>
                  </a:cubicBezTo>
                  <a:cubicBezTo>
                    <a:pt x="1380236" y="747014"/>
                    <a:pt x="1372616" y="777494"/>
                    <a:pt x="1357376" y="785241"/>
                  </a:cubicBezTo>
                  <a:cubicBezTo>
                    <a:pt x="1349756" y="792861"/>
                    <a:pt x="1342136" y="792861"/>
                    <a:pt x="1334516" y="792861"/>
                  </a:cubicBezTo>
                  <a:cubicBezTo>
                    <a:pt x="1326896" y="792861"/>
                    <a:pt x="1311656" y="792861"/>
                    <a:pt x="1304036" y="777621"/>
                  </a:cubicBezTo>
                  <a:close/>
                  <a:moveTo>
                    <a:pt x="5315204" y="670814"/>
                  </a:moveTo>
                  <a:cubicBezTo>
                    <a:pt x="5299964" y="655574"/>
                    <a:pt x="5292344" y="632714"/>
                    <a:pt x="5307584" y="617347"/>
                  </a:cubicBezTo>
                  <a:cubicBezTo>
                    <a:pt x="5315204" y="602107"/>
                    <a:pt x="5338064" y="594487"/>
                    <a:pt x="5360924" y="609727"/>
                  </a:cubicBezTo>
                  <a:cubicBezTo>
                    <a:pt x="5376164" y="617347"/>
                    <a:pt x="5376164" y="640207"/>
                    <a:pt x="5368544" y="663194"/>
                  </a:cubicBezTo>
                  <a:cubicBezTo>
                    <a:pt x="5360924" y="670814"/>
                    <a:pt x="5345684" y="678434"/>
                    <a:pt x="5338064" y="678434"/>
                  </a:cubicBezTo>
                  <a:cubicBezTo>
                    <a:pt x="5330444" y="678434"/>
                    <a:pt x="5322824" y="678434"/>
                    <a:pt x="5315204" y="670814"/>
                  </a:cubicBezTo>
                  <a:close/>
                  <a:moveTo>
                    <a:pt x="1479423" y="655574"/>
                  </a:moveTo>
                  <a:cubicBezTo>
                    <a:pt x="1464183" y="632714"/>
                    <a:pt x="1471803" y="609854"/>
                    <a:pt x="1487043" y="602107"/>
                  </a:cubicBezTo>
                  <a:cubicBezTo>
                    <a:pt x="1502283" y="586867"/>
                    <a:pt x="1525143" y="594487"/>
                    <a:pt x="1540383" y="609727"/>
                  </a:cubicBezTo>
                  <a:cubicBezTo>
                    <a:pt x="1548003" y="624967"/>
                    <a:pt x="1548003" y="647827"/>
                    <a:pt x="1532763" y="663194"/>
                  </a:cubicBezTo>
                  <a:cubicBezTo>
                    <a:pt x="1525143" y="663194"/>
                    <a:pt x="1517523" y="670814"/>
                    <a:pt x="1509903" y="670814"/>
                  </a:cubicBezTo>
                  <a:cubicBezTo>
                    <a:pt x="1494663" y="670814"/>
                    <a:pt x="1487043" y="663194"/>
                    <a:pt x="1479423" y="655574"/>
                  </a:cubicBezTo>
                  <a:close/>
                  <a:moveTo>
                    <a:pt x="5139817" y="556387"/>
                  </a:moveTo>
                  <a:cubicBezTo>
                    <a:pt x="5116957" y="541147"/>
                    <a:pt x="5109337" y="518287"/>
                    <a:pt x="5124577" y="502920"/>
                  </a:cubicBezTo>
                  <a:cubicBezTo>
                    <a:pt x="5132197" y="487680"/>
                    <a:pt x="5155057" y="480060"/>
                    <a:pt x="5177917" y="487680"/>
                  </a:cubicBezTo>
                  <a:cubicBezTo>
                    <a:pt x="5193157" y="502920"/>
                    <a:pt x="5200777" y="525780"/>
                    <a:pt x="5185537" y="541147"/>
                  </a:cubicBezTo>
                  <a:cubicBezTo>
                    <a:pt x="5185537" y="556387"/>
                    <a:pt x="5170297" y="564007"/>
                    <a:pt x="5155057" y="564007"/>
                  </a:cubicBezTo>
                  <a:cubicBezTo>
                    <a:pt x="5147437" y="564007"/>
                    <a:pt x="5139817" y="556387"/>
                    <a:pt x="5139817" y="556387"/>
                  </a:cubicBezTo>
                  <a:close/>
                  <a:moveTo>
                    <a:pt x="1654810" y="533527"/>
                  </a:moveTo>
                  <a:cubicBezTo>
                    <a:pt x="1647190" y="518287"/>
                    <a:pt x="1654810" y="495427"/>
                    <a:pt x="1670050" y="480060"/>
                  </a:cubicBezTo>
                  <a:cubicBezTo>
                    <a:pt x="1685290" y="472440"/>
                    <a:pt x="1708150" y="480060"/>
                    <a:pt x="1723390" y="495300"/>
                  </a:cubicBezTo>
                  <a:cubicBezTo>
                    <a:pt x="1731010" y="510540"/>
                    <a:pt x="1723390" y="533400"/>
                    <a:pt x="1708150" y="548767"/>
                  </a:cubicBezTo>
                  <a:cubicBezTo>
                    <a:pt x="1700530" y="548767"/>
                    <a:pt x="1692910" y="556387"/>
                    <a:pt x="1685290" y="556387"/>
                  </a:cubicBezTo>
                  <a:cubicBezTo>
                    <a:pt x="1677670" y="556387"/>
                    <a:pt x="1662430" y="548767"/>
                    <a:pt x="1654810" y="533527"/>
                  </a:cubicBezTo>
                  <a:close/>
                  <a:moveTo>
                    <a:pt x="4949190" y="449580"/>
                  </a:moveTo>
                  <a:cubicBezTo>
                    <a:pt x="4933950" y="441960"/>
                    <a:pt x="4926330" y="419100"/>
                    <a:pt x="4933950" y="403860"/>
                  </a:cubicBezTo>
                  <a:cubicBezTo>
                    <a:pt x="4949190" y="381000"/>
                    <a:pt x="4972050" y="373380"/>
                    <a:pt x="4987290" y="381000"/>
                  </a:cubicBezTo>
                  <a:cubicBezTo>
                    <a:pt x="5002530" y="396240"/>
                    <a:pt x="5010150" y="419100"/>
                    <a:pt x="5002530" y="434467"/>
                  </a:cubicBezTo>
                  <a:cubicBezTo>
                    <a:pt x="4994910" y="449707"/>
                    <a:pt x="4979670" y="457327"/>
                    <a:pt x="4972050" y="457327"/>
                  </a:cubicBezTo>
                  <a:cubicBezTo>
                    <a:pt x="4964430" y="457327"/>
                    <a:pt x="4956810" y="457327"/>
                    <a:pt x="4949190" y="449707"/>
                  </a:cubicBezTo>
                  <a:close/>
                  <a:moveTo>
                    <a:pt x="1845437" y="426847"/>
                  </a:moveTo>
                  <a:cubicBezTo>
                    <a:pt x="1830197" y="411607"/>
                    <a:pt x="1837817" y="388747"/>
                    <a:pt x="1860677" y="381127"/>
                  </a:cubicBezTo>
                  <a:cubicBezTo>
                    <a:pt x="1875917" y="365887"/>
                    <a:pt x="1898777" y="373507"/>
                    <a:pt x="1906397" y="396367"/>
                  </a:cubicBezTo>
                  <a:cubicBezTo>
                    <a:pt x="1921637" y="411607"/>
                    <a:pt x="1914017" y="434467"/>
                    <a:pt x="1891157" y="442087"/>
                  </a:cubicBezTo>
                  <a:cubicBezTo>
                    <a:pt x="1891157" y="449707"/>
                    <a:pt x="1883537" y="449707"/>
                    <a:pt x="1875917" y="449707"/>
                  </a:cubicBezTo>
                  <a:cubicBezTo>
                    <a:pt x="1860677" y="449707"/>
                    <a:pt x="1845437" y="442087"/>
                    <a:pt x="1845437" y="426847"/>
                  </a:cubicBezTo>
                  <a:close/>
                  <a:moveTo>
                    <a:pt x="4758563" y="358140"/>
                  </a:moveTo>
                  <a:cubicBezTo>
                    <a:pt x="4743323" y="350520"/>
                    <a:pt x="4735703" y="327660"/>
                    <a:pt x="4743323" y="312420"/>
                  </a:cubicBezTo>
                  <a:cubicBezTo>
                    <a:pt x="4750943" y="289560"/>
                    <a:pt x="4773803" y="281940"/>
                    <a:pt x="4789043" y="289560"/>
                  </a:cubicBezTo>
                  <a:cubicBezTo>
                    <a:pt x="4811903" y="297180"/>
                    <a:pt x="4819523" y="320040"/>
                    <a:pt x="4811903" y="343027"/>
                  </a:cubicBezTo>
                  <a:cubicBezTo>
                    <a:pt x="4804283" y="358267"/>
                    <a:pt x="4789043" y="365887"/>
                    <a:pt x="4773803" y="365887"/>
                  </a:cubicBezTo>
                  <a:cubicBezTo>
                    <a:pt x="4773803" y="365887"/>
                    <a:pt x="4766183" y="365887"/>
                    <a:pt x="4758563" y="358267"/>
                  </a:cubicBezTo>
                  <a:close/>
                  <a:moveTo>
                    <a:pt x="2036064" y="335407"/>
                  </a:moveTo>
                  <a:cubicBezTo>
                    <a:pt x="2028444" y="312547"/>
                    <a:pt x="2036064" y="289687"/>
                    <a:pt x="2051304" y="281940"/>
                  </a:cubicBezTo>
                  <a:cubicBezTo>
                    <a:pt x="2074164" y="274320"/>
                    <a:pt x="2097024" y="281940"/>
                    <a:pt x="2104644" y="304800"/>
                  </a:cubicBezTo>
                  <a:cubicBezTo>
                    <a:pt x="2112264" y="320040"/>
                    <a:pt x="2104644" y="342900"/>
                    <a:pt x="2081784" y="358267"/>
                  </a:cubicBezTo>
                  <a:cubicBezTo>
                    <a:pt x="2081784" y="358267"/>
                    <a:pt x="2074164" y="358267"/>
                    <a:pt x="2066544" y="358267"/>
                  </a:cubicBezTo>
                  <a:cubicBezTo>
                    <a:pt x="2051304" y="358267"/>
                    <a:pt x="2043684" y="350647"/>
                    <a:pt x="2036064" y="335407"/>
                  </a:cubicBezTo>
                  <a:close/>
                  <a:moveTo>
                    <a:pt x="4567809" y="281940"/>
                  </a:moveTo>
                  <a:cubicBezTo>
                    <a:pt x="4544949" y="274320"/>
                    <a:pt x="4537329" y="251460"/>
                    <a:pt x="4544949" y="228473"/>
                  </a:cubicBezTo>
                  <a:cubicBezTo>
                    <a:pt x="4552569" y="213233"/>
                    <a:pt x="4567809" y="205613"/>
                    <a:pt x="4590669" y="213233"/>
                  </a:cubicBezTo>
                  <a:cubicBezTo>
                    <a:pt x="4613529" y="213233"/>
                    <a:pt x="4621149" y="236093"/>
                    <a:pt x="4613529" y="258953"/>
                  </a:cubicBezTo>
                  <a:cubicBezTo>
                    <a:pt x="4605909" y="274193"/>
                    <a:pt x="4590669" y="281813"/>
                    <a:pt x="4575429" y="281813"/>
                  </a:cubicBezTo>
                  <a:cubicBezTo>
                    <a:pt x="4575429" y="281813"/>
                    <a:pt x="4567809" y="281813"/>
                    <a:pt x="4567809" y="281813"/>
                  </a:cubicBezTo>
                  <a:close/>
                  <a:moveTo>
                    <a:pt x="2234311" y="251333"/>
                  </a:moveTo>
                  <a:cubicBezTo>
                    <a:pt x="2226691" y="236093"/>
                    <a:pt x="2234311" y="213233"/>
                    <a:pt x="2257171" y="205613"/>
                  </a:cubicBezTo>
                  <a:cubicBezTo>
                    <a:pt x="2272411" y="197993"/>
                    <a:pt x="2295271" y="205613"/>
                    <a:pt x="2302891" y="228473"/>
                  </a:cubicBezTo>
                  <a:cubicBezTo>
                    <a:pt x="2310511" y="243713"/>
                    <a:pt x="2302891" y="266573"/>
                    <a:pt x="2280031" y="274193"/>
                  </a:cubicBezTo>
                  <a:cubicBezTo>
                    <a:pt x="2280031" y="274193"/>
                    <a:pt x="2272411" y="281813"/>
                    <a:pt x="2272411" y="281813"/>
                  </a:cubicBezTo>
                  <a:cubicBezTo>
                    <a:pt x="2249551" y="281813"/>
                    <a:pt x="2241931" y="266573"/>
                    <a:pt x="2234311" y="251333"/>
                  </a:cubicBezTo>
                  <a:close/>
                  <a:moveTo>
                    <a:pt x="4361942" y="213233"/>
                  </a:moveTo>
                  <a:cubicBezTo>
                    <a:pt x="4346702" y="205613"/>
                    <a:pt x="4331462" y="190373"/>
                    <a:pt x="4339082" y="167513"/>
                  </a:cubicBezTo>
                  <a:cubicBezTo>
                    <a:pt x="4346702" y="144653"/>
                    <a:pt x="4361942" y="137033"/>
                    <a:pt x="4384802" y="144653"/>
                  </a:cubicBezTo>
                  <a:cubicBezTo>
                    <a:pt x="4407662" y="144653"/>
                    <a:pt x="4415282" y="167513"/>
                    <a:pt x="4407662" y="190373"/>
                  </a:cubicBezTo>
                  <a:cubicBezTo>
                    <a:pt x="4407662" y="205613"/>
                    <a:pt x="4392422" y="213233"/>
                    <a:pt x="4377182" y="213233"/>
                  </a:cubicBezTo>
                  <a:cubicBezTo>
                    <a:pt x="4369562" y="213233"/>
                    <a:pt x="4369562" y="213233"/>
                    <a:pt x="4361942" y="213233"/>
                  </a:cubicBezTo>
                  <a:close/>
                  <a:moveTo>
                    <a:pt x="2432558" y="182753"/>
                  </a:moveTo>
                  <a:cubicBezTo>
                    <a:pt x="2432558" y="167513"/>
                    <a:pt x="2440178" y="144653"/>
                    <a:pt x="2463038" y="137033"/>
                  </a:cubicBezTo>
                  <a:cubicBezTo>
                    <a:pt x="2478278" y="129413"/>
                    <a:pt x="2501138" y="144653"/>
                    <a:pt x="2508758" y="159893"/>
                  </a:cubicBezTo>
                  <a:cubicBezTo>
                    <a:pt x="2516378" y="182753"/>
                    <a:pt x="2501138" y="205613"/>
                    <a:pt x="2485898" y="213360"/>
                  </a:cubicBezTo>
                  <a:cubicBezTo>
                    <a:pt x="2478278" y="213360"/>
                    <a:pt x="2478278" y="213360"/>
                    <a:pt x="2470658" y="213360"/>
                  </a:cubicBezTo>
                  <a:cubicBezTo>
                    <a:pt x="2455418" y="213360"/>
                    <a:pt x="2440178" y="198120"/>
                    <a:pt x="2432558" y="182880"/>
                  </a:cubicBezTo>
                  <a:close/>
                  <a:moveTo>
                    <a:pt x="4155948" y="160020"/>
                  </a:moveTo>
                  <a:cubicBezTo>
                    <a:pt x="4140708" y="160020"/>
                    <a:pt x="4125468" y="137160"/>
                    <a:pt x="4133088" y="114300"/>
                  </a:cubicBezTo>
                  <a:cubicBezTo>
                    <a:pt x="4133088" y="91440"/>
                    <a:pt x="4155948" y="83820"/>
                    <a:pt x="4178808" y="83820"/>
                  </a:cubicBezTo>
                  <a:cubicBezTo>
                    <a:pt x="4194048" y="91440"/>
                    <a:pt x="4209288" y="114300"/>
                    <a:pt x="4201668" y="129540"/>
                  </a:cubicBezTo>
                  <a:cubicBezTo>
                    <a:pt x="4201668" y="152400"/>
                    <a:pt x="4186428" y="160020"/>
                    <a:pt x="4163568" y="160020"/>
                  </a:cubicBezTo>
                  <a:cubicBezTo>
                    <a:pt x="4163568" y="160020"/>
                    <a:pt x="4163568" y="160020"/>
                    <a:pt x="4155948" y="160020"/>
                  </a:cubicBezTo>
                  <a:close/>
                  <a:moveTo>
                    <a:pt x="2646045" y="129540"/>
                  </a:moveTo>
                  <a:cubicBezTo>
                    <a:pt x="2638425" y="106680"/>
                    <a:pt x="2653665" y="91440"/>
                    <a:pt x="2668905" y="83820"/>
                  </a:cubicBezTo>
                  <a:cubicBezTo>
                    <a:pt x="2691765" y="76200"/>
                    <a:pt x="2714625" y="91440"/>
                    <a:pt x="2714625" y="114300"/>
                  </a:cubicBezTo>
                  <a:cubicBezTo>
                    <a:pt x="2722245" y="129540"/>
                    <a:pt x="2707005" y="152400"/>
                    <a:pt x="2684145" y="160020"/>
                  </a:cubicBezTo>
                  <a:cubicBezTo>
                    <a:pt x="2684145" y="160020"/>
                    <a:pt x="2684145" y="160020"/>
                    <a:pt x="2676525" y="160020"/>
                  </a:cubicBezTo>
                  <a:cubicBezTo>
                    <a:pt x="2661285" y="160020"/>
                    <a:pt x="2646045" y="144780"/>
                    <a:pt x="2646045" y="129540"/>
                  </a:cubicBezTo>
                  <a:close/>
                  <a:moveTo>
                    <a:pt x="3950081" y="121920"/>
                  </a:moveTo>
                  <a:cubicBezTo>
                    <a:pt x="3927221" y="114300"/>
                    <a:pt x="3919601" y="99060"/>
                    <a:pt x="3919601" y="76200"/>
                  </a:cubicBezTo>
                  <a:cubicBezTo>
                    <a:pt x="3919601" y="53340"/>
                    <a:pt x="3942461" y="45720"/>
                    <a:pt x="3965321" y="45720"/>
                  </a:cubicBezTo>
                  <a:cubicBezTo>
                    <a:pt x="3980561" y="45720"/>
                    <a:pt x="3995801" y="68580"/>
                    <a:pt x="3995801" y="91440"/>
                  </a:cubicBezTo>
                  <a:cubicBezTo>
                    <a:pt x="3988181" y="106680"/>
                    <a:pt x="3972941" y="121920"/>
                    <a:pt x="3957701" y="121920"/>
                  </a:cubicBezTo>
                  <a:cubicBezTo>
                    <a:pt x="3957701" y="121920"/>
                    <a:pt x="3950081" y="121920"/>
                    <a:pt x="3950081" y="121920"/>
                  </a:cubicBezTo>
                  <a:close/>
                  <a:moveTo>
                    <a:pt x="2851912" y="83820"/>
                  </a:moveTo>
                  <a:cubicBezTo>
                    <a:pt x="2851912" y="68580"/>
                    <a:pt x="2867152" y="45720"/>
                    <a:pt x="2882392" y="45720"/>
                  </a:cubicBezTo>
                  <a:cubicBezTo>
                    <a:pt x="2905252" y="38100"/>
                    <a:pt x="2928112" y="53340"/>
                    <a:pt x="2928112" y="76200"/>
                  </a:cubicBezTo>
                  <a:cubicBezTo>
                    <a:pt x="2928112" y="99060"/>
                    <a:pt x="2920492" y="114300"/>
                    <a:pt x="2897632" y="121920"/>
                  </a:cubicBezTo>
                  <a:cubicBezTo>
                    <a:pt x="2897632" y="121920"/>
                    <a:pt x="2890012" y="121920"/>
                    <a:pt x="2890012" y="121920"/>
                  </a:cubicBezTo>
                  <a:cubicBezTo>
                    <a:pt x="2874772" y="121920"/>
                    <a:pt x="2851912" y="106680"/>
                    <a:pt x="2851912" y="83820"/>
                  </a:cubicBezTo>
                  <a:close/>
                  <a:moveTo>
                    <a:pt x="3744087" y="91440"/>
                  </a:moveTo>
                  <a:cubicBezTo>
                    <a:pt x="3721227" y="91440"/>
                    <a:pt x="3705987" y="76200"/>
                    <a:pt x="3705987" y="53340"/>
                  </a:cubicBezTo>
                  <a:cubicBezTo>
                    <a:pt x="3705987" y="30480"/>
                    <a:pt x="3728847" y="15240"/>
                    <a:pt x="3751707" y="15240"/>
                  </a:cubicBezTo>
                  <a:cubicBezTo>
                    <a:pt x="3766947" y="22860"/>
                    <a:pt x="3782187" y="38100"/>
                    <a:pt x="3782187" y="60960"/>
                  </a:cubicBezTo>
                  <a:cubicBezTo>
                    <a:pt x="3782187" y="76200"/>
                    <a:pt x="3766947" y="91440"/>
                    <a:pt x="3744087" y="91440"/>
                  </a:cubicBezTo>
                  <a:close/>
                  <a:moveTo>
                    <a:pt x="3065399" y="60960"/>
                  </a:moveTo>
                  <a:cubicBezTo>
                    <a:pt x="3065399" y="38100"/>
                    <a:pt x="3080639" y="15240"/>
                    <a:pt x="3095879" y="15240"/>
                  </a:cubicBezTo>
                  <a:cubicBezTo>
                    <a:pt x="3118739" y="15240"/>
                    <a:pt x="3141599" y="30480"/>
                    <a:pt x="3141599" y="53340"/>
                  </a:cubicBezTo>
                  <a:cubicBezTo>
                    <a:pt x="3141599" y="68580"/>
                    <a:pt x="3126359" y="91440"/>
                    <a:pt x="3103499" y="91440"/>
                  </a:cubicBezTo>
                  <a:cubicBezTo>
                    <a:pt x="3080639" y="91440"/>
                    <a:pt x="3065399" y="76200"/>
                    <a:pt x="3065399" y="60960"/>
                  </a:cubicBezTo>
                  <a:close/>
                  <a:moveTo>
                    <a:pt x="3530600" y="83820"/>
                  </a:moveTo>
                  <a:cubicBezTo>
                    <a:pt x="3507740" y="76200"/>
                    <a:pt x="3492500" y="60960"/>
                    <a:pt x="3492500" y="38100"/>
                  </a:cubicBezTo>
                  <a:cubicBezTo>
                    <a:pt x="3492500" y="22860"/>
                    <a:pt x="3507740" y="0"/>
                    <a:pt x="3530600" y="7620"/>
                  </a:cubicBezTo>
                  <a:cubicBezTo>
                    <a:pt x="3553460" y="7620"/>
                    <a:pt x="3568700" y="22860"/>
                    <a:pt x="3568700" y="45720"/>
                  </a:cubicBezTo>
                  <a:cubicBezTo>
                    <a:pt x="3568700" y="60960"/>
                    <a:pt x="3553460" y="83820"/>
                    <a:pt x="3530600" y="83820"/>
                  </a:cubicBezTo>
                  <a:close/>
                  <a:moveTo>
                    <a:pt x="3278886" y="45720"/>
                  </a:moveTo>
                  <a:cubicBezTo>
                    <a:pt x="3278886" y="22860"/>
                    <a:pt x="3294126" y="7620"/>
                    <a:pt x="3316986" y="0"/>
                  </a:cubicBezTo>
                  <a:cubicBezTo>
                    <a:pt x="3339846" y="0"/>
                    <a:pt x="3355086" y="22860"/>
                    <a:pt x="3355086" y="38100"/>
                  </a:cubicBezTo>
                  <a:cubicBezTo>
                    <a:pt x="3355086" y="60960"/>
                    <a:pt x="3339846" y="76200"/>
                    <a:pt x="3316986" y="76200"/>
                  </a:cubicBezTo>
                  <a:cubicBezTo>
                    <a:pt x="3294126" y="76200"/>
                    <a:pt x="3278886" y="60960"/>
                    <a:pt x="3278886" y="4572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9" name="Google Shape;349;g3f8133015bb_0_174"/>
            <p:cNvGrpSpPr/>
            <p:nvPr/>
          </p:nvGrpSpPr>
          <p:grpSpPr>
            <a:xfrm>
              <a:off x="9180052" y="2232810"/>
              <a:ext cx="829103" cy="843285"/>
              <a:chOff x="0" y="0"/>
              <a:chExt cx="549402" cy="558800"/>
            </a:xfrm>
          </p:grpSpPr>
          <p:sp>
            <p:nvSpPr>
              <p:cNvPr id="350" name="Google Shape;350;g3f8133015bb_0_174"/>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g3f8133015bb_0_174"/>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52" name="Google Shape;352;g3f8133015bb_0_174"/>
            <p:cNvGrpSpPr/>
            <p:nvPr/>
          </p:nvGrpSpPr>
          <p:grpSpPr>
            <a:xfrm>
              <a:off x="9180052" y="7239518"/>
              <a:ext cx="829103" cy="843285"/>
              <a:chOff x="0" y="0"/>
              <a:chExt cx="549402" cy="558800"/>
            </a:xfrm>
          </p:grpSpPr>
          <p:sp>
            <p:nvSpPr>
              <p:cNvPr id="353" name="Google Shape;353;g3f8133015bb_0_174"/>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g3f8133015bb_0_174"/>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55" name="Google Shape;355;g3f8133015bb_0_174"/>
            <p:cNvSpPr/>
            <p:nvPr/>
          </p:nvSpPr>
          <p:spPr>
            <a:xfrm>
              <a:off x="9410396" y="7483986"/>
              <a:ext cx="358610" cy="35439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56" name="Google Shape;356;g3f8133015bb_0_174"/>
            <p:cNvGrpSpPr/>
            <p:nvPr/>
          </p:nvGrpSpPr>
          <p:grpSpPr>
            <a:xfrm>
              <a:off x="302054" y="7239518"/>
              <a:ext cx="829103" cy="843285"/>
              <a:chOff x="0" y="0"/>
              <a:chExt cx="549402" cy="558800"/>
            </a:xfrm>
          </p:grpSpPr>
          <p:sp>
            <p:nvSpPr>
              <p:cNvPr id="357" name="Google Shape;357;g3f8133015bb_0_174"/>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g3f8133015bb_0_174"/>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59" name="Google Shape;359;g3f8133015bb_0_174"/>
            <p:cNvSpPr/>
            <p:nvPr/>
          </p:nvSpPr>
          <p:spPr>
            <a:xfrm>
              <a:off x="541090" y="7483986"/>
              <a:ext cx="359761" cy="354391"/>
            </a:xfrm>
            <a:custGeom>
              <a:avLst/>
              <a:gdLst/>
              <a:ahLst/>
              <a:cxnLst/>
              <a:rect l="l" t="t" r="r" b="b"/>
              <a:pathLst>
                <a:path w="238252" h="234696" extrusionOk="0">
                  <a:moveTo>
                    <a:pt x="0" y="117348"/>
                  </a:moveTo>
                  <a:cubicBezTo>
                    <a:pt x="0" y="52578"/>
                    <a:pt x="53340" y="0"/>
                    <a:pt x="119126" y="0"/>
                  </a:cubicBezTo>
                  <a:cubicBezTo>
                    <a:pt x="184912" y="0"/>
                    <a:pt x="238252" y="52578"/>
                    <a:pt x="238252" y="117348"/>
                  </a:cubicBezTo>
                  <a:cubicBezTo>
                    <a:pt x="238252" y="182118"/>
                    <a:pt x="184912" y="234696"/>
                    <a:pt x="119126" y="234696"/>
                  </a:cubicBezTo>
                  <a:cubicBezTo>
                    <a:pt x="53340"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0" name="Google Shape;360;g3f8133015bb_0_174"/>
            <p:cNvGrpSpPr/>
            <p:nvPr/>
          </p:nvGrpSpPr>
          <p:grpSpPr>
            <a:xfrm>
              <a:off x="302054" y="2232810"/>
              <a:ext cx="829103" cy="843285"/>
              <a:chOff x="0" y="0"/>
              <a:chExt cx="549402" cy="558800"/>
            </a:xfrm>
          </p:grpSpPr>
          <p:sp>
            <p:nvSpPr>
              <p:cNvPr id="361" name="Google Shape;361;g3f8133015bb_0_174"/>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g3f8133015bb_0_174"/>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63" name="Google Shape;363;g3f8133015bb_0_174"/>
            <p:cNvSpPr/>
            <p:nvPr/>
          </p:nvSpPr>
          <p:spPr>
            <a:xfrm>
              <a:off x="9415285" y="2477278"/>
              <a:ext cx="358610" cy="35439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g3f8133015bb_0_174"/>
            <p:cNvSpPr/>
            <p:nvPr/>
          </p:nvSpPr>
          <p:spPr>
            <a:xfrm>
              <a:off x="542176" y="2477278"/>
              <a:ext cx="358610" cy="35439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5" name="Google Shape;365;g3f8133015bb_0_174"/>
            <p:cNvGrpSpPr/>
            <p:nvPr/>
          </p:nvGrpSpPr>
          <p:grpSpPr>
            <a:xfrm>
              <a:off x="1467186" y="1469359"/>
              <a:ext cx="7376729" cy="7376729"/>
              <a:chOff x="0" y="0"/>
              <a:chExt cx="812800" cy="812800"/>
            </a:xfrm>
          </p:grpSpPr>
          <p:sp>
            <p:nvSpPr>
              <p:cNvPr id="366" name="Google Shape;366;g3f8133015bb_0_17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0" cap="sq" cmpd="sng">
                <a:solidFill>
                  <a:srgbClr val="1F2380"/>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g3f8133015bb_0_174"/>
              <p:cNvSpPr txBox="1"/>
              <p:nvPr/>
            </p:nvSpPr>
            <p:spPr>
              <a:xfrm>
                <a:off x="76200" y="57150"/>
                <a:ext cx="660300" cy="679500"/>
              </a:xfrm>
              <a:prstGeom prst="rect">
                <a:avLst/>
              </a:prstGeom>
              <a:noFill/>
              <a:ln>
                <a:noFill/>
              </a:ln>
            </p:spPr>
            <p:txBody>
              <a:bodyPr spcFirstLastPara="1" wrap="square" lIns="50800" tIns="50800" rIns="50800" bIns="50800" anchor="ctr" anchorCtr="0">
                <a:noAutofit/>
              </a:bodyPr>
              <a:lstStyle/>
              <a:p>
                <a:pPr marL="0" marR="0" lvl="0" indent="0" algn="ctr" rtl="0">
                  <a:lnSpc>
                    <a:spcPct val="1588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68" name="Google Shape;368;g3f8133015bb_0_174" descr="Colorful bubble font reading &quot;organ, eye, &amp; tissue donation saves lives&quot;."/>
          <p:cNvSpPr/>
          <p:nvPr/>
        </p:nvSpPr>
        <p:spPr>
          <a:xfrm>
            <a:off x="7596199" y="3256832"/>
            <a:ext cx="3095601" cy="3773337"/>
          </a:xfrm>
          <a:custGeom>
            <a:avLst/>
            <a:gdLst/>
            <a:ahLst/>
            <a:cxnLst/>
            <a:rect l="l" t="t" r="r" b="b"/>
            <a:pathLst>
              <a:path w="3095601" h="3773337" extrusionOk="0">
                <a:moveTo>
                  <a:pt x="0" y="0"/>
                </a:moveTo>
                <a:lnTo>
                  <a:pt x="3095602" y="0"/>
                </a:lnTo>
                <a:lnTo>
                  <a:pt x="3095602" y="3773336"/>
                </a:lnTo>
                <a:lnTo>
                  <a:pt x="0" y="3773336"/>
                </a:lnTo>
                <a:lnTo>
                  <a:pt x="0" y="0"/>
                </a:lnTo>
                <a:close/>
              </a:path>
            </a:pathLst>
          </a:custGeom>
          <a:blipFill rotWithShape="1">
            <a:blip r:embed="rId3">
              <a:alphaModFix/>
            </a:blip>
            <a:stretch>
              <a:fillRect l="-12490" t="-20080" r="-11900" b="-26769"/>
            </a:stretch>
          </a:blipFill>
          <a:ln>
            <a:noFill/>
          </a:ln>
        </p:spPr>
        <p:txBody>
          <a:bodyPr/>
          <a:lstStyle/>
          <a:p>
            <a:endParaRPr lang="en-US"/>
          </a:p>
        </p:txBody>
      </p:sp>
      <p:sp>
        <p:nvSpPr>
          <p:cNvPr id="369" name="Google Shape;369;g3f8133015bb_0_174"/>
          <p:cNvSpPr txBox="1"/>
          <p:nvPr/>
        </p:nvSpPr>
        <p:spPr>
          <a:xfrm>
            <a:off x="2190024" y="3428996"/>
            <a:ext cx="30873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Kidney Transplants</a:t>
            </a:r>
            <a:endParaRPr sz="1400" b="0" i="0" u="none" strike="noStrike" cap="none">
              <a:solidFill>
                <a:srgbClr val="000000"/>
              </a:solidFill>
              <a:latin typeface="Lato Light"/>
              <a:ea typeface="Lato Light"/>
              <a:cs typeface="Lato Light"/>
              <a:sym typeface="Lato Light"/>
            </a:endParaRPr>
          </a:p>
        </p:txBody>
      </p:sp>
      <p:sp>
        <p:nvSpPr>
          <p:cNvPr id="370" name="Google Shape;370;g3f8133015bb_0_174"/>
          <p:cNvSpPr txBox="1"/>
          <p:nvPr/>
        </p:nvSpPr>
        <p:spPr>
          <a:xfrm>
            <a:off x="834001" y="8168800"/>
            <a:ext cx="37089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Heart Transplants</a:t>
            </a:r>
            <a:endParaRPr sz="1400" b="0" i="0" u="none" strike="noStrike" cap="none">
              <a:solidFill>
                <a:srgbClr val="000000"/>
              </a:solidFill>
              <a:latin typeface="Lato Light"/>
              <a:ea typeface="Lato Light"/>
              <a:cs typeface="Lato Light"/>
              <a:sym typeface="Lato Light"/>
            </a:endParaRPr>
          </a:p>
        </p:txBody>
      </p:sp>
      <p:sp>
        <p:nvSpPr>
          <p:cNvPr id="371" name="Google Shape;371;g3f8133015bb_0_174"/>
          <p:cNvSpPr txBox="1"/>
          <p:nvPr/>
        </p:nvSpPr>
        <p:spPr>
          <a:xfrm>
            <a:off x="12813638" y="2985312"/>
            <a:ext cx="3708900" cy="8874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Kidney and liver</a:t>
            </a:r>
            <a:endParaRPr sz="2799" b="0" i="0" u="none" strike="noStrike" cap="none">
              <a:solidFill>
                <a:srgbClr val="000000"/>
              </a:solidFill>
              <a:latin typeface="Lato Light"/>
              <a:ea typeface="Lato Light"/>
              <a:cs typeface="Lato Light"/>
              <a:sym typeface="Lato Light"/>
            </a:endParaRPr>
          </a:p>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Transplants</a:t>
            </a:r>
            <a:endParaRPr sz="2799" b="0" i="0" u="none" strike="noStrike" cap="none">
              <a:solidFill>
                <a:srgbClr val="000000"/>
              </a:solidFill>
              <a:latin typeface="Lato Light"/>
              <a:ea typeface="Lato Light"/>
              <a:cs typeface="Lato Light"/>
              <a:sym typeface="Lato Light"/>
            </a:endParaRPr>
          </a:p>
        </p:txBody>
      </p:sp>
      <p:sp>
        <p:nvSpPr>
          <p:cNvPr id="372" name="Google Shape;372;g3f8133015bb_0_174"/>
          <p:cNvSpPr txBox="1"/>
          <p:nvPr/>
        </p:nvSpPr>
        <p:spPr>
          <a:xfrm>
            <a:off x="11623315" y="8168789"/>
            <a:ext cx="3708900" cy="8874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Kidney, liver, and heart</a:t>
            </a:r>
            <a:endParaRPr sz="2799" b="0" i="0" u="none" strike="noStrike" cap="none">
              <a:solidFill>
                <a:srgbClr val="000000"/>
              </a:solidFill>
              <a:latin typeface="Lato Light"/>
              <a:ea typeface="Lato Light"/>
              <a:cs typeface="Lato Light"/>
              <a:sym typeface="Lato Light"/>
            </a:endParaRPr>
          </a:p>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Transplants</a:t>
            </a:r>
            <a:endParaRPr sz="2799" b="0" i="0" u="none" strike="noStrike" cap="none">
              <a:solidFill>
                <a:srgbClr val="000000"/>
              </a:solidFill>
              <a:latin typeface="Lato Light"/>
              <a:ea typeface="Lato Light"/>
              <a:cs typeface="Lato Light"/>
              <a:sym typeface="Lato Light"/>
            </a:endParaRPr>
          </a:p>
        </p:txBody>
      </p:sp>
      <p:pic>
        <p:nvPicPr>
          <p:cNvPr id="373" name="Google Shape;373;g3f8133015bb_0_174" title="Squiggle 2.png"/>
          <p:cNvPicPr preferRelativeResize="0"/>
          <p:nvPr/>
        </p:nvPicPr>
        <p:blipFill rotWithShape="1">
          <a:blip r:embed="rId4">
            <a:alphaModFix/>
          </a:blip>
          <a:srcRect r="73851" b="48195"/>
          <a:stretch/>
        </p:blipFill>
        <p:spPr>
          <a:xfrm>
            <a:off x="-2" y="-2"/>
            <a:ext cx="4782250" cy="5329349"/>
          </a:xfrm>
          <a:prstGeom prst="rect">
            <a:avLst/>
          </a:prstGeom>
          <a:noFill/>
          <a:ln>
            <a:noFill/>
          </a:ln>
        </p:spPr>
      </p:pic>
      <p:pic>
        <p:nvPicPr>
          <p:cNvPr id="374" name="Google Shape;374;g3f8133015bb_0_174" title="Squiggle 2.png"/>
          <p:cNvPicPr preferRelativeResize="0"/>
          <p:nvPr/>
        </p:nvPicPr>
        <p:blipFill rotWithShape="1">
          <a:blip r:embed="rId4">
            <a:alphaModFix/>
          </a:blip>
          <a:srcRect r="73851" b="48195"/>
          <a:stretch/>
        </p:blipFill>
        <p:spPr>
          <a:xfrm rot="10800000">
            <a:off x="13510480" y="4957655"/>
            <a:ext cx="4782250" cy="5329349"/>
          </a:xfrm>
          <a:prstGeom prst="rect">
            <a:avLst/>
          </a:prstGeom>
          <a:noFill/>
          <a:ln>
            <a:noFill/>
          </a:ln>
        </p:spPr>
      </p:pic>
      <p:pic>
        <p:nvPicPr>
          <p:cNvPr id="375" name="Google Shape;375;g3f8133015bb_0_174" title="2019lh_logo_vert_rgb.jpg"/>
          <p:cNvPicPr preferRelativeResize="0"/>
          <p:nvPr/>
        </p:nvPicPr>
        <p:blipFill rotWithShape="1">
          <a:blip r:embed="rId5">
            <a:alphaModFix/>
          </a:blip>
          <a:srcRect/>
          <a:stretch/>
        </p:blipFill>
        <p:spPr>
          <a:xfrm>
            <a:off x="3088150" y="397763"/>
            <a:ext cx="1694100" cy="2746495"/>
          </a:xfrm>
          <a:prstGeom prst="rect">
            <a:avLst/>
          </a:prstGeom>
          <a:noFill/>
          <a:ln>
            <a:noFill/>
          </a:ln>
        </p:spPr>
      </p:pic>
      <p:pic>
        <p:nvPicPr>
          <p:cNvPr id="376" name="Google Shape;376;g3f8133015bb_0_174" title="New 2016 Color OHSU logo.png"/>
          <p:cNvPicPr preferRelativeResize="0"/>
          <p:nvPr/>
        </p:nvPicPr>
        <p:blipFill rotWithShape="1">
          <a:blip r:embed="rId6">
            <a:alphaModFix/>
          </a:blip>
          <a:srcRect/>
          <a:stretch/>
        </p:blipFill>
        <p:spPr>
          <a:xfrm>
            <a:off x="13382546" y="4828621"/>
            <a:ext cx="1694100" cy="2906851"/>
          </a:xfrm>
          <a:prstGeom prst="rect">
            <a:avLst/>
          </a:prstGeom>
          <a:noFill/>
          <a:ln>
            <a:noFill/>
          </a:ln>
        </p:spPr>
      </p:pic>
      <p:pic>
        <p:nvPicPr>
          <p:cNvPr id="377" name="Google Shape;377;g3f8133015bb_0_174" title="PH&amp;S_high-res2018.jpg"/>
          <p:cNvPicPr preferRelativeResize="0"/>
          <p:nvPr/>
        </p:nvPicPr>
        <p:blipFill rotWithShape="1">
          <a:blip r:embed="rId7">
            <a:alphaModFix/>
          </a:blip>
          <a:srcRect/>
          <a:stretch/>
        </p:blipFill>
        <p:spPr>
          <a:xfrm>
            <a:off x="99588" y="6691700"/>
            <a:ext cx="5177726" cy="1043765"/>
          </a:xfrm>
          <a:prstGeom prst="rect">
            <a:avLst/>
          </a:prstGeom>
          <a:noFill/>
          <a:ln>
            <a:noFill/>
          </a:ln>
        </p:spPr>
      </p:pic>
      <p:pic>
        <p:nvPicPr>
          <p:cNvPr id="378" name="Google Shape;378;g3f8133015bb_0_174" title="VA_Seal_PNG_Clear background.png"/>
          <p:cNvPicPr preferRelativeResize="0"/>
          <p:nvPr/>
        </p:nvPicPr>
        <p:blipFill rotWithShape="1">
          <a:blip r:embed="rId8">
            <a:alphaModFix/>
          </a:blip>
          <a:srcRect/>
          <a:stretch/>
        </p:blipFill>
        <p:spPr>
          <a:xfrm>
            <a:off x="13382551" y="397774"/>
            <a:ext cx="2262575" cy="2262575"/>
          </a:xfrm>
          <a:prstGeom prst="rect">
            <a:avLst/>
          </a:prstGeom>
          <a:noFill/>
          <a:ln>
            <a:noFill/>
          </a:ln>
        </p:spPr>
      </p:pic>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6"/>
        <p:cNvGrpSpPr/>
        <p:nvPr/>
      </p:nvGrpSpPr>
      <p:grpSpPr>
        <a:xfrm>
          <a:off x="0" y="0"/>
          <a:ext cx="0" cy="0"/>
          <a:chOff x="0" y="0"/>
          <a:chExt cx="0" cy="0"/>
        </a:xfrm>
      </p:grpSpPr>
      <p:sp>
        <p:nvSpPr>
          <p:cNvPr id="387" name="Google Shape;387;p28"/>
          <p:cNvSpPr txBox="1"/>
          <p:nvPr/>
        </p:nvSpPr>
        <p:spPr>
          <a:xfrm>
            <a:off x="2697150" y="3219198"/>
            <a:ext cx="12893700" cy="3333900"/>
          </a:xfrm>
          <a:prstGeom prst="rect">
            <a:avLst/>
          </a:prstGeom>
          <a:noFill/>
          <a:ln>
            <a:noFill/>
          </a:ln>
        </p:spPr>
        <p:txBody>
          <a:bodyPr spcFirstLastPara="1" wrap="square" lIns="0" tIns="0" rIns="0" bIns="0" anchor="t" anchorCtr="0">
            <a:spAutoFit/>
          </a:bodyPr>
          <a:lstStyle/>
          <a:p>
            <a:pPr marL="0" marR="0" lvl="0" indent="0" algn="ctr" rtl="0">
              <a:lnSpc>
                <a:spcPct val="95001"/>
              </a:lnSpc>
              <a:spcBef>
                <a:spcPts val="0"/>
              </a:spcBef>
              <a:spcAft>
                <a:spcPts val="0"/>
              </a:spcAft>
              <a:buClr>
                <a:srgbClr val="000000"/>
              </a:buClr>
              <a:buSzPts val="11400"/>
              <a:buFont typeface="Arial"/>
              <a:buNone/>
            </a:pPr>
            <a:r>
              <a:rPr lang="en-US" sz="11400" b="0" i="0" u="none" strike="noStrike" cap="none">
                <a:solidFill>
                  <a:schemeClr val="dk1"/>
                </a:solidFill>
                <a:latin typeface="Lato"/>
                <a:ea typeface="Lato"/>
                <a:cs typeface="Lato"/>
                <a:sym typeface="Lato"/>
              </a:rPr>
              <a:t>How does someone become a donor?</a:t>
            </a:r>
            <a:endParaRPr sz="11400" b="0" i="0" u="none" strike="noStrike" cap="none">
              <a:solidFill>
                <a:schemeClr val="dk1"/>
              </a:solidFill>
              <a:latin typeface="Lato"/>
              <a:ea typeface="Lato"/>
              <a:cs typeface="Lato"/>
              <a:sym typeface="Lato"/>
            </a:endParaRPr>
          </a:p>
        </p:txBody>
      </p:sp>
      <p:pic>
        <p:nvPicPr>
          <p:cNvPr id="388" name="Google Shape;388;p28" title="Squiggle 2.png"/>
          <p:cNvPicPr preferRelativeResize="0"/>
          <p:nvPr/>
        </p:nvPicPr>
        <p:blipFill rotWithShape="1">
          <a:blip r:embed="rId3">
            <a:alphaModFix/>
          </a:blip>
          <a:srcRect r="73851" b="48195"/>
          <a:stretch/>
        </p:blipFill>
        <p:spPr>
          <a:xfrm>
            <a:off x="-2" y="-2"/>
            <a:ext cx="4782250" cy="5329349"/>
          </a:xfrm>
          <a:prstGeom prst="rect">
            <a:avLst/>
          </a:prstGeom>
          <a:noFill/>
          <a:ln>
            <a:noFill/>
          </a:ln>
        </p:spPr>
      </p:pic>
      <p:pic>
        <p:nvPicPr>
          <p:cNvPr id="389" name="Google Shape;389;p28" title="Squiggle 2.png"/>
          <p:cNvPicPr preferRelativeResize="0"/>
          <p:nvPr/>
        </p:nvPicPr>
        <p:blipFill rotWithShape="1">
          <a:blip r:embed="rId3">
            <a:alphaModFix/>
          </a:blip>
          <a:srcRect r="73851" b="48195"/>
          <a:stretch/>
        </p:blipFill>
        <p:spPr>
          <a:xfrm rot="10800000">
            <a:off x="13505748" y="5021948"/>
            <a:ext cx="4782250" cy="53293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397"/>
        <p:cNvGrpSpPr/>
        <p:nvPr/>
      </p:nvGrpSpPr>
      <p:grpSpPr>
        <a:xfrm>
          <a:off x="0" y="0"/>
          <a:ext cx="0" cy="0"/>
          <a:chOff x="0" y="0"/>
          <a:chExt cx="0" cy="0"/>
        </a:xfrm>
      </p:grpSpPr>
      <p:sp>
        <p:nvSpPr>
          <p:cNvPr id="398" name="Google Shape;398;p33"/>
          <p:cNvSpPr txBox="1"/>
          <p:nvPr/>
        </p:nvSpPr>
        <p:spPr>
          <a:xfrm>
            <a:off x="1894826" y="6458336"/>
            <a:ext cx="6606300" cy="14199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500"/>
              <a:buFont typeface="Arial"/>
              <a:buNone/>
            </a:pPr>
            <a:r>
              <a:rPr lang="en-US" sz="4500" b="0" i="0" u="none" strike="noStrike" cap="none">
                <a:solidFill>
                  <a:schemeClr val="dk1"/>
                </a:solidFill>
                <a:latin typeface="Lato Light"/>
                <a:ea typeface="Lato Light"/>
                <a:cs typeface="Lato Light"/>
                <a:sym typeface="Lato Light"/>
              </a:rPr>
              <a:t>Needs constant blood flow and oxygen</a:t>
            </a:r>
            <a:endParaRPr sz="4500" b="0" i="0" u="none" strike="noStrike" cap="none">
              <a:solidFill>
                <a:schemeClr val="dk1"/>
              </a:solidFill>
              <a:latin typeface="Lato Light"/>
              <a:ea typeface="Lato Light"/>
              <a:cs typeface="Lato Light"/>
              <a:sym typeface="Lato Light"/>
            </a:endParaRPr>
          </a:p>
        </p:txBody>
      </p:sp>
      <p:sp>
        <p:nvSpPr>
          <p:cNvPr id="399" name="Google Shape;399;p33" descr="Drop of blood."/>
          <p:cNvSpPr/>
          <p:nvPr/>
        </p:nvSpPr>
        <p:spPr>
          <a:xfrm>
            <a:off x="481104" y="6390177"/>
            <a:ext cx="685842" cy="1389047"/>
          </a:xfrm>
          <a:custGeom>
            <a:avLst/>
            <a:gdLst/>
            <a:ahLst/>
            <a:cxnLst/>
            <a:rect l="l" t="t" r="r" b="b"/>
            <a:pathLst>
              <a:path w="914456" h="1852063" extrusionOk="0">
                <a:moveTo>
                  <a:pt x="0" y="0"/>
                </a:moveTo>
                <a:lnTo>
                  <a:pt x="914456" y="0"/>
                </a:lnTo>
                <a:lnTo>
                  <a:pt x="914456" y="1852062"/>
                </a:lnTo>
                <a:lnTo>
                  <a:pt x="0" y="1852062"/>
                </a:lnTo>
                <a:lnTo>
                  <a:pt x="0" y="0"/>
                </a:lnTo>
                <a:close/>
              </a:path>
            </a:pathLst>
          </a:custGeom>
          <a:blipFill rotWithShape="1">
            <a:blip r:embed="rId3">
              <a:alphaModFix/>
            </a:blip>
            <a:stretch>
              <a:fillRect/>
            </a:stretch>
          </a:blipFill>
          <a:ln>
            <a:noFill/>
          </a:ln>
        </p:spPr>
        <p:txBody>
          <a:bodyPr/>
          <a:lstStyle/>
          <a:p>
            <a:endParaRPr lang="en-US"/>
          </a:p>
        </p:txBody>
      </p:sp>
      <p:sp>
        <p:nvSpPr>
          <p:cNvPr id="400" name="Google Shape;400;p33"/>
          <p:cNvSpPr txBox="1"/>
          <p:nvPr/>
        </p:nvSpPr>
        <p:spPr>
          <a:xfrm>
            <a:off x="11305220" y="6660869"/>
            <a:ext cx="7314000" cy="12936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100"/>
              <a:buFont typeface="Arial"/>
              <a:buNone/>
            </a:pPr>
            <a:r>
              <a:rPr lang="en-US" sz="4100" b="0" i="0" u="none" strike="noStrike" cap="none">
                <a:solidFill>
                  <a:schemeClr val="dk1"/>
                </a:solidFill>
                <a:latin typeface="Lato Light"/>
                <a:ea typeface="Lato Light"/>
                <a:cs typeface="Lato Light"/>
                <a:sym typeface="Lato Light"/>
              </a:rPr>
              <a:t>Stays viable longer w/o blood and oxygen &amp; can be stored</a:t>
            </a:r>
            <a:endParaRPr sz="4100" b="0" i="0" u="none" strike="noStrike" cap="none">
              <a:solidFill>
                <a:schemeClr val="dk1"/>
              </a:solidFill>
              <a:latin typeface="Lato Light"/>
              <a:ea typeface="Lato Light"/>
              <a:cs typeface="Lato Light"/>
              <a:sym typeface="Lato Light"/>
            </a:endParaRPr>
          </a:p>
        </p:txBody>
      </p:sp>
      <p:sp>
        <p:nvSpPr>
          <p:cNvPr id="401" name="Google Shape;401;p33" descr="Check mark."/>
          <p:cNvSpPr/>
          <p:nvPr/>
        </p:nvSpPr>
        <p:spPr>
          <a:xfrm>
            <a:off x="9727019" y="6777041"/>
            <a:ext cx="1149575" cy="1061921"/>
          </a:xfrm>
          <a:custGeom>
            <a:avLst/>
            <a:gdLst/>
            <a:ahLst/>
            <a:cxnLst/>
            <a:rect l="l" t="t" r="r" b="b"/>
            <a:pathLst>
              <a:path w="1532767" h="1415894" extrusionOk="0">
                <a:moveTo>
                  <a:pt x="0" y="0"/>
                </a:moveTo>
                <a:lnTo>
                  <a:pt x="1532767" y="0"/>
                </a:lnTo>
                <a:lnTo>
                  <a:pt x="1532767" y="1415893"/>
                </a:lnTo>
                <a:lnTo>
                  <a:pt x="0" y="1415893"/>
                </a:lnTo>
                <a:lnTo>
                  <a:pt x="0" y="0"/>
                </a:lnTo>
                <a:close/>
              </a:path>
            </a:pathLst>
          </a:custGeom>
          <a:blipFill rotWithShape="1">
            <a:blip r:embed="rId4">
              <a:alphaModFix/>
            </a:blip>
            <a:stretch>
              <a:fillRect/>
            </a:stretch>
          </a:blipFill>
          <a:ln>
            <a:noFill/>
          </a:ln>
        </p:spPr>
        <p:txBody>
          <a:bodyPr/>
          <a:lstStyle/>
          <a:p>
            <a:endParaRPr lang="en-US"/>
          </a:p>
        </p:txBody>
      </p:sp>
      <p:cxnSp>
        <p:nvCxnSpPr>
          <p:cNvPr id="402" name="Google Shape;402;p33"/>
          <p:cNvCxnSpPr/>
          <p:nvPr/>
        </p:nvCxnSpPr>
        <p:spPr>
          <a:xfrm>
            <a:off x="288597" y="2332800"/>
            <a:ext cx="17710806" cy="13166"/>
          </a:xfrm>
          <a:prstGeom prst="straightConnector1">
            <a:avLst/>
          </a:prstGeom>
          <a:noFill/>
          <a:ln w="95250" cap="flat" cmpd="sng">
            <a:solidFill>
              <a:schemeClr val="dk1"/>
            </a:solidFill>
            <a:prstDash val="solid"/>
            <a:round/>
            <a:headEnd type="none" w="sm" len="sm"/>
            <a:tailEnd type="none" w="sm" len="sm"/>
          </a:ln>
        </p:spPr>
      </p:cxnSp>
      <p:cxnSp>
        <p:nvCxnSpPr>
          <p:cNvPr id="403" name="Google Shape;403;p33"/>
          <p:cNvCxnSpPr/>
          <p:nvPr/>
        </p:nvCxnSpPr>
        <p:spPr>
          <a:xfrm>
            <a:off x="9144000" y="557471"/>
            <a:ext cx="0" cy="9284748"/>
          </a:xfrm>
          <a:prstGeom prst="straightConnector1">
            <a:avLst/>
          </a:prstGeom>
          <a:noFill/>
          <a:ln w="95250" cap="flat" cmpd="sng">
            <a:solidFill>
              <a:schemeClr val="dk1"/>
            </a:solidFill>
            <a:prstDash val="solid"/>
            <a:round/>
            <a:headEnd type="none" w="sm" len="sm"/>
            <a:tailEnd type="none" w="sm" len="sm"/>
          </a:ln>
        </p:spPr>
      </p:cxnSp>
      <p:sp>
        <p:nvSpPr>
          <p:cNvPr id="404" name="Google Shape;404;p33" descr="Hospital."/>
          <p:cNvSpPr/>
          <p:nvPr/>
        </p:nvSpPr>
        <p:spPr>
          <a:xfrm>
            <a:off x="288612" y="2898201"/>
            <a:ext cx="1226277" cy="1031606"/>
          </a:xfrm>
          <a:custGeom>
            <a:avLst/>
            <a:gdLst/>
            <a:ahLst/>
            <a:cxnLst/>
            <a:rect l="l" t="t" r="r" b="b"/>
            <a:pathLst>
              <a:path w="1635036" h="1375474" extrusionOk="0">
                <a:moveTo>
                  <a:pt x="0" y="0"/>
                </a:moveTo>
                <a:lnTo>
                  <a:pt x="1635036" y="0"/>
                </a:lnTo>
                <a:lnTo>
                  <a:pt x="1635036" y="1375473"/>
                </a:lnTo>
                <a:lnTo>
                  <a:pt x="0" y="1375473"/>
                </a:lnTo>
                <a:lnTo>
                  <a:pt x="0" y="0"/>
                </a:lnTo>
                <a:close/>
              </a:path>
            </a:pathLst>
          </a:custGeom>
          <a:blipFill rotWithShape="1">
            <a:blip r:embed="rId5">
              <a:alphaModFix/>
            </a:blip>
            <a:stretch>
              <a:fillRect/>
            </a:stretch>
          </a:blipFill>
          <a:ln>
            <a:noFill/>
          </a:ln>
        </p:spPr>
        <p:txBody>
          <a:bodyPr/>
          <a:lstStyle/>
          <a:p>
            <a:endParaRPr lang="en-US"/>
          </a:p>
        </p:txBody>
      </p:sp>
      <p:sp>
        <p:nvSpPr>
          <p:cNvPr id="405" name="Google Shape;405;p33"/>
          <p:cNvSpPr txBox="1"/>
          <p:nvPr/>
        </p:nvSpPr>
        <p:spPr>
          <a:xfrm>
            <a:off x="1845064" y="3001916"/>
            <a:ext cx="7319700" cy="692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4500"/>
              <a:buFont typeface="Arial"/>
              <a:buNone/>
            </a:pPr>
            <a:r>
              <a:rPr lang="en-US" sz="4500" b="0" i="0" u="none" strike="noStrike" cap="none">
                <a:solidFill>
                  <a:schemeClr val="dk1"/>
                </a:solidFill>
                <a:latin typeface="Lato Light"/>
                <a:ea typeface="Lato Light"/>
                <a:cs typeface="Lato Light"/>
                <a:sym typeface="Lato Light"/>
              </a:rPr>
              <a:t>Must pass away in a hospital</a:t>
            </a:r>
            <a:endParaRPr sz="4500" b="0" i="0" u="none" strike="noStrike" cap="none">
              <a:solidFill>
                <a:schemeClr val="dk1"/>
              </a:solidFill>
              <a:latin typeface="Lato Light"/>
              <a:ea typeface="Lato Light"/>
              <a:cs typeface="Lato Light"/>
              <a:sym typeface="Lato Light"/>
            </a:endParaRPr>
          </a:p>
        </p:txBody>
      </p:sp>
      <p:sp>
        <p:nvSpPr>
          <p:cNvPr id="406" name="Google Shape;406;p33" descr="Check mark."/>
          <p:cNvSpPr/>
          <p:nvPr/>
        </p:nvSpPr>
        <p:spPr>
          <a:xfrm>
            <a:off x="9727020" y="2974666"/>
            <a:ext cx="1149575" cy="1061921"/>
          </a:xfrm>
          <a:custGeom>
            <a:avLst/>
            <a:gdLst/>
            <a:ahLst/>
            <a:cxnLst/>
            <a:rect l="l" t="t" r="r" b="b"/>
            <a:pathLst>
              <a:path w="1532767" h="1415894" extrusionOk="0">
                <a:moveTo>
                  <a:pt x="0" y="0"/>
                </a:moveTo>
                <a:lnTo>
                  <a:pt x="1532767" y="0"/>
                </a:lnTo>
                <a:lnTo>
                  <a:pt x="1532767" y="1415894"/>
                </a:lnTo>
                <a:lnTo>
                  <a:pt x="0" y="1415894"/>
                </a:lnTo>
                <a:lnTo>
                  <a:pt x="0" y="0"/>
                </a:lnTo>
                <a:close/>
              </a:path>
            </a:pathLst>
          </a:custGeom>
          <a:blipFill rotWithShape="1">
            <a:blip r:embed="rId4">
              <a:alphaModFix/>
            </a:blip>
            <a:stretch>
              <a:fillRect/>
            </a:stretch>
          </a:blipFill>
          <a:ln>
            <a:noFill/>
          </a:ln>
        </p:spPr>
        <p:txBody>
          <a:bodyPr/>
          <a:lstStyle/>
          <a:p>
            <a:endParaRPr lang="en-US"/>
          </a:p>
        </p:txBody>
      </p:sp>
      <p:sp>
        <p:nvSpPr>
          <p:cNvPr id="407" name="Google Shape;407;p33"/>
          <p:cNvSpPr txBox="1"/>
          <p:nvPr/>
        </p:nvSpPr>
        <p:spPr>
          <a:xfrm>
            <a:off x="11305220" y="2793157"/>
            <a:ext cx="6790500" cy="12936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100"/>
              <a:buFont typeface="Arial"/>
              <a:buNone/>
            </a:pPr>
            <a:r>
              <a:rPr lang="en-US" sz="4100" b="0" i="0" u="none" strike="noStrike" cap="none">
                <a:solidFill>
                  <a:schemeClr val="dk1"/>
                </a:solidFill>
                <a:latin typeface="Lato Light"/>
                <a:ea typeface="Lato Light"/>
                <a:cs typeface="Lato Light"/>
                <a:sym typeface="Lato Light"/>
              </a:rPr>
              <a:t>Can pass away outside of a hospital</a:t>
            </a:r>
            <a:endParaRPr sz="4100" b="0" i="0" u="none" strike="noStrike" cap="none">
              <a:solidFill>
                <a:schemeClr val="dk1"/>
              </a:solidFill>
              <a:latin typeface="Lato Light"/>
              <a:ea typeface="Lato Light"/>
              <a:cs typeface="Lato Light"/>
              <a:sym typeface="Lato Light"/>
            </a:endParaRPr>
          </a:p>
        </p:txBody>
      </p:sp>
      <p:sp>
        <p:nvSpPr>
          <p:cNvPr id="408" name="Google Shape;408;p33" descr="Ventilator machine."/>
          <p:cNvSpPr/>
          <p:nvPr/>
        </p:nvSpPr>
        <p:spPr>
          <a:xfrm>
            <a:off x="453600" y="4428167"/>
            <a:ext cx="1150210" cy="1670481"/>
          </a:xfrm>
          <a:custGeom>
            <a:avLst/>
            <a:gdLst/>
            <a:ahLst/>
            <a:cxnLst/>
            <a:rect l="l" t="t" r="r" b="b"/>
            <a:pathLst>
              <a:path w="1570253" h="2429791" extrusionOk="0">
                <a:moveTo>
                  <a:pt x="0" y="0"/>
                </a:moveTo>
                <a:lnTo>
                  <a:pt x="1570253" y="0"/>
                </a:lnTo>
                <a:lnTo>
                  <a:pt x="1570253" y="2429791"/>
                </a:lnTo>
                <a:lnTo>
                  <a:pt x="0" y="2429791"/>
                </a:lnTo>
                <a:lnTo>
                  <a:pt x="0" y="0"/>
                </a:lnTo>
                <a:close/>
              </a:path>
            </a:pathLst>
          </a:custGeom>
          <a:blipFill rotWithShape="1">
            <a:blip r:embed="rId6">
              <a:alphaModFix/>
            </a:blip>
            <a:stretch>
              <a:fillRect/>
            </a:stretch>
          </a:blipFill>
          <a:ln>
            <a:noFill/>
          </a:ln>
        </p:spPr>
        <p:txBody>
          <a:bodyPr/>
          <a:lstStyle/>
          <a:p>
            <a:endParaRPr lang="en-US"/>
          </a:p>
        </p:txBody>
      </p:sp>
      <p:sp>
        <p:nvSpPr>
          <p:cNvPr id="409" name="Google Shape;409;p33"/>
          <p:cNvSpPr txBox="1"/>
          <p:nvPr/>
        </p:nvSpPr>
        <p:spPr>
          <a:xfrm>
            <a:off x="1894825" y="4821143"/>
            <a:ext cx="7011900" cy="692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4500"/>
              <a:buFont typeface="Arial"/>
              <a:buNone/>
            </a:pPr>
            <a:r>
              <a:rPr lang="en-US" sz="4500" b="0" i="0" u="none" strike="noStrike" cap="none">
                <a:solidFill>
                  <a:schemeClr val="dk1"/>
                </a:solidFill>
                <a:latin typeface="Lato Light"/>
                <a:ea typeface="Lato Light"/>
                <a:cs typeface="Lato Light"/>
                <a:sym typeface="Lato Light"/>
              </a:rPr>
              <a:t>Be connected to a ventilator</a:t>
            </a:r>
            <a:endParaRPr sz="4500" b="0" i="0" u="none" strike="noStrike" cap="none">
              <a:solidFill>
                <a:schemeClr val="dk1"/>
              </a:solidFill>
              <a:latin typeface="Lato Light"/>
              <a:ea typeface="Lato Light"/>
              <a:cs typeface="Lato Light"/>
              <a:sym typeface="Lato Light"/>
            </a:endParaRPr>
          </a:p>
        </p:txBody>
      </p:sp>
      <p:sp>
        <p:nvSpPr>
          <p:cNvPr id="410" name="Google Shape;410;p33" descr="Check mark."/>
          <p:cNvSpPr/>
          <p:nvPr/>
        </p:nvSpPr>
        <p:spPr>
          <a:xfrm>
            <a:off x="9725024" y="4826741"/>
            <a:ext cx="1149575" cy="1061921"/>
          </a:xfrm>
          <a:custGeom>
            <a:avLst/>
            <a:gdLst/>
            <a:ahLst/>
            <a:cxnLst/>
            <a:rect l="l" t="t" r="r" b="b"/>
            <a:pathLst>
              <a:path w="1532767" h="1415894" extrusionOk="0">
                <a:moveTo>
                  <a:pt x="0" y="0"/>
                </a:moveTo>
                <a:lnTo>
                  <a:pt x="1532768" y="0"/>
                </a:lnTo>
                <a:lnTo>
                  <a:pt x="1532768" y="1415893"/>
                </a:lnTo>
                <a:lnTo>
                  <a:pt x="0" y="1415893"/>
                </a:lnTo>
                <a:lnTo>
                  <a:pt x="0" y="0"/>
                </a:lnTo>
                <a:close/>
              </a:path>
            </a:pathLst>
          </a:custGeom>
          <a:blipFill rotWithShape="1">
            <a:blip r:embed="rId4">
              <a:alphaModFix/>
            </a:blip>
            <a:stretch>
              <a:fillRect/>
            </a:stretch>
          </a:blipFill>
          <a:ln>
            <a:noFill/>
          </a:ln>
        </p:spPr>
        <p:txBody>
          <a:bodyPr/>
          <a:lstStyle/>
          <a:p>
            <a:endParaRPr lang="en-US"/>
          </a:p>
        </p:txBody>
      </p:sp>
      <p:sp>
        <p:nvSpPr>
          <p:cNvPr id="411" name="Google Shape;411;p33"/>
          <p:cNvSpPr txBox="1"/>
          <p:nvPr/>
        </p:nvSpPr>
        <p:spPr>
          <a:xfrm>
            <a:off x="11305219" y="4645230"/>
            <a:ext cx="6790500" cy="12936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100"/>
              <a:buFont typeface="Arial"/>
              <a:buNone/>
            </a:pPr>
            <a:r>
              <a:rPr lang="en-US" sz="4100" b="0" i="0" u="none" strike="noStrike" cap="none">
                <a:solidFill>
                  <a:schemeClr val="dk1"/>
                </a:solidFill>
                <a:latin typeface="Lato Light"/>
                <a:ea typeface="Lato Light"/>
                <a:cs typeface="Lato Light"/>
                <a:sym typeface="Lato Light"/>
              </a:rPr>
              <a:t>Does not need to be connected to a ventilator</a:t>
            </a:r>
            <a:endParaRPr sz="4100" b="0" i="0" u="none" strike="noStrike" cap="none">
              <a:solidFill>
                <a:schemeClr val="dk1"/>
              </a:solidFill>
              <a:latin typeface="Lato Light"/>
              <a:ea typeface="Lato Light"/>
              <a:cs typeface="Lato Light"/>
              <a:sym typeface="Lato Light"/>
            </a:endParaRPr>
          </a:p>
        </p:txBody>
      </p:sp>
      <p:sp>
        <p:nvSpPr>
          <p:cNvPr id="412" name="Google Shape;412;p33"/>
          <p:cNvSpPr txBox="1"/>
          <p:nvPr/>
        </p:nvSpPr>
        <p:spPr>
          <a:xfrm>
            <a:off x="9247588" y="777425"/>
            <a:ext cx="8868600" cy="1108200"/>
          </a:xfrm>
          <a:prstGeom prst="rect">
            <a:avLst/>
          </a:prstGeom>
          <a:noFill/>
          <a:ln>
            <a:noFill/>
          </a:ln>
        </p:spPr>
        <p:txBody>
          <a:bodyPr spcFirstLastPara="1" wrap="square" lIns="0" tIns="0" rIns="0" bIns="0" anchor="t" anchorCtr="0">
            <a:spAutoFit/>
          </a:bodyPr>
          <a:lstStyle/>
          <a:p>
            <a:pPr marL="0" marR="0" lvl="0" indent="0" algn="ctr" rtl="0">
              <a:lnSpc>
                <a:spcPct val="116002"/>
              </a:lnSpc>
              <a:spcBef>
                <a:spcPts val="0"/>
              </a:spcBef>
              <a:spcAft>
                <a:spcPts val="0"/>
              </a:spcAft>
              <a:buClr>
                <a:srgbClr val="000000"/>
              </a:buClr>
              <a:buSzPts val="7199"/>
              <a:buFont typeface="Arial"/>
              <a:buNone/>
            </a:pPr>
            <a:r>
              <a:rPr lang="en-US" sz="7199" b="0" i="0" u="none" strike="noStrike" cap="none">
                <a:solidFill>
                  <a:schemeClr val="dk1"/>
                </a:solidFill>
                <a:latin typeface="Lato"/>
                <a:ea typeface="Lato"/>
                <a:cs typeface="Lato"/>
                <a:sym typeface="Lato"/>
              </a:rPr>
              <a:t>Eye/Tissue Donors</a:t>
            </a:r>
            <a:endParaRPr sz="1400" b="0" i="0" u="none" strike="noStrike" cap="none">
              <a:solidFill>
                <a:schemeClr val="dk1"/>
              </a:solidFill>
              <a:latin typeface="Lato"/>
              <a:ea typeface="Lato"/>
              <a:cs typeface="Lato"/>
              <a:sym typeface="Lato"/>
            </a:endParaRPr>
          </a:p>
        </p:txBody>
      </p:sp>
      <p:sp>
        <p:nvSpPr>
          <p:cNvPr id="413" name="Google Shape;413;p33"/>
          <p:cNvSpPr txBox="1"/>
          <p:nvPr/>
        </p:nvSpPr>
        <p:spPr>
          <a:xfrm>
            <a:off x="801223" y="777425"/>
            <a:ext cx="7365600" cy="1108200"/>
          </a:xfrm>
          <a:prstGeom prst="rect">
            <a:avLst/>
          </a:prstGeom>
          <a:noFill/>
          <a:ln>
            <a:noFill/>
          </a:ln>
        </p:spPr>
        <p:txBody>
          <a:bodyPr spcFirstLastPara="1" wrap="square" lIns="0" tIns="0" rIns="0" bIns="0" anchor="t" anchorCtr="0">
            <a:spAutoFit/>
          </a:bodyPr>
          <a:lstStyle/>
          <a:p>
            <a:pPr marL="0" marR="0" lvl="0" indent="0" algn="ctr" rtl="0">
              <a:lnSpc>
                <a:spcPct val="116002"/>
              </a:lnSpc>
              <a:spcBef>
                <a:spcPts val="0"/>
              </a:spcBef>
              <a:spcAft>
                <a:spcPts val="0"/>
              </a:spcAft>
              <a:buClr>
                <a:srgbClr val="000000"/>
              </a:buClr>
              <a:buSzPts val="7199"/>
              <a:buFont typeface="Arial"/>
              <a:buNone/>
            </a:pPr>
            <a:r>
              <a:rPr lang="en-US" sz="7199" b="0" i="0" u="none" strike="noStrike" cap="none">
                <a:solidFill>
                  <a:schemeClr val="dk1"/>
                </a:solidFill>
                <a:latin typeface="Lato"/>
                <a:ea typeface="Lato"/>
                <a:cs typeface="Lato"/>
                <a:sym typeface="Lato"/>
              </a:rPr>
              <a:t>Organ Donors</a:t>
            </a:r>
            <a:endParaRPr sz="1400" b="0" i="0" u="none" strike="noStrike" cap="none">
              <a:solidFill>
                <a:schemeClr val="dk1"/>
              </a:solidFill>
              <a:latin typeface="Lato"/>
              <a:ea typeface="Lato"/>
              <a:cs typeface="Lato"/>
              <a:sym typeface="Lato"/>
            </a:endParaRPr>
          </a:p>
        </p:txBody>
      </p:sp>
      <p:sp>
        <p:nvSpPr>
          <p:cNvPr id="414" name="Google Shape;414;p33"/>
          <p:cNvSpPr txBox="1"/>
          <p:nvPr/>
        </p:nvSpPr>
        <p:spPr>
          <a:xfrm>
            <a:off x="1894825" y="8440088"/>
            <a:ext cx="6647400" cy="1419900"/>
          </a:xfrm>
          <a:prstGeom prst="rect">
            <a:avLst/>
          </a:prstGeom>
          <a:noFill/>
          <a:ln>
            <a:noFill/>
          </a:ln>
        </p:spPr>
        <p:txBody>
          <a:bodyPr spcFirstLastPara="1" wrap="square" lIns="0" tIns="0" rIns="0" bIns="0" anchor="t" anchorCtr="0">
            <a:spAutoFit/>
          </a:bodyPr>
          <a:lstStyle/>
          <a:p>
            <a:pPr marL="0" marR="0" lvl="0" indent="0" algn="l" rtl="0">
              <a:lnSpc>
                <a:spcPct val="105000"/>
              </a:lnSpc>
              <a:spcBef>
                <a:spcPts val="0"/>
              </a:spcBef>
              <a:spcAft>
                <a:spcPts val="0"/>
              </a:spcAft>
              <a:buClr>
                <a:srgbClr val="000000"/>
              </a:buClr>
              <a:buSzPts val="4500"/>
              <a:buFont typeface="Arial"/>
              <a:buNone/>
            </a:pPr>
            <a:r>
              <a:rPr lang="en-US" sz="4500" b="0" i="0" u="none" strike="noStrike" cap="none">
                <a:solidFill>
                  <a:schemeClr val="dk1"/>
                </a:solidFill>
                <a:latin typeface="Lato Light"/>
                <a:ea typeface="Lato Light"/>
                <a:cs typeface="Lato Light"/>
                <a:sym typeface="Lato Light"/>
              </a:rPr>
              <a:t>Limited to 6 transplantable</a:t>
            </a:r>
            <a:endParaRPr sz="4500" b="0" i="0" u="none" strike="noStrike" cap="none">
              <a:solidFill>
                <a:schemeClr val="dk1"/>
              </a:solidFill>
              <a:latin typeface="Lato Light"/>
              <a:ea typeface="Lato Light"/>
              <a:cs typeface="Lato Light"/>
              <a:sym typeface="Lato Light"/>
            </a:endParaRPr>
          </a:p>
          <a:p>
            <a:pPr marL="0" marR="0" lvl="0" indent="0" algn="l" rtl="0">
              <a:lnSpc>
                <a:spcPct val="104999"/>
              </a:lnSpc>
              <a:spcBef>
                <a:spcPts val="0"/>
              </a:spcBef>
              <a:spcAft>
                <a:spcPts val="0"/>
              </a:spcAft>
              <a:buClr>
                <a:srgbClr val="000000"/>
              </a:buClr>
              <a:buSzPts val="4500"/>
              <a:buFont typeface="Arial"/>
              <a:buNone/>
            </a:pPr>
            <a:r>
              <a:rPr lang="en-US" sz="4500" b="0" i="0" u="none" strike="noStrike" cap="none">
                <a:solidFill>
                  <a:schemeClr val="dk1"/>
                </a:solidFill>
                <a:latin typeface="Lato Light"/>
                <a:ea typeface="Lato Light"/>
                <a:cs typeface="Lato Light"/>
                <a:sym typeface="Lato Light"/>
              </a:rPr>
              <a:t>organs</a:t>
            </a:r>
            <a:endParaRPr sz="4500" b="0" i="0" u="none" strike="noStrike" cap="none">
              <a:solidFill>
                <a:schemeClr val="dk1"/>
              </a:solidFill>
              <a:latin typeface="Lato Light"/>
              <a:ea typeface="Lato Light"/>
              <a:cs typeface="Lato Light"/>
              <a:sym typeface="Lato Light"/>
            </a:endParaRPr>
          </a:p>
        </p:txBody>
      </p:sp>
      <p:sp>
        <p:nvSpPr>
          <p:cNvPr id="415" name="Google Shape;415;p33"/>
          <p:cNvSpPr txBox="1"/>
          <p:nvPr/>
        </p:nvSpPr>
        <p:spPr>
          <a:xfrm>
            <a:off x="11170070" y="8440080"/>
            <a:ext cx="7060800" cy="12936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100"/>
              <a:buFont typeface="Arial"/>
              <a:buNone/>
            </a:pPr>
            <a:r>
              <a:rPr lang="en-US" sz="4100" b="0" i="0" u="none" strike="noStrike" cap="none">
                <a:solidFill>
                  <a:schemeClr val="dk1"/>
                </a:solidFill>
                <a:latin typeface="Lato Light"/>
                <a:ea typeface="Lato Light"/>
                <a:cs typeface="Lato Light"/>
                <a:sym typeface="Lato Light"/>
              </a:rPr>
              <a:t>So much tissue possible to donate</a:t>
            </a:r>
            <a:endParaRPr sz="4100" b="0" i="0" u="none" strike="noStrike" cap="none">
              <a:solidFill>
                <a:schemeClr val="dk1"/>
              </a:solidFill>
              <a:latin typeface="Lato Light"/>
              <a:ea typeface="Lato Light"/>
              <a:cs typeface="Lato Light"/>
              <a:sym typeface="Lato Light"/>
            </a:endParaRPr>
          </a:p>
        </p:txBody>
      </p:sp>
      <p:sp>
        <p:nvSpPr>
          <p:cNvPr id="416" name="Google Shape;416;p33" descr="Check mark."/>
          <p:cNvSpPr/>
          <p:nvPr/>
        </p:nvSpPr>
        <p:spPr>
          <a:xfrm>
            <a:off x="9727020" y="8555926"/>
            <a:ext cx="1149575" cy="1061921"/>
          </a:xfrm>
          <a:custGeom>
            <a:avLst/>
            <a:gdLst/>
            <a:ahLst/>
            <a:cxnLst/>
            <a:rect l="l" t="t" r="r" b="b"/>
            <a:pathLst>
              <a:path w="1532767" h="1415894" extrusionOk="0">
                <a:moveTo>
                  <a:pt x="0" y="0"/>
                </a:moveTo>
                <a:lnTo>
                  <a:pt x="1532767" y="0"/>
                </a:lnTo>
                <a:lnTo>
                  <a:pt x="1532767" y="1415894"/>
                </a:lnTo>
                <a:lnTo>
                  <a:pt x="0" y="1415894"/>
                </a:lnTo>
                <a:lnTo>
                  <a:pt x="0" y="0"/>
                </a:lnTo>
                <a:close/>
              </a:path>
            </a:pathLst>
          </a:custGeom>
          <a:blipFill rotWithShape="1">
            <a:blip r:embed="rId4">
              <a:alphaModFix/>
            </a:blip>
            <a:stretch>
              <a:fillRect/>
            </a:stretch>
          </a:blipFill>
          <a:ln>
            <a:noFill/>
          </a:ln>
        </p:spPr>
        <p:txBody>
          <a:bodyPr/>
          <a:lstStyle/>
          <a:p>
            <a:endParaRPr lang="en-US"/>
          </a:p>
        </p:txBody>
      </p:sp>
      <p:sp>
        <p:nvSpPr>
          <p:cNvPr id="417" name="Google Shape;417;p33" descr="A 'less than or equal to' sign."/>
          <p:cNvSpPr/>
          <p:nvPr/>
        </p:nvSpPr>
        <p:spPr>
          <a:xfrm>
            <a:off x="222202" y="8440112"/>
            <a:ext cx="1070842" cy="1108634"/>
          </a:xfrm>
          <a:custGeom>
            <a:avLst/>
            <a:gdLst/>
            <a:ahLst/>
            <a:cxnLst/>
            <a:rect l="l" t="t" r="r" b="b"/>
            <a:pathLst>
              <a:path w="1693031" h="1718813" extrusionOk="0">
                <a:moveTo>
                  <a:pt x="0" y="0"/>
                </a:moveTo>
                <a:lnTo>
                  <a:pt x="1693031" y="0"/>
                </a:lnTo>
                <a:lnTo>
                  <a:pt x="1693031" y="1718813"/>
                </a:lnTo>
                <a:lnTo>
                  <a:pt x="0" y="1718813"/>
                </a:lnTo>
                <a:lnTo>
                  <a:pt x="0" y="0"/>
                </a:lnTo>
                <a:close/>
              </a:path>
            </a:pathLst>
          </a:custGeom>
          <a:blipFill rotWithShape="1">
            <a:blip r:embed="rId7">
              <a:alphaModFix/>
            </a:blip>
            <a:stretch>
              <a:fillRect/>
            </a:stretch>
          </a:blipFill>
          <a:ln>
            <a:noFill/>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9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0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0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1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1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5"/>
        <p:cNvGrpSpPr/>
        <p:nvPr/>
      </p:nvGrpSpPr>
      <p:grpSpPr>
        <a:xfrm>
          <a:off x="0" y="0"/>
          <a:ext cx="0" cy="0"/>
          <a:chOff x="0" y="0"/>
          <a:chExt cx="0" cy="0"/>
        </a:xfrm>
      </p:grpSpPr>
      <p:sp>
        <p:nvSpPr>
          <p:cNvPr id="426" name="Google Shape;426;p10" descr="Anatomical heart."/>
          <p:cNvSpPr/>
          <p:nvPr/>
        </p:nvSpPr>
        <p:spPr>
          <a:xfrm rot="-1084339">
            <a:off x="1401886" y="7475166"/>
            <a:ext cx="1044826" cy="1589089"/>
          </a:xfrm>
          <a:custGeom>
            <a:avLst/>
            <a:gdLst/>
            <a:ahLst/>
            <a:cxnLst/>
            <a:rect l="l" t="t" r="r" b="b"/>
            <a:pathLst>
              <a:path w="1394078" h="2120270" extrusionOk="0">
                <a:moveTo>
                  <a:pt x="0" y="0"/>
                </a:moveTo>
                <a:lnTo>
                  <a:pt x="1394078" y="0"/>
                </a:lnTo>
                <a:lnTo>
                  <a:pt x="1394078" y="2120270"/>
                </a:lnTo>
                <a:lnTo>
                  <a:pt x="0" y="2120270"/>
                </a:lnTo>
                <a:lnTo>
                  <a:pt x="0" y="0"/>
                </a:lnTo>
                <a:close/>
              </a:path>
            </a:pathLst>
          </a:custGeom>
          <a:blipFill rotWithShape="1">
            <a:blip r:embed="rId3">
              <a:alphaModFix/>
            </a:blip>
            <a:stretch>
              <a:fillRect/>
            </a:stretch>
          </a:blipFill>
          <a:ln>
            <a:noFill/>
          </a:ln>
        </p:spPr>
        <p:txBody>
          <a:bodyPr/>
          <a:lstStyle/>
          <a:p>
            <a:endParaRPr lang="en-US"/>
          </a:p>
        </p:txBody>
      </p:sp>
      <p:sp>
        <p:nvSpPr>
          <p:cNvPr id="427" name="Google Shape;427;p10"/>
          <p:cNvSpPr txBox="1"/>
          <p:nvPr/>
        </p:nvSpPr>
        <p:spPr>
          <a:xfrm>
            <a:off x="765702" y="9093027"/>
            <a:ext cx="23172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021670"/>
                </a:solidFill>
                <a:latin typeface="Lato"/>
                <a:ea typeface="Lato"/>
                <a:cs typeface="Lato"/>
                <a:sym typeface="Lato"/>
              </a:rPr>
              <a:t>Heart</a:t>
            </a:r>
            <a:endParaRPr sz="1400" b="0" i="0" u="none" strike="noStrike" cap="none">
              <a:solidFill>
                <a:srgbClr val="021670"/>
              </a:solidFill>
              <a:latin typeface="Lato"/>
              <a:ea typeface="Lato"/>
              <a:cs typeface="Lato"/>
              <a:sym typeface="Lato"/>
            </a:endParaRPr>
          </a:p>
        </p:txBody>
      </p:sp>
      <p:sp>
        <p:nvSpPr>
          <p:cNvPr id="428" name="Google Shape;428;p10" descr="Lungs."/>
          <p:cNvSpPr/>
          <p:nvPr/>
        </p:nvSpPr>
        <p:spPr>
          <a:xfrm>
            <a:off x="3866661" y="7351024"/>
            <a:ext cx="1573835" cy="1493713"/>
          </a:xfrm>
          <a:custGeom>
            <a:avLst/>
            <a:gdLst/>
            <a:ahLst/>
            <a:cxnLst/>
            <a:rect l="l" t="t" r="r" b="b"/>
            <a:pathLst>
              <a:path w="2098447" h="1991617" extrusionOk="0">
                <a:moveTo>
                  <a:pt x="0" y="0"/>
                </a:moveTo>
                <a:lnTo>
                  <a:pt x="2098447" y="0"/>
                </a:lnTo>
                <a:lnTo>
                  <a:pt x="2098447" y="1991617"/>
                </a:lnTo>
                <a:lnTo>
                  <a:pt x="0" y="1991617"/>
                </a:lnTo>
                <a:lnTo>
                  <a:pt x="0" y="0"/>
                </a:lnTo>
                <a:close/>
              </a:path>
            </a:pathLst>
          </a:custGeom>
          <a:blipFill rotWithShape="1">
            <a:blip r:embed="rId4">
              <a:alphaModFix/>
            </a:blip>
            <a:stretch>
              <a:fillRect/>
            </a:stretch>
          </a:blipFill>
          <a:ln>
            <a:noFill/>
          </a:ln>
        </p:spPr>
        <p:txBody>
          <a:bodyPr/>
          <a:lstStyle/>
          <a:p>
            <a:endParaRPr lang="en-US"/>
          </a:p>
        </p:txBody>
      </p:sp>
      <p:sp>
        <p:nvSpPr>
          <p:cNvPr id="429" name="Google Shape;429;p10"/>
          <p:cNvSpPr txBox="1"/>
          <p:nvPr/>
        </p:nvSpPr>
        <p:spPr>
          <a:xfrm>
            <a:off x="3598370" y="6530627"/>
            <a:ext cx="2450738" cy="95539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dirty="0">
                <a:solidFill>
                  <a:srgbClr val="1F2380"/>
                </a:solidFill>
                <a:latin typeface="Lato"/>
                <a:ea typeface="Lato"/>
                <a:cs typeface="Lato"/>
                <a:sym typeface="Lato"/>
              </a:rPr>
              <a:t>2 Lungs</a:t>
            </a:r>
            <a:endParaRPr sz="1400" b="0" i="0" u="none" strike="noStrike" cap="none" dirty="0">
              <a:solidFill>
                <a:srgbClr val="1F2380"/>
              </a:solidFill>
              <a:latin typeface="Lato"/>
              <a:ea typeface="Lato"/>
              <a:cs typeface="Lato"/>
              <a:sym typeface="Lato"/>
            </a:endParaRPr>
          </a:p>
        </p:txBody>
      </p:sp>
      <p:sp>
        <p:nvSpPr>
          <p:cNvPr id="430" name="Google Shape;430;p10" descr="Liver."/>
          <p:cNvSpPr/>
          <p:nvPr/>
        </p:nvSpPr>
        <p:spPr>
          <a:xfrm>
            <a:off x="6741619" y="7868525"/>
            <a:ext cx="2087190" cy="1325365"/>
          </a:xfrm>
          <a:custGeom>
            <a:avLst/>
            <a:gdLst/>
            <a:ahLst/>
            <a:cxnLst/>
            <a:rect l="l" t="t" r="r" b="b"/>
            <a:pathLst>
              <a:path w="2782920" h="1767154" extrusionOk="0">
                <a:moveTo>
                  <a:pt x="0" y="0"/>
                </a:moveTo>
                <a:lnTo>
                  <a:pt x="2782920" y="0"/>
                </a:lnTo>
                <a:lnTo>
                  <a:pt x="2782920" y="1767154"/>
                </a:lnTo>
                <a:lnTo>
                  <a:pt x="0" y="1767154"/>
                </a:lnTo>
                <a:lnTo>
                  <a:pt x="0" y="0"/>
                </a:lnTo>
                <a:close/>
              </a:path>
            </a:pathLst>
          </a:custGeom>
          <a:blipFill rotWithShape="1">
            <a:blip r:embed="rId5">
              <a:alphaModFix/>
            </a:blip>
            <a:stretch>
              <a:fillRect/>
            </a:stretch>
          </a:blipFill>
          <a:ln>
            <a:noFill/>
          </a:ln>
        </p:spPr>
        <p:txBody>
          <a:bodyPr/>
          <a:lstStyle/>
          <a:p>
            <a:endParaRPr lang="en-US"/>
          </a:p>
        </p:txBody>
      </p:sp>
      <p:sp>
        <p:nvSpPr>
          <p:cNvPr id="431" name="Google Shape;431;p10"/>
          <p:cNvSpPr txBox="1"/>
          <p:nvPr/>
        </p:nvSpPr>
        <p:spPr>
          <a:xfrm>
            <a:off x="6470822" y="9137352"/>
            <a:ext cx="23172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1F2380"/>
                </a:solidFill>
                <a:latin typeface="Lato"/>
                <a:ea typeface="Lato"/>
                <a:cs typeface="Lato"/>
                <a:sym typeface="Lato"/>
              </a:rPr>
              <a:t>Liver</a:t>
            </a:r>
            <a:endParaRPr sz="1400" b="0" i="0" u="none" strike="noStrike" cap="none">
              <a:solidFill>
                <a:srgbClr val="1F2380"/>
              </a:solidFill>
              <a:latin typeface="Lato"/>
              <a:ea typeface="Lato"/>
              <a:cs typeface="Lato"/>
              <a:sym typeface="Lato"/>
            </a:endParaRPr>
          </a:p>
        </p:txBody>
      </p:sp>
      <p:sp>
        <p:nvSpPr>
          <p:cNvPr id="432" name="Google Shape;432;p10" descr="Kidneys."/>
          <p:cNvSpPr/>
          <p:nvPr/>
        </p:nvSpPr>
        <p:spPr>
          <a:xfrm>
            <a:off x="10047988" y="7413739"/>
            <a:ext cx="1389153" cy="1493713"/>
          </a:xfrm>
          <a:custGeom>
            <a:avLst/>
            <a:gdLst/>
            <a:ahLst/>
            <a:cxnLst/>
            <a:rect l="l" t="t" r="r" b="b"/>
            <a:pathLst>
              <a:path w="1852204" h="1991617" extrusionOk="0">
                <a:moveTo>
                  <a:pt x="0" y="0"/>
                </a:moveTo>
                <a:lnTo>
                  <a:pt x="1852205" y="0"/>
                </a:lnTo>
                <a:lnTo>
                  <a:pt x="1852205" y="1991618"/>
                </a:lnTo>
                <a:lnTo>
                  <a:pt x="0" y="1991618"/>
                </a:lnTo>
                <a:lnTo>
                  <a:pt x="0" y="0"/>
                </a:lnTo>
                <a:close/>
              </a:path>
            </a:pathLst>
          </a:custGeom>
          <a:blipFill rotWithShape="1">
            <a:blip r:embed="rId6">
              <a:alphaModFix/>
            </a:blip>
            <a:stretch>
              <a:fillRect/>
            </a:stretch>
          </a:blipFill>
          <a:ln>
            <a:noFill/>
          </a:ln>
        </p:spPr>
        <p:txBody>
          <a:bodyPr/>
          <a:lstStyle/>
          <a:p>
            <a:endParaRPr lang="en-US"/>
          </a:p>
        </p:txBody>
      </p:sp>
      <p:sp>
        <p:nvSpPr>
          <p:cNvPr id="433" name="Google Shape;433;p10"/>
          <p:cNvSpPr txBox="1"/>
          <p:nvPr/>
        </p:nvSpPr>
        <p:spPr>
          <a:xfrm>
            <a:off x="8915722" y="6508850"/>
            <a:ext cx="36537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1F2380"/>
                </a:solidFill>
                <a:latin typeface="Lato"/>
                <a:ea typeface="Lato"/>
                <a:cs typeface="Lato"/>
                <a:sym typeface="Lato"/>
              </a:rPr>
              <a:t>2 Kidneys</a:t>
            </a:r>
            <a:endParaRPr sz="1400" b="0" i="0" u="none" strike="noStrike" cap="none">
              <a:solidFill>
                <a:srgbClr val="1F2380"/>
              </a:solidFill>
              <a:latin typeface="Lato"/>
              <a:ea typeface="Lato"/>
              <a:cs typeface="Lato"/>
              <a:sym typeface="Lato"/>
            </a:endParaRPr>
          </a:p>
        </p:txBody>
      </p:sp>
      <p:sp>
        <p:nvSpPr>
          <p:cNvPr id="434" name="Google Shape;434;p10" descr="Pancreas."/>
          <p:cNvSpPr/>
          <p:nvPr/>
        </p:nvSpPr>
        <p:spPr>
          <a:xfrm rot="844954">
            <a:off x="15579823" y="7753409"/>
            <a:ext cx="1339322" cy="763413"/>
          </a:xfrm>
          <a:custGeom>
            <a:avLst/>
            <a:gdLst/>
            <a:ahLst/>
            <a:cxnLst/>
            <a:rect l="l" t="t" r="r" b="b"/>
            <a:pathLst>
              <a:path w="1785663" h="1017828" extrusionOk="0">
                <a:moveTo>
                  <a:pt x="0" y="0"/>
                </a:moveTo>
                <a:lnTo>
                  <a:pt x="1785664" y="0"/>
                </a:lnTo>
                <a:lnTo>
                  <a:pt x="1785664" y="1017828"/>
                </a:lnTo>
                <a:lnTo>
                  <a:pt x="0" y="1017828"/>
                </a:lnTo>
                <a:lnTo>
                  <a:pt x="0" y="0"/>
                </a:lnTo>
                <a:close/>
              </a:path>
            </a:pathLst>
          </a:custGeom>
          <a:blipFill rotWithShape="1">
            <a:blip r:embed="rId7">
              <a:alphaModFix/>
            </a:blip>
            <a:stretch>
              <a:fillRect/>
            </a:stretch>
          </a:blipFill>
          <a:ln>
            <a:noFill/>
          </a:ln>
        </p:spPr>
        <p:txBody>
          <a:bodyPr/>
          <a:lstStyle/>
          <a:p>
            <a:endParaRPr lang="en-US"/>
          </a:p>
        </p:txBody>
      </p:sp>
      <p:sp>
        <p:nvSpPr>
          <p:cNvPr id="435" name="Google Shape;435;p10"/>
          <p:cNvSpPr txBox="1"/>
          <p:nvPr/>
        </p:nvSpPr>
        <p:spPr>
          <a:xfrm>
            <a:off x="14559150" y="6665399"/>
            <a:ext cx="33807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1F2380"/>
                </a:solidFill>
                <a:latin typeface="Lato"/>
                <a:ea typeface="Lato"/>
                <a:cs typeface="Lato"/>
                <a:sym typeface="Lato"/>
              </a:rPr>
              <a:t>Pancreas</a:t>
            </a:r>
            <a:endParaRPr sz="1400" b="0" i="0" u="none" strike="noStrike" cap="none">
              <a:solidFill>
                <a:srgbClr val="1F2380"/>
              </a:solidFill>
              <a:latin typeface="Lato"/>
              <a:ea typeface="Lato"/>
              <a:cs typeface="Lato"/>
              <a:sym typeface="Lato"/>
            </a:endParaRPr>
          </a:p>
        </p:txBody>
      </p:sp>
      <p:sp>
        <p:nvSpPr>
          <p:cNvPr id="436" name="Google Shape;436;p10" descr="Small and large intestine."/>
          <p:cNvSpPr/>
          <p:nvPr/>
        </p:nvSpPr>
        <p:spPr>
          <a:xfrm>
            <a:off x="12961535" y="7431694"/>
            <a:ext cx="1346155" cy="1745419"/>
          </a:xfrm>
          <a:custGeom>
            <a:avLst/>
            <a:gdLst/>
            <a:ahLst/>
            <a:cxnLst/>
            <a:rect l="l" t="t" r="r" b="b"/>
            <a:pathLst>
              <a:path w="1794873" h="2327226" extrusionOk="0">
                <a:moveTo>
                  <a:pt x="0" y="0"/>
                </a:moveTo>
                <a:lnTo>
                  <a:pt x="1794873" y="0"/>
                </a:lnTo>
                <a:lnTo>
                  <a:pt x="1794873" y="2327226"/>
                </a:lnTo>
                <a:lnTo>
                  <a:pt x="0" y="2327226"/>
                </a:lnTo>
                <a:lnTo>
                  <a:pt x="0" y="0"/>
                </a:lnTo>
                <a:close/>
              </a:path>
            </a:pathLst>
          </a:custGeom>
          <a:blipFill rotWithShape="1">
            <a:blip r:embed="rId8">
              <a:alphaModFix/>
            </a:blip>
            <a:stretch>
              <a:fillRect/>
            </a:stretch>
          </a:blipFill>
          <a:ln>
            <a:noFill/>
          </a:ln>
        </p:spPr>
        <p:txBody>
          <a:bodyPr/>
          <a:lstStyle/>
          <a:p>
            <a:endParaRPr lang="en-US"/>
          </a:p>
        </p:txBody>
      </p:sp>
      <p:sp>
        <p:nvSpPr>
          <p:cNvPr id="437" name="Google Shape;437;p10"/>
          <p:cNvSpPr txBox="1"/>
          <p:nvPr/>
        </p:nvSpPr>
        <p:spPr>
          <a:xfrm>
            <a:off x="12075218" y="9124391"/>
            <a:ext cx="31188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1F2380"/>
                </a:solidFill>
                <a:latin typeface="Lato"/>
                <a:ea typeface="Lato"/>
                <a:cs typeface="Lato"/>
                <a:sym typeface="Lato"/>
              </a:rPr>
              <a:t>Intestine</a:t>
            </a:r>
            <a:endParaRPr sz="1400" b="0" i="0" u="none" strike="noStrike" cap="none">
              <a:solidFill>
                <a:srgbClr val="1F2380"/>
              </a:solidFill>
              <a:latin typeface="Lato"/>
              <a:ea typeface="Lato"/>
              <a:cs typeface="Lato"/>
              <a:sym typeface="Lato"/>
            </a:endParaRPr>
          </a:p>
        </p:txBody>
      </p:sp>
      <p:sp>
        <p:nvSpPr>
          <p:cNvPr id="438" name="Google Shape;438;p10"/>
          <p:cNvSpPr txBox="1"/>
          <p:nvPr/>
        </p:nvSpPr>
        <p:spPr>
          <a:xfrm>
            <a:off x="821857" y="1041599"/>
            <a:ext cx="16644300" cy="3521400"/>
          </a:xfrm>
          <a:prstGeom prst="rect">
            <a:avLst/>
          </a:prstGeom>
          <a:noFill/>
          <a:ln>
            <a:noFill/>
          </a:ln>
        </p:spPr>
        <p:txBody>
          <a:bodyPr spcFirstLastPara="1" wrap="square" lIns="0" tIns="0" rIns="0" bIns="0" anchor="t" anchorCtr="0">
            <a:spAutoFit/>
          </a:bodyPr>
          <a:lstStyle/>
          <a:p>
            <a:pPr marL="0" marR="0" lvl="0" indent="0" algn="ctr" rtl="0">
              <a:lnSpc>
                <a:spcPct val="108000"/>
              </a:lnSpc>
              <a:spcBef>
                <a:spcPts val="0"/>
              </a:spcBef>
              <a:spcAft>
                <a:spcPts val="0"/>
              </a:spcAft>
              <a:buClr>
                <a:srgbClr val="000000"/>
              </a:buClr>
              <a:buSzPts val="10999"/>
              <a:buFont typeface="Arial"/>
              <a:buNone/>
            </a:pPr>
            <a:r>
              <a:rPr lang="en-US" sz="10999" b="0" i="0" u="none" strike="noStrike" cap="none">
                <a:solidFill>
                  <a:schemeClr val="dk1"/>
                </a:solidFill>
                <a:latin typeface="Lato"/>
                <a:ea typeface="Lato"/>
                <a:cs typeface="Lato"/>
                <a:sym typeface="Lato"/>
              </a:rPr>
              <a:t>How does one organ donor save up to 8 lives?</a:t>
            </a:r>
            <a:endParaRPr sz="1400" b="0" i="0" u="none" strike="noStrike" cap="none">
              <a:solidFill>
                <a:schemeClr val="dk1"/>
              </a:solidFill>
              <a:latin typeface="Lato"/>
              <a:ea typeface="Lato"/>
              <a:cs typeface="Lato"/>
              <a:sym typeface="Lato"/>
            </a:endParaRPr>
          </a:p>
        </p:txBody>
      </p:sp>
      <p:sp>
        <p:nvSpPr>
          <p:cNvPr id="439" name="Google Shape;439;p10"/>
          <p:cNvSpPr txBox="1"/>
          <p:nvPr/>
        </p:nvSpPr>
        <p:spPr>
          <a:xfrm>
            <a:off x="561150" y="4665862"/>
            <a:ext cx="17165700" cy="1761900"/>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chemeClr val="dk1"/>
                </a:solidFill>
                <a:latin typeface="Lato"/>
                <a:ea typeface="Lato"/>
                <a:cs typeface="Lato"/>
                <a:sym typeface="Lato"/>
              </a:rPr>
              <a:t>There are 6 recoverable organs for transplant.</a:t>
            </a:r>
            <a:endParaRPr sz="5299" b="0" i="0" u="none" strike="noStrike" cap="none">
              <a:solidFill>
                <a:schemeClr val="dk1"/>
              </a:solidFill>
              <a:latin typeface="Lato"/>
              <a:ea typeface="Lato"/>
              <a:cs typeface="Lato"/>
              <a:sym typeface="Lato"/>
            </a:endParaRPr>
          </a:p>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chemeClr val="dk1"/>
                </a:solidFill>
                <a:latin typeface="Lato"/>
                <a:ea typeface="Lato"/>
                <a:cs typeface="Lato"/>
                <a:sym typeface="Lato"/>
              </a:rPr>
              <a:t>Can you guess them?</a:t>
            </a:r>
            <a:endParaRPr sz="1400" b="0" i="0" u="none" strike="noStrike" cap="none">
              <a:solidFill>
                <a:schemeClr val="dk1"/>
              </a:solidFill>
              <a:latin typeface="Lato"/>
              <a:ea typeface="Lato"/>
              <a:cs typeface="Lato"/>
              <a:sym typeface="Lato"/>
            </a:endParaRPr>
          </a:p>
        </p:txBody>
      </p:sp>
      <p:pic>
        <p:nvPicPr>
          <p:cNvPr id="440" name="Google Shape;440;p10" title="Squiggle 2.png"/>
          <p:cNvPicPr preferRelativeResize="0"/>
          <p:nvPr/>
        </p:nvPicPr>
        <p:blipFill rotWithShape="1">
          <a:blip r:embed="rId9">
            <a:alphaModFix/>
          </a:blip>
          <a:srcRect r="73851" b="48195"/>
          <a:stretch/>
        </p:blipFill>
        <p:spPr>
          <a:xfrm>
            <a:off x="-16725" y="-16725"/>
            <a:ext cx="4201882" cy="4682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3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3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448"/>
        <p:cNvGrpSpPr/>
        <p:nvPr/>
      </p:nvGrpSpPr>
      <p:grpSpPr>
        <a:xfrm>
          <a:off x="0" y="0"/>
          <a:ext cx="0" cy="0"/>
          <a:chOff x="0" y="0"/>
          <a:chExt cx="0" cy="0"/>
        </a:xfrm>
      </p:grpSpPr>
      <p:pic>
        <p:nvPicPr>
          <p:cNvPr id="449" name="Google Shape;449;p29" descr="Organ donation and transplantation is a complex process, requiring the expertise and collaboration of thousands across the country every day. This intricate journey begins with one person – the organ donor. Join UNOS as we explore this lifesaving system from the perspective of the generous organ donor, their willing family and the organ procurement organization on the ground.&#10;&#10;For more information, visit: https://unos.org/transplant/deceased-donation/&#10;&#10;To register to become an organ donor, visit: https://www.registerme.org/" title="The organ transplant journey: how the organ donation process works">
            <a:hlinkClick r:id="rId3"/>
          </p:cNvPr>
          <p:cNvPicPr preferRelativeResize="0"/>
          <p:nvPr/>
        </p:nvPicPr>
        <p:blipFill rotWithShape="1">
          <a:blip r:embed="rId4">
            <a:alphaModFix/>
          </a:blip>
          <a:srcRect/>
          <a:stretch/>
        </p:blipFill>
        <p:spPr>
          <a:xfrm>
            <a:off x="682738" y="384025"/>
            <a:ext cx="16922525" cy="95189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7"/>
        <p:cNvGrpSpPr/>
        <p:nvPr/>
      </p:nvGrpSpPr>
      <p:grpSpPr>
        <a:xfrm>
          <a:off x="0" y="0"/>
          <a:ext cx="0" cy="0"/>
          <a:chOff x="0" y="0"/>
          <a:chExt cx="0" cy="0"/>
        </a:xfrm>
      </p:grpSpPr>
      <p:sp>
        <p:nvSpPr>
          <p:cNvPr id="458" name="Google Shape;458;g3f6815bbcef_0_9"/>
          <p:cNvSpPr txBox="1"/>
          <p:nvPr/>
        </p:nvSpPr>
        <p:spPr>
          <a:xfrm>
            <a:off x="1707900" y="2801400"/>
            <a:ext cx="14872200" cy="3540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598"/>
              <a:buFont typeface="Arial"/>
              <a:buNone/>
            </a:pPr>
            <a:r>
              <a:rPr lang="en-US" sz="11500" b="0" i="0" u="none" strike="noStrike" cap="none" dirty="0">
                <a:solidFill>
                  <a:schemeClr val="dk1"/>
                </a:solidFill>
                <a:latin typeface="Lato"/>
                <a:ea typeface="Lato"/>
                <a:cs typeface="Lato"/>
                <a:sym typeface="Lato"/>
              </a:rPr>
              <a:t>Organ Donation  Compatibility</a:t>
            </a:r>
            <a:endParaRPr sz="11500" b="0" i="0" u="none" strike="noStrike" cap="none" dirty="0">
              <a:solidFill>
                <a:schemeClr val="dk1"/>
              </a:solidFill>
              <a:latin typeface="Lato"/>
              <a:ea typeface="Lato"/>
              <a:cs typeface="Lato"/>
              <a:sym typeface="Lato"/>
            </a:endParaRPr>
          </a:p>
        </p:txBody>
      </p:sp>
      <p:sp>
        <p:nvSpPr>
          <p:cNvPr id="459" name="Google Shape;459;g3f6815bbcef_0_9"/>
          <p:cNvSpPr txBox="1"/>
          <p:nvPr/>
        </p:nvSpPr>
        <p:spPr>
          <a:xfrm>
            <a:off x="4487250" y="6708587"/>
            <a:ext cx="9313500" cy="11820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chemeClr val="dk1"/>
              </a:buClr>
              <a:buSzPts val="2400"/>
              <a:buFont typeface="Arial"/>
              <a:buNone/>
            </a:pPr>
            <a:r>
              <a:rPr lang="en-US" sz="7200" b="0" i="0" u="none" strike="noStrike" cap="none" dirty="0">
                <a:solidFill>
                  <a:schemeClr val="dk1"/>
                </a:solidFill>
                <a:latin typeface="Lato"/>
                <a:ea typeface="Lato"/>
                <a:cs typeface="Lato"/>
                <a:sym typeface="Lato"/>
              </a:rPr>
              <a:t>Making the match</a:t>
            </a:r>
            <a:endParaRPr sz="7200" b="0" i="0" u="none" strike="noStrike" cap="none" dirty="0">
              <a:solidFill>
                <a:schemeClr val="dk1"/>
              </a:solidFill>
              <a:latin typeface="Calibri"/>
              <a:ea typeface="Calibri"/>
              <a:cs typeface="Calibri"/>
              <a:sym typeface="Calibri"/>
            </a:endParaRPr>
          </a:p>
        </p:txBody>
      </p:sp>
      <p:pic>
        <p:nvPicPr>
          <p:cNvPr id="460" name="Google Shape;460;g3f6815bbcef_0_9" title="Squiggle 3.png"/>
          <p:cNvPicPr preferRelativeResize="0"/>
          <p:nvPr/>
        </p:nvPicPr>
        <p:blipFill rotWithShape="1">
          <a:blip r:embed="rId3">
            <a:alphaModFix/>
          </a:blip>
          <a:srcRect r="57935" b="43744"/>
          <a:stretch/>
        </p:blipFill>
        <p:spPr>
          <a:xfrm>
            <a:off x="0" y="-25"/>
            <a:ext cx="6751248" cy="5078830"/>
          </a:xfrm>
          <a:prstGeom prst="rect">
            <a:avLst/>
          </a:prstGeom>
          <a:noFill/>
          <a:ln>
            <a:noFill/>
          </a:ln>
        </p:spPr>
      </p:pic>
      <p:pic>
        <p:nvPicPr>
          <p:cNvPr id="461" name="Google Shape;461;g3f6815bbcef_0_9" title="Squiggle 3.png"/>
          <p:cNvPicPr preferRelativeResize="0"/>
          <p:nvPr/>
        </p:nvPicPr>
        <p:blipFill rotWithShape="1">
          <a:blip r:embed="rId3">
            <a:alphaModFix/>
          </a:blip>
          <a:srcRect r="57935" b="43744"/>
          <a:stretch/>
        </p:blipFill>
        <p:spPr>
          <a:xfrm rot="10800000">
            <a:off x="11636877" y="5208176"/>
            <a:ext cx="6751248" cy="5078824"/>
          </a:xfrm>
          <a:prstGeom prst="rect">
            <a:avLst/>
          </a:prstGeom>
          <a:noFill/>
          <a:ln>
            <a:noFill/>
          </a:ln>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5000"/>
          </a:blip>
          <a:tile tx="-1638300" ty="-2470150" sx="99998" sy="99998" flip="none" algn="tl"/>
        </a:blipFill>
        <a:effectLst/>
      </p:bgPr>
    </p:bg>
    <p:spTree>
      <p:nvGrpSpPr>
        <p:cNvPr id="1" name="Shape 466"/>
        <p:cNvGrpSpPr/>
        <p:nvPr/>
      </p:nvGrpSpPr>
      <p:grpSpPr>
        <a:xfrm>
          <a:off x="0" y="0"/>
          <a:ext cx="0" cy="0"/>
          <a:chOff x="0" y="0"/>
          <a:chExt cx="0" cy="0"/>
        </a:xfrm>
      </p:grpSpPr>
      <p:sp>
        <p:nvSpPr>
          <p:cNvPr id="467" name="Google Shape;467;g3f6815bbcef_0_193"/>
          <p:cNvSpPr txBox="1">
            <a:spLocks noGrp="1"/>
          </p:cNvSpPr>
          <p:nvPr>
            <p:ph type="title"/>
          </p:nvPr>
        </p:nvSpPr>
        <p:spPr>
          <a:xfrm>
            <a:off x="1257300" y="547575"/>
            <a:ext cx="16082999" cy="19887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chemeClr val="dk1"/>
              </a:buClr>
              <a:buSzPts val="6600"/>
              <a:buFont typeface="Play"/>
              <a:buNone/>
            </a:pPr>
            <a:r>
              <a:rPr lang="en-US" dirty="0">
                <a:latin typeface="Lato"/>
                <a:ea typeface="Lato"/>
                <a:cs typeface="Lato"/>
                <a:sym typeface="Lato"/>
              </a:rPr>
              <a:t>The Science of Self: What Makes You, You</a:t>
            </a:r>
            <a:endParaRPr dirty="0">
              <a:latin typeface="Lato"/>
              <a:ea typeface="Lato"/>
              <a:cs typeface="Lato"/>
              <a:sym typeface="Lato"/>
            </a:endParaRPr>
          </a:p>
        </p:txBody>
      </p:sp>
      <p:pic>
        <p:nvPicPr>
          <p:cNvPr id="468" name="Google Shape;468;g3f6815bbcef_0_193" descr="3D rendering of DNA"/>
          <p:cNvPicPr preferRelativeResize="0">
            <a:picLocks noGrp="1"/>
          </p:cNvPicPr>
          <p:nvPr>
            <p:ph type="body" idx="1"/>
          </p:nvPr>
        </p:nvPicPr>
        <p:blipFill rotWithShape="1">
          <a:blip r:embed="rId4">
            <a:alphaModFix/>
          </a:blip>
          <a:srcRect/>
          <a:stretch/>
        </p:blipFill>
        <p:spPr>
          <a:xfrm>
            <a:off x="7561382" y="4646936"/>
            <a:ext cx="2462400" cy="2462400"/>
          </a:xfrm>
          <a:prstGeom prst="rect">
            <a:avLst/>
          </a:prstGeom>
          <a:noFill/>
          <a:ln>
            <a:noFill/>
          </a:ln>
        </p:spPr>
      </p:pic>
      <p:pic>
        <p:nvPicPr>
          <p:cNvPr id="469" name="Google Shape;469;g3f6815bbcef_0_193" descr="Close up view of platelets in the blood"/>
          <p:cNvPicPr preferRelativeResize="0"/>
          <p:nvPr/>
        </p:nvPicPr>
        <p:blipFill rotWithShape="1">
          <a:blip r:embed="rId5">
            <a:alphaModFix/>
          </a:blip>
          <a:srcRect/>
          <a:stretch/>
        </p:blipFill>
        <p:spPr>
          <a:xfrm>
            <a:off x="2797215" y="4646936"/>
            <a:ext cx="4377310" cy="2462366"/>
          </a:xfrm>
          <a:prstGeom prst="rect">
            <a:avLst/>
          </a:prstGeom>
          <a:noFill/>
          <a:ln>
            <a:noFill/>
          </a:ln>
        </p:spPr>
      </p:pic>
      <p:sp>
        <p:nvSpPr>
          <p:cNvPr id="470" name="Google Shape;470;g3f6815bbcef_0_193"/>
          <p:cNvSpPr txBox="1"/>
          <p:nvPr/>
        </p:nvSpPr>
        <p:spPr>
          <a:xfrm>
            <a:off x="1257300" y="2536050"/>
            <a:ext cx="10124100" cy="5541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We are all made up of inherited proteins, cells, genes and DNA.</a:t>
            </a:r>
            <a:endParaRPr sz="2100" b="0" i="0" u="none" strike="noStrike" cap="none">
              <a:solidFill>
                <a:srgbClr val="000000"/>
              </a:solidFill>
              <a:latin typeface="Lato"/>
              <a:ea typeface="Lato"/>
              <a:cs typeface="Lato"/>
              <a:sym typeface="Lato"/>
            </a:endParaRPr>
          </a:p>
        </p:txBody>
      </p:sp>
      <p:sp>
        <p:nvSpPr>
          <p:cNvPr id="471" name="Google Shape;471;g3f6815bbcef_0_193"/>
          <p:cNvSpPr txBox="1"/>
          <p:nvPr/>
        </p:nvSpPr>
        <p:spPr>
          <a:xfrm>
            <a:off x="1257300" y="3383583"/>
            <a:ext cx="12608100" cy="9696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We all have these in common, but they work together to make us unique individuals.</a:t>
            </a:r>
            <a:endParaRPr sz="2100" b="0" i="0" u="none" strike="noStrike" cap="none">
              <a:solidFill>
                <a:srgbClr val="000000"/>
              </a:solidFill>
              <a:latin typeface="Lato"/>
              <a:ea typeface="Lato"/>
              <a:cs typeface="Lato"/>
              <a:sym typeface="Lato"/>
            </a:endParaRPr>
          </a:p>
        </p:txBody>
      </p:sp>
      <p:sp>
        <p:nvSpPr>
          <p:cNvPr id="472" name="Google Shape;472;g3f6815bbcef_0_193"/>
          <p:cNvSpPr txBox="1"/>
          <p:nvPr/>
        </p:nvSpPr>
        <p:spPr>
          <a:xfrm>
            <a:off x="1257300" y="7516575"/>
            <a:ext cx="16083000" cy="9696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Some genes are expressed outwardly in features like hair and eye color.</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Some are expressed internally in features we can’t see like blood type and tissue proteins.</a:t>
            </a:r>
            <a:endParaRPr sz="2100" b="0" i="0" u="none" strike="noStrike" cap="none">
              <a:solidFill>
                <a:srgbClr val="000000"/>
              </a:solidFill>
              <a:latin typeface="Lato"/>
              <a:ea typeface="Lato"/>
              <a:cs typeface="Lato"/>
              <a:sym typeface="Lato"/>
            </a:endParaRPr>
          </a:p>
        </p:txBody>
      </p:sp>
      <p:sp>
        <p:nvSpPr>
          <p:cNvPr id="473" name="Google Shape;473;g3f6815bbcef_0_193"/>
          <p:cNvSpPr txBox="1"/>
          <p:nvPr/>
        </p:nvSpPr>
        <p:spPr>
          <a:xfrm>
            <a:off x="1257300" y="8769825"/>
            <a:ext cx="15773400" cy="9696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These inherited proteins, called antigens, are markers on the surface of the blood and </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tissue cells that identify you as “self” and play a crucial part in organ transplantation.</a:t>
            </a:r>
            <a:endParaRPr sz="2100" b="0" i="0" u="none" strike="noStrike" cap="none">
              <a:solidFill>
                <a:srgbClr val="000000"/>
              </a:solidFill>
              <a:latin typeface="Lato"/>
              <a:ea typeface="Lato"/>
              <a:cs typeface="Lato"/>
              <a:sym typeface="Lato"/>
            </a:endParaRPr>
          </a:p>
        </p:txBody>
      </p:sp>
      <p:pic>
        <p:nvPicPr>
          <p:cNvPr id="474" name="Google Shape;474;g3f6815bbcef_0_193"/>
          <p:cNvPicPr preferRelativeResize="0"/>
          <p:nvPr/>
        </p:nvPicPr>
        <p:blipFill rotWithShape="1">
          <a:blip r:embed="rId6">
            <a:alphaModFix/>
          </a:blip>
          <a:srcRect/>
          <a:stretch/>
        </p:blipFill>
        <p:spPr>
          <a:xfrm>
            <a:off x="10410606" y="4646934"/>
            <a:ext cx="5443122" cy="246236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7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5000"/>
          </a:blip>
          <a:tile tx="-1638300" ty="-2470150" sx="99998" sy="99998" flip="none" algn="tl"/>
        </a:blipFill>
        <a:effectLst/>
      </p:bgPr>
    </p:bg>
    <p:spTree>
      <p:nvGrpSpPr>
        <p:cNvPr id="1" name="Shape 479"/>
        <p:cNvGrpSpPr/>
        <p:nvPr/>
      </p:nvGrpSpPr>
      <p:grpSpPr>
        <a:xfrm>
          <a:off x="0" y="0"/>
          <a:ext cx="0" cy="0"/>
          <a:chOff x="0" y="0"/>
          <a:chExt cx="0" cy="0"/>
        </a:xfrm>
      </p:grpSpPr>
      <p:sp>
        <p:nvSpPr>
          <p:cNvPr id="480" name="Google Shape;480;g3f6815bbcef_0_532"/>
          <p:cNvSpPr txBox="1">
            <a:spLocks noGrp="1"/>
          </p:cNvSpPr>
          <p:nvPr>
            <p:ph type="title"/>
          </p:nvPr>
        </p:nvSpPr>
        <p:spPr>
          <a:xfrm>
            <a:off x="879231" y="547688"/>
            <a:ext cx="16863646" cy="19887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chemeClr val="dk1"/>
              </a:buClr>
              <a:buSzPts val="6600"/>
              <a:buFont typeface="Play"/>
              <a:buNone/>
            </a:pPr>
            <a:r>
              <a:rPr lang="en-US" dirty="0">
                <a:latin typeface="Lato"/>
                <a:ea typeface="Lato"/>
                <a:cs typeface="Lato"/>
                <a:sym typeface="Lato"/>
              </a:rPr>
              <a:t>The Body’s Defense &amp; Transplant Challenges</a:t>
            </a:r>
            <a:endParaRPr dirty="0">
              <a:latin typeface="Lato"/>
              <a:ea typeface="Lato"/>
              <a:cs typeface="Lato"/>
              <a:sym typeface="Lato"/>
            </a:endParaRPr>
          </a:p>
        </p:txBody>
      </p:sp>
      <p:pic>
        <p:nvPicPr>
          <p:cNvPr id="481" name="Google Shape;481;g3f6815bbcef_0_532" descr="What are antibodies? | Live Science"/>
          <p:cNvPicPr preferRelativeResize="0">
            <a:picLocks noGrp="1"/>
          </p:cNvPicPr>
          <p:nvPr>
            <p:ph type="body" idx="1"/>
          </p:nvPr>
        </p:nvPicPr>
        <p:blipFill rotWithShape="1">
          <a:blip r:embed="rId4">
            <a:alphaModFix/>
          </a:blip>
          <a:srcRect/>
          <a:stretch/>
        </p:blipFill>
        <p:spPr>
          <a:xfrm>
            <a:off x="5883037" y="3903976"/>
            <a:ext cx="5145900" cy="3430800"/>
          </a:xfrm>
          <a:prstGeom prst="rect">
            <a:avLst/>
          </a:prstGeom>
          <a:noFill/>
          <a:ln>
            <a:noFill/>
          </a:ln>
        </p:spPr>
      </p:pic>
      <p:sp>
        <p:nvSpPr>
          <p:cNvPr id="482" name="Google Shape;482;g3f6815bbcef_0_532"/>
          <p:cNvSpPr txBox="1"/>
          <p:nvPr/>
        </p:nvSpPr>
        <p:spPr>
          <a:xfrm>
            <a:off x="1257302" y="2586450"/>
            <a:ext cx="15276600" cy="9696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When “non-self” antigens are detected in our bodies  antibodies are activated by our immune system to attack and destroy.</a:t>
            </a:r>
            <a:endParaRPr sz="2100" b="0" i="0" u="none" strike="noStrike" cap="none">
              <a:solidFill>
                <a:srgbClr val="000000"/>
              </a:solidFill>
              <a:latin typeface="Lato"/>
              <a:ea typeface="Lato"/>
              <a:cs typeface="Lato"/>
              <a:sym typeface="Lato"/>
            </a:endParaRPr>
          </a:p>
        </p:txBody>
      </p:sp>
      <p:sp>
        <p:nvSpPr>
          <p:cNvPr id="483" name="Google Shape;483;g3f6815bbcef_0_532"/>
          <p:cNvSpPr txBox="1"/>
          <p:nvPr/>
        </p:nvSpPr>
        <p:spPr>
          <a:xfrm>
            <a:off x="1257300" y="7683038"/>
            <a:ext cx="15942600" cy="9696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This keep our bodies healthy against bacteria and viruses but attacks a transplanted organ even if someone needs one to survive.</a:t>
            </a:r>
            <a:endParaRPr sz="2100" b="0" i="0" u="none" strike="noStrike" cap="none">
              <a:solidFill>
                <a:srgbClr val="000000"/>
              </a:solidFill>
              <a:latin typeface="Lato"/>
              <a:ea typeface="Lato"/>
              <a:cs typeface="Lato"/>
              <a:sym typeface="Lato"/>
            </a:endParaRPr>
          </a:p>
        </p:txBody>
      </p:sp>
      <p:sp>
        <p:nvSpPr>
          <p:cNvPr id="484" name="Google Shape;484;g3f6815bbcef_0_532"/>
          <p:cNvSpPr txBox="1"/>
          <p:nvPr/>
        </p:nvSpPr>
        <p:spPr>
          <a:xfrm>
            <a:off x="1257299" y="9000900"/>
            <a:ext cx="15773400" cy="9696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A successful transplant relies on many different factors of compatibility along with the recipient’s </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lifelong management of immunosuppressant medication.</a:t>
            </a:r>
            <a:endParaRPr sz="2100" b="0" i="0" u="none" strike="noStrike" cap="none">
              <a:solidFill>
                <a:srgbClr val="000000"/>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8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g3f6d847ebd8_0_17"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182" name="Google Shape;182;g3f6d847ebd8_0_17" title="Squiggle 2.png"/>
          <p:cNvPicPr preferRelativeResize="0"/>
          <p:nvPr/>
        </p:nvPicPr>
        <p:blipFill rotWithShape="1">
          <a:blip r:embed="rId3">
            <a:alphaModFix/>
          </a:blip>
          <a:srcRect r="73851" b="48195"/>
          <a:stretch/>
        </p:blipFill>
        <p:spPr>
          <a:xfrm rot="10800000">
            <a:off x="13555930" y="5007830"/>
            <a:ext cx="4782250" cy="5329349"/>
          </a:xfrm>
          <a:prstGeom prst="rect">
            <a:avLst/>
          </a:prstGeom>
          <a:noFill/>
          <a:ln>
            <a:noFill/>
          </a:ln>
        </p:spPr>
      </p:pic>
      <p:sp>
        <p:nvSpPr>
          <p:cNvPr id="183" name="Google Shape;183;g3f6d847ebd8_0_17"/>
          <p:cNvSpPr txBox="1"/>
          <p:nvPr/>
        </p:nvSpPr>
        <p:spPr>
          <a:xfrm>
            <a:off x="3003200" y="1539150"/>
            <a:ext cx="12948300" cy="72087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700"/>
              <a:buFont typeface="Arial"/>
              <a:buNone/>
            </a:pPr>
            <a:r>
              <a:rPr lang="en-US" sz="4700" b="0" i="0" u="none" strike="noStrike" cap="none">
                <a:solidFill>
                  <a:schemeClr val="dk1"/>
                </a:solidFill>
                <a:latin typeface="Lato"/>
                <a:ea typeface="Lato"/>
                <a:cs typeface="Lato"/>
                <a:sym typeface="Lato"/>
              </a:rPr>
              <a:t>This presentation contains sensitive content regarding the discussion of death, grief, illness, and the showing of medical images.</a:t>
            </a:r>
            <a:endParaRPr sz="4700" b="0" i="0" u="none" strike="noStrike" cap="none">
              <a:solidFill>
                <a:schemeClr val="dk1"/>
              </a:solidFill>
              <a:latin typeface="Lato"/>
              <a:ea typeface="Lato"/>
              <a:cs typeface="Lato"/>
              <a:sym typeface="Lato"/>
            </a:endParaRPr>
          </a:p>
          <a:p>
            <a:pPr marL="0" marR="0" lvl="0" indent="0" algn="l" rtl="0">
              <a:lnSpc>
                <a:spcPct val="90000"/>
              </a:lnSpc>
              <a:spcBef>
                <a:spcPts val="1000"/>
              </a:spcBef>
              <a:spcAft>
                <a:spcPts val="0"/>
              </a:spcAft>
              <a:buClr>
                <a:srgbClr val="000000"/>
              </a:buClr>
              <a:buSzPts val="4700"/>
              <a:buFont typeface="Arial"/>
              <a:buNone/>
            </a:pPr>
            <a:endParaRPr sz="4700" b="0" i="0" u="none" strike="noStrike" cap="none">
              <a:solidFill>
                <a:schemeClr val="dk1"/>
              </a:solidFill>
              <a:latin typeface="Lato"/>
              <a:ea typeface="Lato"/>
              <a:cs typeface="Lato"/>
              <a:sym typeface="Lato"/>
            </a:endParaRPr>
          </a:p>
          <a:p>
            <a:pPr marL="0" marR="0" lvl="0" indent="0" algn="l" rtl="0">
              <a:lnSpc>
                <a:spcPct val="90000"/>
              </a:lnSpc>
              <a:spcBef>
                <a:spcPts val="1000"/>
              </a:spcBef>
              <a:spcAft>
                <a:spcPts val="0"/>
              </a:spcAft>
              <a:buClr>
                <a:srgbClr val="000000"/>
              </a:buClr>
              <a:buSzPts val="4700"/>
              <a:buFont typeface="Arial"/>
              <a:buNone/>
            </a:pPr>
            <a:r>
              <a:rPr lang="en-US" sz="4700" b="0" i="0" u="none" strike="noStrike" cap="none">
                <a:solidFill>
                  <a:schemeClr val="dk1"/>
                </a:solidFill>
                <a:latin typeface="Lato"/>
                <a:ea typeface="Lato"/>
                <a:cs typeface="Lato"/>
                <a:sym typeface="Lato"/>
              </a:rPr>
              <a:t>Be mindful and respectful of everyone’s experiences, feelings, and attitudes regarding the topic of organ, eye, and tissue donation.</a:t>
            </a:r>
            <a:endParaRPr sz="4700" b="0" i="0" u="none" strike="noStrike" cap="none">
              <a:solidFill>
                <a:schemeClr val="dk1"/>
              </a:solidFill>
              <a:latin typeface="Lato"/>
              <a:ea typeface="Lato"/>
              <a:cs typeface="Lato"/>
              <a:sym typeface="Lato"/>
            </a:endParaRPr>
          </a:p>
          <a:p>
            <a:pPr marL="0" marR="0" lvl="0" indent="0" algn="l" rtl="0">
              <a:lnSpc>
                <a:spcPct val="90000"/>
              </a:lnSpc>
              <a:spcBef>
                <a:spcPts val="1000"/>
              </a:spcBef>
              <a:spcAft>
                <a:spcPts val="0"/>
              </a:spcAft>
              <a:buClr>
                <a:srgbClr val="000000"/>
              </a:buClr>
              <a:buSzPts val="4700"/>
              <a:buFont typeface="Arial"/>
              <a:buNone/>
            </a:pPr>
            <a:endParaRPr sz="4700" b="0" i="0" u="none" strike="noStrike" cap="none">
              <a:solidFill>
                <a:schemeClr val="dk1"/>
              </a:solidFill>
              <a:latin typeface="Lato"/>
              <a:ea typeface="Lato"/>
              <a:cs typeface="Lato"/>
              <a:sym typeface="Lato"/>
            </a:endParaRPr>
          </a:p>
          <a:p>
            <a:pPr marL="0" marR="0" lvl="0" indent="0" algn="l" rtl="0">
              <a:lnSpc>
                <a:spcPct val="90000"/>
              </a:lnSpc>
              <a:spcBef>
                <a:spcPts val="1000"/>
              </a:spcBef>
              <a:spcAft>
                <a:spcPts val="0"/>
              </a:spcAft>
              <a:buClr>
                <a:srgbClr val="000000"/>
              </a:buClr>
              <a:buSzPts val="4700"/>
              <a:buFont typeface="Arial"/>
              <a:buNone/>
            </a:pPr>
            <a:r>
              <a:rPr lang="en-US" sz="4700" b="0" i="0" u="none" strike="noStrike" cap="none">
                <a:solidFill>
                  <a:schemeClr val="dk1"/>
                </a:solidFill>
                <a:latin typeface="Lato"/>
                <a:ea typeface="Lato"/>
                <a:cs typeface="Lato"/>
                <a:sym typeface="Lato"/>
              </a:rPr>
              <a:t>Please care for yourself and reach out for support if needed.</a:t>
            </a:r>
            <a:endParaRPr sz="4700" b="0" i="0" u="none" strike="noStrike" cap="none">
              <a:solidFill>
                <a:schemeClr val="dk1"/>
              </a:solidFill>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5000"/>
          </a:blip>
          <a:tile tx="-1638300" ty="-2470150" sx="99998" sy="99998" flip="none" algn="tl"/>
        </a:blipFill>
        <a:effectLst/>
      </p:bgPr>
    </p:bg>
    <p:spTree>
      <p:nvGrpSpPr>
        <p:cNvPr id="1" name="Shape 489"/>
        <p:cNvGrpSpPr/>
        <p:nvPr/>
      </p:nvGrpSpPr>
      <p:grpSpPr>
        <a:xfrm>
          <a:off x="0" y="0"/>
          <a:ext cx="0" cy="0"/>
          <a:chOff x="0" y="0"/>
          <a:chExt cx="0" cy="0"/>
        </a:xfrm>
      </p:grpSpPr>
      <p:sp>
        <p:nvSpPr>
          <p:cNvPr id="490" name="Google Shape;490;g3f6815bbcef_0_704"/>
          <p:cNvSpPr txBox="1">
            <a:spLocks noGrp="1"/>
          </p:cNvSpPr>
          <p:nvPr>
            <p:ph type="title"/>
          </p:nvPr>
        </p:nvSpPr>
        <p:spPr>
          <a:xfrm>
            <a:off x="764139" y="553929"/>
            <a:ext cx="15773400" cy="19887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chemeClr val="dk1"/>
              </a:buClr>
              <a:buSzPts val="6600"/>
              <a:buFont typeface="Play"/>
              <a:buNone/>
            </a:pPr>
            <a:r>
              <a:rPr lang="en-US">
                <a:latin typeface="Lato"/>
                <a:ea typeface="Lato"/>
                <a:cs typeface="Lato"/>
                <a:sym typeface="Lato"/>
              </a:rPr>
              <a:t>Matching</a:t>
            </a:r>
            <a:endParaRPr>
              <a:latin typeface="Lato"/>
              <a:ea typeface="Lato"/>
              <a:cs typeface="Lato"/>
              <a:sym typeface="Lato"/>
            </a:endParaRPr>
          </a:p>
        </p:txBody>
      </p:sp>
      <p:pic>
        <p:nvPicPr>
          <p:cNvPr id="491" name="Google Shape;491;g3f6815bbcef_0_704" descr="How does UNOS save lives?"/>
          <p:cNvPicPr preferRelativeResize="0"/>
          <p:nvPr/>
        </p:nvPicPr>
        <p:blipFill rotWithShape="1">
          <a:blip r:embed="rId4">
            <a:alphaModFix/>
          </a:blip>
          <a:srcRect/>
          <a:stretch/>
        </p:blipFill>
        <p:spPr>
          <a:xfrm>
            <a:off x="6406789" y="4679516"/>
            <a:ext cx="7892194" cy="4427328"/>
          </a:xfrm>
          <a:prstGeom prst="rect">
            <a:avLst/>
          </a:prstGeom>
          <a:noFill/>
          <a:ln>
            <a:noFill/>
          </a:ln>
        </p:spPr>
      </p:pic>
      <p:sp>
        <p:nvSpPr>
          <p:cNvPr id="492" name="Google Shape;492;g3f6815bbcef_0_704"/>
          <p:cNvSpPr txBox="1"/>
          <p:nvPr/>
        </p:nvSpPr>
        <p:spPr>
          <a:xfrm>
            <a:off x="764138" y="2839913"/>
            <a:ext cx="17314800" cy="7851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chemeClr val="dk1"/>
                </a:solidFill>
                <a:latin typeface="Lato"/>
                <a:ea typeface="Lato"/>
                <a:cs typeface="Lato"/>
                <a:sym typeface="Lato"/>
              </a:rPr>
              <a:t>Matching an organ donor with a recipient depends on several factors:</a:t>
            </a:r>
            <a:endParaRPr sz="2100" b="0" i="0" u="none" strike="noStrike" cap="none">
              <a:solidFill>
                <a:srgbClr val="000000"/>
              </a:solidFill>
              <a:latin typeface="Lato"/>
              <a:ea typeface="Lato"/>
              <a:cs typeface="Lato"/>
              <a:sym typeface="Lato"/>
            </a:endParaRPr>
          </a:p>
        </p:txBody>
      </p:sp>
      <p:sp>
        <p:nvSpPr>
          <p:cNvPr id="493" name="Google Shape;493;g3f6815bbcef_0_704"/>
          <p:cNvSpPr txBox="1"/>
          <p:nvPr/>
        </p:nvSpPr>
        <p:spPr>
          <a:xfrm>
            <a:off x="764138" y="6367200"/>
            <a:ext cx="5633100" cy="14313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dirty="0">
                <a:solidFill>
                  <a:schemeClr val="dk1"/>
                </a:solidFill>
                <a:latin typeface="Lato"/>
                <a:ea typeface="Lato"/>
                <a:cs typeface="Lato"/>
                <a:sym typeface="Lato"/>
              </a:rPr>
              <a:t>How long a person has </a:t>
            </a:r>
            <a:endParaRPr sz="2100" b="0" i="0" u="none" strike="noStrike" cap="none" dirty="0">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4200"/>
              <a:buFont typeface="Arial"/>
              <a:buNone/>
            </a:pPr>
            <a:r>
              <a:rPr lang="en-US" sz="4200" b="0" i="0" u="none" strike="noStrike" cap="none" dirty="0">
                <a:solidFill>
                  <a:schemeClr val="dk1"/>
                </a:solidFill>
                <a:latin typeface="Lato"/>
                <a:ea typeface="Lato"/>
                <a:cs typeface="Lato"/>
                <a:sym typeface="Lato"/>
              </a:rPr>
              <a:t>been on the waitlist</a:t>
            </a:r>
            <a:endParaRPr sz="2100" b="0" i="0" u="none" strike="noStrike" cap="none" dirty="0">
              <a:solidFill>
                <a:srgbClr val="000000"/>
              </a:solidFill>
              <a:latin typeface="Lato"/>
              <a:ea typeface="Lato"/>
              <a:cs typeface="Lato"/>
              <a:sym typeface="Lato"/>
            </a:endParaRPr>
          </a:p>
        </p:txBody>
      </p:sp>
      <p:sp>
        <p:nvSpPr>
          <p:cNvPr id="494" name="Google Shape;494;g3f6815bbcef_0_704"/>
          <p:cNvSpPr txBox="1"/>
          <p:nvPr/>
        </p:nvSpPr>
        <p:spPr>
          <a:xfrm>
            <a:off x="764139" y="8234738"/>
            <a:ext cx="3134400" cy="7851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chemeClr val="dk1"/>
                </a:solidFill>
                <a:latin typeface="Lato"/>
                <a:ea typeface="Lato"/>
                <a:cs typeface="Lato"/>
                <a:sym typeface="Lato"/>
              </a:rPr>
              <a:t>Geography</a:t>
            </a:r>
            <a:endParaRPr sz="2100" b="0" i="0" u="none" strike="noStrike" cap="none">
              <a:solidFill>
                <a:srgbClr val="000000"/>
              </a:solidFill>
              <a:latin typeface="Lato"/>
              <a:ea typeface="Lato"/>
              <a:cs typeface="Lato"/>
              <a:sym typeface="Lato"/>
            </a:endParaRPr>
          </a:p>
        </p:txBody>
      </p:sp>
      <p:sp>
        <p:nvSpPr>
          <p:cNvPr id="495" name="Google Shape;495;g3f6815bbcef_0_704"/>
          <p:cNvSpPr txBox="1"/>
          <p:nvPr/>
        </p:nvSpPr>
        <p:spPr>
          <a:xfrm>
            <a:off x="14591216" y="4568813"/>
            <a:ext cx="3134400" cy="7851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chemeClr val="dk1"/>
                </a:solidFill>
                <a:latin typeface="Lato"/>
                <a:ea typeface="Lato"/>
                <a:cs typeface="Lato"/>
                <a:sym typeface="Lato"/>
              </a:rPr>
              <a:t>Body size</a:t>
            </a:r>
            <a:endParaRPr sz="2100" b="0" i="0" u="none" strike="noStrike" cap="none">
              <a:solidFill>
                <a:srgbClr val="000000"/>
              </a:solidFill>
              <a:latin typeface="Lato"/>
              <a:ea typeface="Lato"/>
              <a:cs typeface="Lato"/>
              <a:sym typeface="Lato"/>
            </a:endParaRPr>
          </a:p>
        </p:txBody>
      </p:sp>
      <p:sp>
        <p:nvSpPr>
          <p:cNvPr id="496" name="Google Shape;496;g3f6815bbcef_0_704"/>
          <p:cNvSpPr txBox="1"/>
          <p:nvPr/>
        </p:nvSpPr>
        <p:spPr>
          <a:xfrm>
            <a:off x="14294548" y="6297750"/>
            <a:ext cx="3430800" cy="7851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chemeClr val="dk1"/>
                </a:solidFill>
                <a:latin typeface="Lato"/>
                <a:ea typeface="Lato"/>
                <a:cs typeface="Lato"/>
                <a:sym typeface="Lato"/>
              </a:rPr>
              <a:t>Blood type</a:t>
            </a:r>
            <a:endParaRPr sz="2100" b="0" i="0" u="none" strike="noStrike" cap="none">
              <a:solidFill>
                <a:srgbClr val="000000"/>
              </a:solidFill>
              <a:latin typeface="Lato"/>
              <a:ea typeface="Lato"/>
              <a:cs typeface="Lato"/>
              <a:sym typeface="Lato"/>
            </a:endParaRPr>
          </a:p>
        </p:txBody>
      </p:sp>
      <p:sp>
        <p:nvSpPr>
          <p:cNvPr id="497" name="Google Shape;497;g3f6815bbcef_0_704"/>
          <p:cNvSpPr txBox="1"/>
          <p:nvPr/>
        </p:nvSpPr>
        <p:spPr>
          <a:xfrm>
            <a:off x="14294548" y="8137353"/>
            <a:ext cx="3784200" cy="7851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dirty="0">
                <a:solidFill>
                  <a:schemeClr val="dk1"/>
                </a:solidFill>
                <a:latin typeface="Lato"/>
                <a:ea typeface="Lato"/>
                <a:cs typeface="Lato"/>
                <a:sym typeface="Lato"/>
              </a:rPr>
              <a:t>Tissue type</a:t>
            </a:r>
            <a:endParaRPr sz="2100" b="0" i="0" u="none" strike="noStrike" cap="none" dirty="0">
              <a:solidFill>
                <a:srgbClr val="000000"/>
              </a:solidFill>
              <a:latin typeface="Lato"/>
              <a:ea typeface="Lato"/>
              <a:cs typeface="Lato"/>
              <a:sym typeface="Lato"/>
            </a:endParaRPr>
          </a:p>
        </p:txBody>
      </p:sp>
      <p:sp>
        <p:nvSpPr>
          <p:cNvPr id="498" name="Google Shape;498;g3f6815bbcef_0_704"/>
          <p:cNvSpPr txBox="1"/>
          <p:nvPr/>
        </p:nvSpPr>
        <p:spPr>
          <a:xfrm>
            <a:off x="764138" y="4427850"/>
            <a:ext cx="4068000" cy="14313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dirty="0">
                <a:solidFill>
                  <a:schemeClr val="dk1"/>
                </a:solidFill>
                <a:latin typeface="Lato"/>
                <a:ea typeface="Lato"/>
                <a:cs typeface="Lato"/>
                <a:sym typeface="Lato"/>
              </a:rPr>
              <a:t>Medical urgency</a:t>
            </a:r>
            <a:endParaRPr sz="2100" b="0" i="0" u="none" strike="noStrike" cap="none" dirty="0">
              <a:solidFill>
                <a:srgbClr val="000000"/>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9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9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9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5000"/>
          </a:blip>
          <a:tile tx="-1638300" ty="-2470150" sx="99998" sy="99998" flip="none" algn="tl"/>
        </a:blipFill>
        <a:effectLst/>
      </p:bgPr>
    </p:bg>
    <p:spTree>
      <p:nvGrpSpPr>
        <p:cNvPr id="1" name="Shape 503"/>
        <p:cNvGrpSpPr/>
        <p:nvPr/>
      </p:nvGrpSpPr>
      <p:grpSpPr>
        <a:xfrm>
          <a:off x="0" y="0"/>
          <a:ext cx="0" cy="0"/>
          <a:chOff x="0" y="0"/>
          <a:chExt cx="0" cy="0"/>
        </a:xfrm>
      </p:grpSpPr>
      <p:sp>
        <p:nvSpPr>
          <p:cNvPr id="504" name="Google Shape;504;g3f6815bbcef_0_875"/>
          <p:cNvSpPr txBox="1">
            <a:spLocks noGrp="1"/>
          </p:cNvSpPr>
          <p:nvPr>
            <p:ph type="title"/>
          </p:nvPr>
        </p:nvSpPr>
        <p:spPr>
          <a:xfrm>
            <a:off x="467925" y="501863"/>
            <a:ext cx="15773400" cy="19887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chemeClr val="dk1"/>
              </a:buClr>
              <a:buSzPts val="6600"/>
              <a:buFont typeface="Play"/>
              <a:buNone/>
            </a:pPr>
            <a:r>
              <a:rPr lang="en-US">
                <a:latin typeface="Lato"/>
                <a:ea typeface="Lato"/>
                <a:cs typeface="Lato"/>
                <a:sym typeface="Lato"/>
              </a:rPr>
              <a:t>Testing Organ Compatibility</a:t>
            </a:r>
            <a:endParaRPr>
              <a:latin typeface="Lato"/>
              <a:ea typeface="Lato"/>
              <a:cs typeface="Lato"/>
              <a:sym typeface="Lato"/>
            </a:endParaRPr>
          </a:p>
        </p:txBody>
      </p:sp>
      <p:sp>
        <p:nvSpPr>
          <p:cNvPr id="505" name="Google Shape;505;g3f6815bbcef_0_875"/>
          <p:cNvSpPr txBox="1">
            <a:spLocks noGrp="1"/>
          </p:cNvSpPr>
          <p:nvPr>
            <p:ph type="body" idx="1"/>
          </p:nvPr>
        </p:nvSpPr>
        <p:spPr>
          <a:xfrm>
            <a:off x="9144000" y="4327204"/>
            <a:ext cx="15773400" cy="6526800"/>
          </a:xfrm>
          <a:prstGeom prst="rect">
            <a:avLst/>
          </a:prstGeom>
          <a:noFill/>
          <a:ln>
            <a:noFill/>
          </a:ln>
        </p:spPr>
        <p:txBody>
          <a:bodyPr spcFirstLastPara="1" wrap="square" lIns="137150" tIns="68550" rIns="137150" bIns="68550" anchor="t" anchorCtr="0">
            <a:normAutofit/>
          </a:bodyPr>
          <a:lstStyle/>
          <a:p>
            <a:pPr marL="342900" lvl="0" indent="-342900" algn="l" rtl="0">
              <a:lnSpc>
                <a:spcPct val="90000"/>
              </a:lnSpc>
              <a:spcBef>
                <a:spcPts val="0"/>
              </a:spcBef>
              <a:spcAft>
                <a:spcPts val="0"/>
              </a:spcAft>
              <a:buClr>
                <a:schemeClr val="dk1"/>
              </a:buClr>
              <a:buSzPts val="4200"/>
              <a:buFont typeface="Lato"/>
              <a:buChar char="•"/>
            </a:pPr>
            <a:r>
              <a:rPr lang="en-US" dirty="0">
                <a:latin typeface="Lato"/>
                <a:ea typeface="Lato"/>
                <a:cs typeface="Lato"/>
                <a:sym typeface="Lato"/>
              </a:rPr>
              <a:t>ABO Compatibility </a:t>
            </a:r>
            <a:endParaRPr dirty="0">
              <a:latin typeface="Lato"/>
              <a:ea typeface="Lato"/>
              <a:cs typeface="Lato"/>
              <a:sym typeface="Lato"/>
            </a:endParaRPr>
          </a:p>
          <a:p>
            <a:pPr marL="0" lvl="0" indent="0" algn="l" rtl="0">
              <a:lnSpc>
                <a:spcPct val="90000"/>
              </a:lnSpc>
              <a:spcBef>
                <a:spcPts val="1500"/>
              </a:spcBef>
              <a:spcAft>
                <a:spcPts val="0"/>
              </a:spcAft>
              <a:buClr>
                <a:schemeClr val="dk1"/>
              </a:buClr>
              <a:buSzPts val="4200"/>
              <a:buNone/>
            </a:pPr>
            <a:r>
              <a:rPr lang="en-US" dirty="0">
                <a:latin typeface="Lato"/>
                <a:ea typeface="Lato"/>
                <a:cs typeface="Lato"/>
                <a:sym typeface="Lato"/>
              </a:rPr>
              <a:t>   (matching blood type)</a:t>
            </a:r>
            <a:endParaRPr dirty="0">
              <a:latin typeface="Lato"/>
              <a:ea typeface="Lato"/>
              <a:cs typeface="Lato"/>
              <a:sym typeface="Lato"/>
            </a:endParaRPr>
          </a:p>
          <a:p>
            <a:pPr marL="0" lvl="0" indent="0" algn="l" rtl="0">
              <a:lnSpc>
                <a:spcPct val="90000"/>
              </a:lnSpc>
              <a:spcBef>
                <a:spcPts val="1500"/>
              </a:spcBef>
              <a:spcAft>
                <a:spcPts val="0"/>
              </a:spcAft>
              <a:buClr>
                <a:schemeClr val="dk1"/>
              </a:buClr>
              <a:buSzPts val="4200"/>
              <a:buNone/>
            </a:pPr>
            <a:endParaRPr dirty="0"/>
          </a:p>
          <a:p>
            <a:pPr marL="342900" lvl="0" indent="-342900" algn="l" rtl="0">
              <a:lnSpc>
                <a:spcPct val="90000"/>
              </a:lnSpc>
              <a:spcBef>
                <a:spcPts val="1500"/>
              </a:spcBef>
              <a:spcAft>
                <a:spcPts val="0"/>
              </a:spcAft>
              <a:buClr>
                <a:schemeClr val="dk1"/>
              </a:buClr>
              <a:buSzPts val="4200"/>
              <a:buFont typeface="Lato"/>
              <a:buChar char="•"/>
            </a:pPr>
            <a:r>
              <a:rPr lang="en-US" dirty="0">
                <a:latin typeface="Lato"/>
                <a:ea typeface="Lato"/>
                <a:cs typeface="Lato"/>
                <a:sym typeface="Lato"/>
              </a:rPr>
              <a:t>Human Leukocyte Antigens or HLA </a:t>
            </a:r>
            <a:endParaRPr dirty="0">
              <a:latin typeface="Lato"/>
              <a:ea typeface="Lato"/>
              <a:cs typeface="Lato"/>
              <a:sym typeface="Lato"/>
            </a:endParaRPr>
          </a:p>
          <a:p>
            <a:pPr marL="0" lvl="0" indent="0" algn="l" rtl="0">
              <a:lnSpc>
                <a:spcPct val="90000"/>
              </a:lnSpc>
              <a:spcBef>
                <a:spcPts val="1500"/>
              </a:spcBef>
              <a:spcAft>
                <a:spcPts val="0"/>
              </a:spcAft>
              <a:buClr>
                <a:schemeClr val="dk1"/>
              </a:buClr>
              <a:buSzPts val="4200"/>
              <a:buNone/>
            </a:pPr>
            <a:r>
              <a:rPr lang="en-US" dirty="0">
                <a:latin typeface="Lato"/>
                <a:ea typeface="Lato"/>
                <a:cs typeface="Lato"/>
                <a:sym typeface="Lato"/>
              </a:rPr>
              <a:t>   (matching tissue)</a:t>
            </a:r>
            <a:endParaRPr dirty="0">
              <a:latin typeface="Lato"/>
              <a:ea typeface="Lato"/>
              <a:cs typeface="Lato"/>
              <a:sym typeface="Lato"/>
            </a:endParaRPr>
          </a:p>
          <a:p>
            <a:pPr marL="0" lvl="0" indent="0" algn="l" rtl="0">
              <a:lnSpc>
                <a:spcPct val="90000"/>
              </a:lnSpc>
              <a:spcBef>
                <a:spcPts val="1500"/>
              </a:spcBef>
              <a:spcAft>
                <a:spcPts val="0"/>
              </a:spcAft>
              <a:buClr>
                <a:schemeClr val="dk1"/>
              </a:buClr>
              <a:buSzPts val="4200"/>
              <a:buNone/>
            </a:pPr>
            <a:endParaRPr dirty="0"/>
          </a:p>
          <a:p>
            <a:pPr marL="342900" lvl="0" indent="-342900" algn="l" rtl="0">
              <a:lnSpc>
                <a:spcPct val="90000"/>
              </a:lnSpc>
              <a:spcBef>
                <a:spcPts val="1500"/>
              </a:spcBef>
              <a:spcAft>
                <a:spcPts val="0"/>
              </a:spcAft>
              <a:buClr>
                <a:schemeClr val="dk1"/>
              </a:buClr>
              <a:buSzPts val="4200"/>
              <a:buFont typeface="Lato"/>
              <a:buChar char="•"/>
            </a:pPr>
            <a:r>
              <a:rPr lang="en-US" dirty="0">
                <a:latin typeface="Lato"/>
                <a:ea typeface="Lato"/>
                <a:cs typeface="Lato"/>
                <a:sym typeface="Lato"/>
              </a:rPr>
              <a:t>Cross Matching</a:t>
            </a:r>
            <a:endParaRPr dirty="0">
              <a:latin typeface="Lato"/>
              <a:ea typeface="Lato"/>
              <a:cs typeface="Lato"/>
              <a:sym typeface="Lato"/>
            </a:endParaRPr>
          </a:p>
        </p:txBody>
      </p:sp>
      <p:pic>
        <p:nvPicPr>
          <p:cNvPr id="506" name="Google Shape;506;g3f6815bbcef_0_875" descr="Microscope with lab glassware"/>
          <p:cNvPicPr preferRelativeResize="0"/>
          <p:nvPr/>
        </p:nvPicPr>
        <p:blipFill rotWithShape="1">
          <a:blip r:embed="rId4">
            <a:alphaModFix/>
          </a:blip>
          <a:srcRect/>
          <a:stretch/>
        </p:blipFill>
        <p:spPr>
          <a:xfrm>
            <a:off x="467937" y="4107748"/>
            <a:ext cx="8449403" cy="5631560"/>
          </a:xfrm>
          <a:prstGeom prst="rect">
            <a:avLst/>
          </a:prstGeom>
          <a:noFill/>
          <a:ln>
            <a:noFill/>
          </a:ln>
        </p:spPr>
      </p:pic>
      <p:sp>
        <p:nvSpPr>
          <p:cNvPr id="507" name="Google Shape;507;g3f6815bbcef_0_875"/>
          <p:cNvSpPr txBox="1"/>
          <p:nvPr/>
        </p:nvSpPr>
        <p:spPr>
          <a:xfrm>
            <a:off x="329699" y="2629388"/>
            <a:ext cx="19836900" cy="7233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3800"/>
              <a:buFont typeface="Arial"/>
              <a:buNone/>
            </a:pPr>
            <a:r>
              <a:rPr lang="en-US" sz="3800" b="0" i="0" u="none" strike="noStrike" cap="none">
                <a:solidFill>
                  <a:schemeClr val="dk1"/>
                </a:solidFill>
                <a:latin typeface="Lato"/>
                <a:ea typeface="Lato"/>
                <a:cs typeface="Lato"/>
                <a:sym typeface="Lato"/>
              </a:rPr>
              <a:t>To successfully match organ donors with recipients, 3 crucial tests need to happen.</a:t>
            </a:r>
            <a:endParaRPr sz="2000" b="0" i="0" u="none" strike="noStrike" cap="none">
              <a:solidFill>
                <a:srgbClr val="000000"/>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0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0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0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05">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05">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05">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0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5000"/>
          </a:blip>
          <a:tile tx="-1638300" ty="-2470150" sx="99998" sy="99998" flip="none" algn="tl"/>
        </a:blipFill>
        <a:effectLst/>
      </p:bgPr>
    </p:bg>
    <p:spTree>
      <p:nvGrpSpPr>
        <p:cNvPr id="1" name="Shape 512"/>
        <p:cNvGrpSpPr/>
        <p:nvPr/>
      </p:nvGrpSpPr>
      <p:grpSpPr>
        <a:xfrm>
          <a:off x="0" y="0"/>
          <a:ext cx="0" cy="0"/>
          <a:chOff x="0" y="0"/>
          <a:chExt cx="0" cy="0"/>
        </a:xfrm>
      </p:grpSpPr>
      <p:sp>
        <p:nvSpPr>
          <p:cNvPr id="513" name="Google Shape;513;g3f6815bbcef_0_958"/>
          <p:cNvSpPr txBox="1">
            <a:spLocks noGrp="1"/>
          </p:cNvSpPr>
          <p:nvPr>
            <p:ph type="title"/>
          </p:nvPr>
        </p:nvSpPr>
        <p:spPr>
          <a:xfrm>
            <a:off x="575363" y="566738"/>
            <a:ext cx="15773400" cy="19887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chemeClr val="dk1"/>
              </a:buClr>
              <a:buSzPts val="6600"/>
              <a:buFont typeface="Play"/>
              <a:buNone/>
            </a:pPr>
            <a:r>
              <a:rPr lang="en-US">
                <a:latin typeface="Lato"/>
                <a:ea typeface="Lato"/>
                <a:cs typeface="Lato"/>
                <a:sym typeface="Lato"/>
              </a:rPr>
              <a:t>ABO Compatibility</a:t>
            </a:r>
            <a:endParaRPr>
              <a:latin typeface="Lato"/>
              <a:ea typeface="Lato"/>
              <a:cs typeface="Lato"/>
              <a:sym typeface="Lato"/>
            </a:endParaRPr>
          </a:p>
        </p:txBody>
      </p:sp>
      <p:sp>
        <p:nvSpPr>
          <p:cNvPr id="514" name="Google Shape;514;g3f6815bbcef_0_958"/>
          <p:cNvSpPr txBox="1">
            <a:spLocks noGrp="1"/>
          </p:cNvSpPr>
          <p:nvPr>
            <p:ph type="body" idx="1"/>
          </p:nvPr>
        </p:nvSpPr>
        <p:spPr>
          <a:xfrm>
            <a:off x="568165" y="2623276"/>
            <a:ext cx="7886700" cy="1059600"/>
          </a:xfrm>
          <a:prstGeom prst="rect">
            <a:avLst/>
          </a:prstGeom>
          <a:noFill/>
          <a:ln>
            <a:noFill/>
          </a:ln>
        </p:spPr>
        <p:txBody>
          <a:bodyPr spcFirstLastPara="1" wrap="square" lIns="137150" tIns="68550" rIns="137150" bIns="68550" anchor="t" anchorCtr="0">
            <a:noAutofit/>
          </a:bodyPr>
          <a:lstStyle/>
          <a:p>
            <a:pPr marL="0" lvl="0" indent="0" algn="l" rtl="0">
              <a:lnSpc>
                <a:spcPct val="70000"/>
              </a:lnSpc>
              <a:spcBef>
                <a:spcPts val="0"/>
              </a:spcBef>
              <a:spcAft>
                <a:spcPts val="0"/>
              </a:spcAft>
              <a:buClr>
                <a:schemeClr val="dk1"/>
              </a:buClr>
              <a:buSzPts val="3300"/>
              <a:buNone/>
            </a:pPr>
            <a:r>
              <a:rPr lang="en-US" sz="4200" dirty="0">
                <a:latin typeface="Lato"/>
                <a:ea typeface="Lato"/>
                <a:cs typeface="Lato"/>
                <a:sym typeface="Lato"/>
              </a:rPr>
              <a:t>What are the 4 blood types?</a:t>
            </a:r>
            <a:endParaRPr sz="4200" dirty="0">
              <a:latin typeface="Lato"/>
              <a:ea typeface="Lato"/>
              <a:cs typeface="Lato"/>
              <a:sym typeface="Lato"/>
            </a:endParaRPr>
          </a:p>
          <a:p>
            <a:pPr marL="0" lvl="0" indent="0" algn="l" rtl="0">
              <a:lnSpc>
                <a:spcPct val="70000"/>
              </a:lnSpc>
              <a:spcBef>
                <a:spcPts val="1500"/>
              </a:spcBef>
              <a:spcAft>
                <a:spcPts val="0"/>
              </a:spcAft>
              <a:buClr>
                <a:schemeClr val="dk1"/>
              </a:buClr>
              <a:buSzPts val="3300"/>
              <a:buNone/>
            </a:pPr>
            <a:endParaRPr sz="3300" dirty="0"/>
          </a:p>
        </p:txBody>
      </p:sp>
      <p:sp>
        <p:nvSpPr>
          <p:cNvPr id="515" name="Google Shape;515;g3f6815bbcef_0_958"/>
          <p:cNvSpPr txBox="1"/>
          <p:nvPr/>
        </p:nvSpPr>
        <p:spPr>
          <a:xfrm>
            <a:off x="575381" y="4085073"/>
            <a:ext cx="4248900" cy="21702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chemeClr val="dk1"/>
                </a:solidFill>
                <a:latin typeface="Lato"/>
                <a:ea typeface="Lato"/>
                <a:cs typeface="Lato"/>
                <a:sym typeface="Lato"/>
              </a:rPr>
              <a:t>A</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Lato"/>
                <a:ea typeface="Lato"/>
                <a:cs typeface="Lato"/>
                <a:sym typeface="Lato"/>
              </a:rPr>
              <a:t>Contains A antigens</a:t>
            </a:r>
            <a:endParaRPr sz="2100" b="0" i="0" u="none" strike="noStrike" cap="none">
              <a:solidFill>
                <a:srgbClr val="000000"/>
              </a:solidFill>
              <a:latin typeface="Lato"/>
              <a:ea typeface="Lato"/>
              <a:cs typeface="Lato"/>
              <a:sym typeface="Lato"/>
            </a:endParaRPr>
          </a:p>
        </p:txBody>
      </p:sp>
      <p:sp>
        <p:nvSpPr>
          <p:cNvPr id="516" name="Google Shape;516;g3f6815bbcef_0_958"/>
          <p:cNvSpPr txBox="1"/>
          <p:nvPr/>
        </p:nvSpPr>
        <p:spPr>
          <a:xfrm>
            <a:off x="568165" y="6604110"/>
            <a:ext cx="4256100" cy="21702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chemeClr val="dk1"/>
                </a:solidFill>
                <a:latin typeface="Lato"/>
                <a:ea typeface="Lato"/>
                <a:cs typeface="Lato"/>
                <a:sym typeface="Lato"/>
              </a:rPr>
              <a:t>B</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Lato"/>
                <a:ea typeface="Lato"/>
                <a:cs typeface="Lato"/>
                <a:sym typeface="Lato"/>
              </a:rPr>
              <a:t>Contains B antigens</a:t>
            </a:r>
            <a:endParaRPr sz="2100" b="0" i="0" u="none" strike="noStrike" cap="none">
              <a:solidFill>
                <a:srgbClr val="000000"/>
              </a:solidFill>
              <a:latin typeface="Lato"/>
              <a:ea typeface="Lato"/>
              <a:cs typeface="Lato"/>
              <a:sym typeface="Lato"/>
            </a:endParaRPr>
          </a:p>
        </p:txBody>
      </p:sp>
      <p:sp>
        <p:nvSpPr>
          <p:cNvPr id="517" name="Google Shape;517;g3f6815bbcef_0_958"/>
          <p:cNvSpPr txBox="1"/>
          <p:nvPr/>
        </p:nvSpPr>
        <p:spPr>
          <a:xfrm>
            <a:off x="5459252" y="4007475"/>
            <a:ext cx="3936600" cy="32784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chemeClr val="dk1"/>
                </a:solidFill>
                <a:latin typeface="Lato"/>
                <a:ea typeface="Lato"/>
                <a:cs typeface="Lato"/>
                <a:sym typeface="Lato"/>
              </a:rPr>
              <a:t>AB</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Lato"/>
                <a:ea typeface="Lato"/>
                <a:cs typeface="Lato"/>
                <a:sym typeface="Lato"/>
              </a:rPr>
              <a:t>Contains both </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Lato"/>
                <a:ea typeface="Lato"/>
                <a:cs typeface="Lato"/>
                <a:sym typeface="Lato"/>
              </a:rPr>
              <a:t>A &amp; B antigens</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7200"/>
              <a:buFont typeface="Arial"/>
              <a:buNone/>
            </a:pPr>
            <a:endParaRPr sz="7200" b="0" i="0" u="none" strike="noStrike" cap="none">
              <a:solidFill>
                <a:schemeClr val="dk1"/>
              </a:solidFill>
              <a:latin typeface="Arial"/>
              <a:ea typeface="Arial"/>
              <a:cs typeface="Arial"/>
              <a:sym typeface="Arial"/>
            </a:endParaRPr>
          </a:p>
        </p:txBody>
      </p:sp>
      <p:sp>
        <p:nvSpPr>
          <p:cNvPr id="518" name="Google Shape;518;g3f6815bbcef_0_958"/>
          <p:cNvSpPr txBox="1"/>
          <p:nvPr/>
        </p:nvSpPr>
        <p:spPr>
          <a:xfrm>
            <a:off x="5387091" y="6604124"/>
            <a:ext cx="3684600" cy="21702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US" sz="6000" b="0" i="0" u="none" strike="noStrike" cap="none">
                <a:solidFill>
                  <a:schemeClr val="dk1"/>
                </a:solidFill>
                <a:latin typeface="Lato"/>
                <a:ea typeface="Lato"/>
                <a:cs typeface="Lato"/>
                <a:sym typeface="Lato"/>
              </a:rPr>
              <a:t>O</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Lato"/>
                <a:ea typeface="Lato"/>
                <a:cs typeface="Lato"/>
                <a:sym typeface="Lato"/>
              </a:rPr>
              <a:t>Contains neither </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Lato"/>
                <a:ea typeface="Lato"/>
                <a:cs typeface="Lato"/>
                <a:sym typeface="Lato"/>
              </a:rPr>
              <a:t>A or B antigens</a:t>
            </a:r>
            <a:endParaRPr sz="2100" b="0" i="0" u="none" strike="noStrike" cap="none">
              <a:solidFill>
                <a:srgbClr val="000000"/>
              </a:solidFill>
              <a:latin typeface="Lato"/>
              <a:ea typeface="Lato"/>
              <a:cs typeface="Lato"/>
              <a:sym typeface="Lato"/>
            </a:endParaRPr>
          </a:p>
        </p:txBody>
      </p:sp>
      <p:graphicFrame>
        <p:nvGraphicFramePr>
          <p:cNvPr id="519" name="Google Shape;519;g3f6815bbcef_0_958"/>
          <p:cNvGraphicFramePr/>
          <p:nvPr>
            <p:extLst>
              <p:ext uri="{D42A27DB-BD31-4B8C-83A1-F6EECF244321}">
                <p14:modId xmlns:p14="http://schemas.microsoft.com/office/powerpoint/2010/main" val="3059427624"/>
              </p:ext>
            </p:extLst>
          </p:nvPr>
        </p:nvGraphicFramePr>
        <p:xfrm>
          <a:off x="9634517" y="2623276"/>
          <a:ext cx="8078125" cy="6452640"/>
        </p:xfrm>
        <a:graphic>
          <a:graphicData uri="http://schemas.openxmlformats.org/drawingml/2006/table">
            <a:tbl>
              <a:tblPr firstRow="1" bandRow="1">
                <a:noFill/>
                <a:tableStyleId>{6C7C3C4F-5E18-4D8E-901B-ED9B1ABC060F}</a:tableStyleId>
              </a:tblPr>
              <a:tblGrid>
                <a:gridCol w="3415850">
                  <a:extLst>
                    <a:ext uri="{9D8B030D-6E8A-4147-A177-3AD203B41FA5}">
                      <a16:colId xmlns:a16="http://schemas.microsoft.com/office/drawing/2014/main" val="20000"/>
                    </a:ext>
                  </a:extLst>
                </a:gridCol>
                <a:gridCol w="4662275">
                  <a:extLst>
                    <a:ext uri="{9D8B030D-6E8A-4147-A177-3AD203B41FA5}">
                      <a16:colId xmlns:a16="http://schemas.microsoft.com/office/drawing/2014/main" val="20001"/>
                    </a:ext>
                  </a:extLst>
                </a:gridCol>
              </a:tblGrid>
              <a:tr h="1896525">
                <a:tc>
                  <a:txBody>
                    <a:bodyPr/>
                    <a:lstStyle/>
                    <a:p>
                      <a:pPr marL="0" marR="0" lvl="0" indent="0" algn="ctr" rtl="0">
                        <a:lnSpc>
                          <a:spcPct val="100000"/>
                        </a:lnSpc>
                        <a:spcBef>
                          <a:spcPts val="0"/>
                        </a:spcBef>
                        <a:spcAft>
                          <a:spcPts val="0"/>
                        </a:spcAft>
                        <a:buClr>
                          <a:srgbClr val="000000"/>
                        </a:buClr>
                        <a:buSzPts val="4200"/>
                        <a:buFont typeface="Arial"/>
                        <a:buNone/>
                      </a:pPr>
                      <a:r>
                        <a:rPr lang="en-US" sz="4200" b="0" u="none" strike="noStrike" cap="none">
                          <a:latin typeface="Lato Black"/>
                          <a:ea typeface="Lato Black"/>
                          <a:cs typeface="Lato Black"/>
                          <a:sym typeface="Lato Black"/>
                        </a:rPr>
                        <a:t>Organ Recipient Blood Type</a:t>
                      </a:r>
                      <a:endParaRPr sz="2100" b="0" u="none" strike="noStrike" cap="none">
                        <a:latin typeface="Lato Black"/>
                        <a:ea typeface="Lato Black"/>
                        <a:cs typeface="Lato Black"/>
                        <a:sym typeface="Lato Black"/>
                      </a:endParaRPr>
                    </a:p>
                  </a:txBody>
                  <a:tcPr marL="137175" marR="137175" marT="68600" marB="68600"/>
                </a:tc>
                <a:tc>
                  <a:txBody>
                    <a:bodyPr/>
                    <a:lstStyle/>
                    <a:p>
                      <a:pPr marL="0" marR="0" lvl="0" indent="0" algn="ctr" rtl="0">
                        <a:lnSpc>
                          <a:spcPct val="100000"/>
                        </a:lnSpc>
                        <a:spcBef>
                          <a:spcPts val="0"/>
                        </a:spcBef>
                        <a:spcAft>
                          <a:spcPts val="0"/>
                        </a:spcAft>
                        <a:buClr>
                          <a:srgbClr val="000000"/>
                        </a:buClr>
                        <a:buSzPts val="4200"/>
                        <a:buFont typeface="Arial"/>
                        <a:buNone/>
                      </a:pPr>
                      <a:r>
                        <a:rPr lang="en-US" sz="4200" b="0" u="none" strike="noStrike" cap="none">
                          <a:latin typeface="Lato Black"/>
                          <a:ea typeface="Lato Black"/>
                          <a:cs typeface="Lato Black"/>
                          <a:sym typeface="Lato Black"/>
                        </a:rPr>
                        <a:t>Compatible Organ Donor </a:t>
                      </a:r>
                      <a:endParaRPr sz="2100" b="0" u="none" strike="noStrike" cap="none">
                        <a:latin typeface="Lato Black"/>
                        <a:ea typeface="Lato Black"/>
                        <a:cs typeface="Lato Black"/>
                        <a:sym typeface="Lato Black"/>
                      </a:endParaRPr>
                    </a:p>
                    <a:p>
                      <a:pPr marL="0" marR="0" lvl="0" indent="0" algn="ctr" rtl="0">
                        <a:lnSpc>
                          <a:spcPct val="100000"/>
                        </a:lnSpc>
                        <a:spcBef>
                          <a:spcPts val="0"/>
                        </a:spcBef>
                        <a:spcAft>
                          <a:spcPts val="0"/>
                        </a:spcAft>
                        <a:buClr>
                          <a:srgbClr val="000000"/>
                        </a:buClr>
                        <a:buSzPts val="4200"/>
                        <a:buFont typeface="Arial"/>
                        <a:buNone/>
                      </a:pPr>
                      <a:r>
                        <a:rPr lang="en-US" sz="4200" b="0" u="none" strike="noStrike" cap="none">
                          <a:latin typeface="Lato Black"/>
                          <a:ea typeface="Lato Black"/>
                          <a:cs typeface="Lato Black"/>
                          <a:sym typeface="Lato Black"/>
                        </a:rPr>
                        <a:t>Blood Type</a:t>
                      </a:r>
                      <a:endParaRPr sz="2100" b="0" u="none" strike="noStrike" cap="none">
                        <a:latin typeface="Lato Black"/>
                        <a:ea typeface="Lato Black"/>
                        <a:cs typeface="Lato Black"/>
                        <a:sym typeface="Lato Black"/>
                      </a:endParaRPr>
                    </a:p>
                  </a:txBody>
                  <a:tcPr marL="137175" marR="137175" marT="68600" marB="68600"/>
                </a:tc>
                <a:extLst>
                  <a:ext uri="{0D108BD9-81ED-4DB2-BD59-A6C34878D82A}">
                    <a16:rowId xmlns:a16="http://schemas.microsoft.com/office/drawing/2014/main" val="10000"/>
                  </a:ext>
                </a:extLst>
              </a:tr>
              <a:tr h="1098800">
                <a:tc>
                  <a:txBody>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a:latin typeface="Lato Black"/>
                          <a:ea typeface="Lato Black"/>
                          <a:cs typeface="Lato Black"/>
                          <a:sym typeface="Lato Black"/>
                        </a:rPr>
                        <a:t>O</a:t>
                      </a:r>
                      <a:endParaRPr sz="2100" u="none" strike="noStrike" cap="none">
                        <a:latin typeface="Lato Black"/>
                        <a:ea typeface="Lato Black"/>
                        <a:cs typeface="Lato Black"/>
                        <a:sym typeface="Lato Black"/>
                      </a:endParaRPr>
                    </a:p>
                  </a:txBody>
                  <a:tcPr marL="137175" marR="137175" marT="68600" marB="68600"/>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a:latin typeface="Lato Black"/>
                          <a:ea typeface="Lato Black"/>
                          <a:cs typeface="Lato Black"/>
                          <a:sym typeface="Lato Black"/>
                        </a:rPr>
                        <a:t>O</a:t>
                      </a:r>
                      <a:endParaRPr sz="2100" u="none" strike="noStrike" cap="none">
                        <a:latin typeface="Lato Black"/>
                        <a:ea typeface="Lato Black"/>
                        <a:cs typeface="Lato Black"/>
                        <a:sym typeface="Lato Black"/>
                      </a:endParaRPr>
                    </a:p>
                  </a:txBody>
                  <a:tcPr marL="137175" marR="137175" marT="68600" marB="68600"/>
                </a:tc>
                <a:extLst>
                  <a:ext uri="{0D108BD9-81ED-4DB2-BD59-A6C34878D82A}">
                    <a16:rowId xmlns:a16="http://schemas.microsoft.com/office/drawing/2014/main" val="10001"/>
                  </a:ext>
                </a:extLst>
              </a:tr>
              <a:tr h="1098800">
                <a:tc>
                  <a:txBody>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a:latin typeface="Lato Black"/>
                          <a:ea typeface="Lato Black"/>
                          <a:cs typeface="Lato Black"/>
                          <a:sym typeface="Lato Black"/>
                        </a:rPr>
                        <a:t>A</a:t>
                      </a:r>
                      <a:endParaRPr sz="2100" u="none" strike="noStrike" cap="none">
                        <a:latin typeface="Lato Black"/>
                        <a:ea typeface="Lato Black"/>
                        <a:cs typeface="Lato Black"/>
                        <a:sym typeface="Lato Black"/>
                      </a:endParaRPr>
                    </a:p>
                  </a:txBody>
                  <a:tcPr marL="137175" marR="137175" marT="68600" marB="68600"/>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a:latin typeface="Lato Black"/>
                          <a:ea typeface="Lato Black"/>
                          <a:cs typeface="Lato Black"/>
                          <a:sym typeface="Lato Black"/>
                        </a:rPr>
                        <a:t>A , O</a:t>
                      </a:r>
                      <a:endParaRPr sz="2100" u="none" strike="noStrike" cap="none">
                        <a:latin typeface="Lato Black"/>
                        <a:ea typeface="Lato Black"/>
                        <a:cs typeface="Lato Black"/>
                        <a:sym typeface="Lato Black"/>
                      </a:endParaRPr>
                    </a:p>
                  </a:txBody>
                  <a:tcPr marL="137175" marR="137175" marT="68600" marB="68600"/>
                </a:tc>
                <a:extLst>
                  <a:ext uri="{0D108BD9-81ED-4DB2-BD59-A6C34878D82A}">
                    <a16:rowId xmlns:a16="http://schemas.microsoft.com/office/drawing/2014/main" val="10002"/>
                  </a:ext>
                </a:extLst>
              </a:tr>
              <a:tr h="1098800">
                <a:tc>
                  <a:txBody>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a:latin typeface="Lato Black"/>
                          <a:ea typeface="Lato Black"/>
                          <a:cs typeface="Lato Black"/>
                          <a:sym typeface="Lato Black"/>
                        </a:rPr>
                        <a:t>B</a:t>
                      </a:r>
                      <a:endParaRPr sz="2100" u="none" strike="noStrike" cap="none">
                        <a:latin typeface="Lato Black"/>
                        <a:ea typeface="Lato Black"/>
                        <a:cs typeface="Lato Black"/>
                        <a:sym typeface="Lato Black"/>
                      </a:endParaRPr>
                    </a:p>
                  </a:txBody>
                  <a:tcPr marL="137175" marR="137175" marT="68600" marB="68600"/>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a:latin typeface="Lato Black"/>
                          <a:ea typeface="Lato Black"/>
                          <a:cs typeface="Lato Black"/>
                          <a:sym typeface="Lato Black"/>
                        </a:rPr>
                        <a:t>B, O</a:t>
                      </a:r>
                      <a:endParaRPr sz="2100" u="none" strike="noStrike" cap="none">
                        <a:latin typeface="Lato Black"/>
                        <a:ea typeface="Lato Black"/>
                        <a:cs typeface="Lato Black"/>
                        <a:sym typeface="Lato Black"/>
                      </a:endParaRPr>
                    </a:p>
                  </a:txBody>
                  <a:tcPr marL="137175" marR="137175" marT="68600" marB="68600"/>
                </a:tc>
                <a:extLst>
                  <a:ext uri="{0D108BD9-81ED-4DB2-BD59-A6C34878D82A}">
                    <a16:rowId xmlns:a16="http://schemas.microsoft.com/office/drawing/2014/main" val="10003"/>
                  </a:ext>
                </a:extLst>
              </a:tr>
              <a:tr h="1098800">
                <a:tc>
                  <a:txBody>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a:latin typeface="Lato Black"/>
                          <a:ea typeface="Lato Black"/>
                          <a:cs typeface="Lato Black"/>
                          <a:sym typeface="Lato Black"/>
                        </a:rPr>
                        <a:t>AB</a:t>
                      </a:r>
                      <a:endParaRPr sz="2100" u="none" strike="noStrike" cap="none">
                        <a:latin typeface="Lato Black"/>
                        <a:ea typeface="Lato Black"/>
                        <a:cs typeface="Lato Black"/>
                        <a:sym typeface="Lato Black"/>
                      </a:endParaRPr>
                    </a:p>
                  </a:txBody>
                  <a:tcPr marL="137175" marR="137175" marT="68600" marB="68600"/>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u="none" strike="noStrike" cap="none" dirty="0">
                          <a:latin typeface="Lato Black"/>
                          <a:ea typeface="Lato Black"/>
                          <a:cs typeface="Lato Black"/>
                          <a:sym typeface="Lato Black"/>
                        </a:rPr>
                        <a:t>A, B, AB, O</a:t>
                      </a:r>
                      <a:endParaRPr sz="2100" u="none" strike="noStrike" cap="none" dirty="0">
                        <a:latin typeface="Lato Black"/>
                        <a:ea typeface="Lato Black"/>
                        <a:cs typeface="Lato Black"/>
                        <a:sym typeface="Lato Black"/>
                      </a:endParaRPr>
                    </a:p>
                  </a:txBody>
                  <a:tcPr marL="137175" marR="137175" marT="68600" marB="68600"/>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5000"/>
          </a:blip>
          <a:tile tx="-1638300" ty="-2470150" sx="99998" sy="99998" flip="none" algn="tl"/>
        </a:blipFill>
        <a:effectLst/>
      </p:bgPr>
    </p:bg>
    <p:spTree>
      <p:nvGrpSpPr>
        <p:cNvPr id="1" name="Shape 524"/>
        <p:cNvGrpSpPr/>
        <p:nvPr/>
      </p:nvGrpSpPr>
      <p:grpSpPr>
        <a:xfrm>
          <a:off x="0" y="0"/>
          <a:ext cx="0" cy="0"/>
          <a:chOff x="0" y="0"/>
          <a:chExt cx="0" cy="0"/>
        </a:xfrm>
      </p:grpSpPr>
      <p:sp>
        <p:nvSpPr>
          <p:cNvPr id="525" name="Google Shape;525;g3f6815bbcef_0_1044"/>
          <p:cNvSpPr txBox="1">
            <a:spLocks noGrp="1"/>
          </p:cNvSpPr>
          <p:nvPr>
            <p:ph type="title"/>
          </p:nvPr>
        </p:nvSpPr>
        <p:spPr>
          <a:xfrm>
            <a:off x="1885950" y="445806"/>
            <a:ext cx="23660100" cy="29832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chemeClr val="dk1"/>
              </a:buClr>
              <a:buSzPts val="6600"/>
              <a:buFont typeface="Play"/>
              <a:buNone/>
            </a:pPr>
            <a:r>
              <a:rPr lang="en-US">
                <a:latin typeface="Lato"/>
                <a:ea typeface="Lato"/>
                <a:cs typeface="Lato"/>
                <a:sym typeface="Lato"/>
              </a:rPr>
              <a:t>Human Leukocyte Antigens (HLA)</a:t>
            </a:r>
            <a:endParaRPr>
              <a:latin typeface="Lato"/>
              <a:ea typeface="Lato"/>
              <a:cs typeface="Lato"/>
              <a:sym typeface="Lato"/>
            </a:endParaRPr>
          </a:p>
        </p:txBody>
      </p:sp>
      <p:pic>
        <p:nvPicPr>
          <p:cNvPr id="526" name="Google Shape;526;g3f6815bbcef_0_1044"/>
          <p:cNvPicPr preferRelativeResize="0">
            <a:picLocks noGrp="1"/>
          </p:cNvPicPr>
          <p:nvPr>
            <p:ph type="body" idx="1"/>
          </p:nvPr>
        </p:nvPicPr>
        <p:blipFill rotWithShape="1">
          <a:blip r:embed="rId4">
            <a:alphaModFix/>
          </a:blip>
          <a:srcRect/>
          <a:stretch/>
        </p:blipFill>
        <p:spPr>
          <a:xfrm>
            <a:off x="2123342" y="3393323"/>
            <a:ext cx="14041200" cy="6352200"/>
          </a:xfrm>
          <a:prstGeom prst="rect">
            <a:avLst/>
          </a:prstGeom>
          <a:noFill/>
          <a:ln>
            <a:noFill/>
          </a:ln>
        </p:spPr>
      </p:pic>
      <p:sp>
        <p:nvSpPr>
          <p:cNvPr id="527" name="Google Shape;527;g3f6815bbcef_0_1044"/>
          <p:cNvSpPr txBox="1"/>
          <p:nvPr/>
        </p:nvSpPr>
        <p:spPr>
          <a:xfrm>
            <a:off x="11333278" y="4174000"/>
            <a:ext cx="4326000" cy="969600"/>
          </a:xfrm>
          <a:prstGeom prst="rect">
            <a:avLst/>
          </a:prstGeom>
          <a:solidFill>
            <a:schemeClr val="lt1"/>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Each color represents </a:t>
            </a:r>
            <a:endParaRPr sz="21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3 antigens</a:t>
            </a:r>
            <a:endParaRPr sz="2100" b="0" i="0" u="none" strike="noStrike" cap="none">
              <a:solidFill>
                <a:srgbClr val="000000"/>
              </a:solidFill>
              <a:latin typeface="Lato"/>
              <a:ea typeface="Lato"/>
              <a:cs typeface="Lato"/>
              <a:sym typeface="Lato"/>
            </a:endParaRPr>
          </a:p>
        </p:txBody>
      </p:sp>
      <p:sp>
        <p:nvSpPr>
          <p:cNvPr id="528" name="Google Shape;528;g3f6815bbcef_0_1044"/>
          <p:cNvSpPr txBox="1"/>
          <p:nvPr/>
        </p:nvSpPr>
        <p:spPr>
          <a:xfrm>
            <a:off x="7333053" y="3090195"/>
            <a:ext cx="2954700" cy="554100"/>
          </a:xfrm>
          <a:prstGeom prst="rect">
            <a:avLst/>
          </a:prstGeom>
          <a:solidFill>
            <a:schemeClr val="lt1"/>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Biological parents</a:t>
            </a:r>
            <a:endParaRPr sz="2100" b="0" i="0" u="none" strike="noStrike" cap="none">
              <a:solidFill>
                <a:srgbClr val="000000"/>
              </a:solidFill>
              <a:latin typeface="Lato"/>
              <a:ea typeface="Lato"/>
              <a:cs typeface="Lato"/>
              <a:sym typeface="Lato"/>
            </a:endParaRPr>
          </a:p>
        </p:txBody>
      </p:sp>
      <p:sp>
        <p:nvSpPr>
          <p:cNvPr id="529" name="Google Shape;529;g3f6815bbcef_0_1044"/>
          <p:cNvSpPr txBox="1"/>
          <p:nvPr/>
        </p:nvSpPr>
        <p:spPr>
          <a:xfrm>
            <a:off x="7333053" y="9217479"/>
            <a:ext cx="4326000" cy="554100"/>
          </a:xfrm>
          <a:prstGeom prst="rect">
            <a:avLst/>
          </a:prstGeom>
          <a:solidFill>
            <a:schemeClr val="lt1"/>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0" i="0" u="none" strike="noStrike" cap="none">
                <a:solidFill>
                  <a:schemeClr val="dk1"/>
                </a:solidFill>
                <a:latin typeface="Lato"/>
                <a:ea typeface="Lato"/>
                <a:cs typeface="Lato"/>
                <a:sym typeface="Lato"/>
              </a:rPr>
              <a:t>Biological children</a:t>
            </a:r>
            <a:endParaRPr sz="2100" b="0" i="0" u="none" strike="noStrike" cap="none">
              <a:solidFill>
                <a:srgbClr val="000000"/>
              </a:solidFill>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5000"/>
          </a:blip>
          <a:tile tx="-1638300" ty="-2470150" sx="99998" sy="99998" flip="none" algn="tl"/>
        </a:blipFill>
        <a:effectLst/>
      </p:bgPr>
    </p:bg>
    <p:spTree>
      <p:nvGrpSpPr>
        <p:cNvPr id="1" name="Shape 534"/>
        <p:cNvGrpSpPr/>
        <p:nvPr/>
      </p:nvGrpSpPr>
      <p:grpSpPr>
        <a:xfrm>
          <a:off x="0" y="0"/>
          <a:ext cx="0" cy="0"/>
          <a:chOff x="0" y="0"/>
          <a:chExt cx="0" cy="0"/>
        </a:xfrm>
      </p:grpSpPr>
      <p:sp>
        <p:nvSpPr>
          <p:cNvPr id="535" name="Google Shape;535;g3f6815bbcef_0_1212"/>
          <p:cNvSpPr txBox="1">
            <a:spLocks noGrp="1"/>
          </p:cNvSpPr>
          <p:nvPr>
            <p:ph type="title"/>
          </p:nvPr>
        </p:nvSpPr>
        <p:spPr>
          <a:xfrm>
            <a:off x="1257300" y="547688"/>
            <a:ext cx="15773400" cy="19887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chemeClr val="dk1"/>
              </a:buClr>
              <a:buSzPts val="6600"/>
              <a:buFont typeface="Play"/>
              <a:buNone/>
            </a:pPr>
            <a:r>
              <a:rPr lang="en-US">
                <a:latin typeface="Lato"/>
                <a:ea typeface="Lato"/>
                <a:cs typeface="Lato"/>
                <a:sym typeface="Lato"/>
              </a:rPr>
              <a:t>Cross Match</a:t>
            </a:r>
            <a:endParaRPr>
              <a:latin typeface="Lato"/>
              <a:ea typeface="Lato"/>
              <a:cs typeface="Lato"/>
              <a:sym typeface="Lato"/>
            </a:endParaRPr>
          </a:p>
        </p:txBody>
      </p:sp>
      <p:graphicFrame>
        <p:nvGraphicFramePr>
          <p:cNvPr id="536" name="Google Shape;536;g3f6815bbcef_0_1212"/>
          <p:cNvGraphicFramePr/>
          <p:nvPr/>
        </p:nvGraphicFramePr>
        <p:xfrm>
          <a:off x="1257300" y="6264593"/>
          <a:ext cx="15773400" cy="3474800"/>
        </p:xfrm>
        <a:graphic>
          <a:graphicData uri="http://schemas.openxmlformats.org/drawingml/2006/table">
            <a:tbl>
              <a:tblPr firstRow="1" bandRow="1">
                <a:noFill/>
                <a:tableStyleId>{6C7C3C4F-5E18-4D8E-901B-ED9B1ABC060F}</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gridCol w="5257800">
                  <a:extLst>
                    <a:ext uri="{9D8B030D-6E8A-4147-A177-3AD203B41FA5}">
                      <a16:colId xmlns:a16="http://schemas.microsoft.com/office/drawing/2014/main" val="20002"/>
                    </a:ext>
                  </a:extLst>
                </a:gridCol>
              </a:tblGrid>
              <a:tr h="556275">
                <a:tc>
                  <a:txBody>
                    <a:bodyPr/>
                    <a:lstStyle/>
                    <a:p>
                      <a:pPr marL="0" marR="0" lvl="0" indent="0" algn="l" rtl="0">
                        <a:lnSpc>
                          <a:spcPct val="100000"/>
                        </a:lnSpc>
                        <a:spcBef>
                          <a:spcPts val="0"/>
                        </a:spcBef>
                        <a:spcAft>
                          <a:spcPts val="0"/>
                        </a:spcAft>
                        <a:buClr>
                          <a:srgbClr val="000000"/>
                        </a:buClr>
                        <a:buSzPts val="4200"/>
                        <a:buFont typeface="Arial"/>
                        <a:buNone/>
                      </a:pPr>
                      <a:r>
                        <a:rPr lang="en-US" sz="4200" u="none" strike="noStrike" cap="none">
                          <a:solidFill>
                            <a:schemeClr val="dk1"/>
                          </a:solidFill>
                          <a:latin typeface="Lato"/>
                          <a:ea typeface="Lato"/>
                          <a:cs typeface="Lato"/>
                          <a:sym typeface="Lato"/>
                        </a:rPr>
                        <a:t>+ Positive Cross Match</a:t>
                      </a:r>
                      <a:endParaRPr sz="2100" u="none" strike="noStrike" cap="none">
                        <a:latin typeface="Lato"/>
                        <a:ea typeface="Lato"/>
                        <a:cs typeface="Lato"/>
                        <a:sym typeface="Lato"/>
                      </a:endParaRPr>
                    </a:p>
                  </a:txBody>
                  <a:tcPr marL="137175" marR="137175" marT="68600" marB="68600">
                    <a:gradFill>
                      <a:gsLst>
                        <a:gs pos="0">
                          <a:srgbClr val="C0E4F5"/>
                        </a:gs>
                        <a:gs pos="7000">
                          <a:srgbClr val="C0E4F5"/>
                        </a:gs>
                        <a:gs pos="65000">
                          <a:srgbClr val="82CAEB"/>
                        </a:gs>
                        <a:gs pos="83000">
                          <a:srgbClr val="72C4E9"/>
                        </a:gs>
                        <a:gs pos="100000">
                          <a:srgbClr val="A0D7F0"/>
                        </a:gs>
                      </a:gsLst>
                      <a:lin ang="5400012" scaled="0"/>
                    </a:gradFill>
                  </a:tcPr>
                </a:tc>
                <a:tc>
                  <a:txBody>
                    <a:bodyPr/>
                    <a:lstStyle/>
                    <a:p>
                      <a:pPr marL="0" marR="0" lvl="0" indent="0" algn="l" rtl="0">
                        <a:lnSpc>
                          <a:spcPct val="100000"/>
                        </a:lnSpc>
                        <a:spcBef>
                          <a:spcPts val="0"/>
                        </a:spcBef>
                        <a:spcAft>
                          <a:spcPts val="0"/>
                        </a:spcAft>
                        <a:buClr>
                          <a:srgbClr val="000000"/>
                        </a:buClr>
                        <a:buSzPts val="4200"/>
                        <a:buFont typeface="Arial"/>
                        <a:buNone/>
                      </a:pPr>
                      <a:r>
                        <a:rPr lang="en-US" sz="4200" u="none" strike="noStrike" cap="none">
                          <a:solidFill>
                            <a:schemeClr val="dk1"/>
                          </a:solidFill>
                          <a:latin typeface="Lato"/>
                          <a:ea typeface="Lato"/>
                          <a:cs typeface="Lato"/>
                          <a:sym typeface="Lato"/>
                        </a:rPr>
                        <a:t>Antibodies in the recipient are ready to attack</a:t>
                      </a:r>
                      <a:endParaRPr sz="2100" u="none" strike="noStrike" cap="none">
                        <a:latin typeface="Lato"/>
                        <a:ea typeface="Lato"/>
                        <a:cs typeface="Lato"/>
                        <a:sym typeface="Lato"/>
                      </a:endParaRPr>
                    </a:p>
                  </a:txBody>
                  <a:tcPr marL="137175" marR="137175" marT="68600" marB="68600">
                    <a:gradFill>
                      <a:gsLst>
                        <a:gs pos="0">
                          <a:srgbClr val="C0E4F5"/>
                        </a:gs>
                        <a:gs pos="7000">
                          <a:srgbClr val="C0E4F5"/>
                        </a:gs>
                        <a:gs pos="65000">
                          <a:srgbClr val="82CAEB"/>
                        </a:gs>
                        <a:gs pos="83000">
                          <a:srgbClr val="72C4E9"/>
                        </a:gs>
                        <a:gs pos="100000">
                          <a:srgbClr val="A0D7F0"/>
                        </a:gs>
                      </a:gsLst>
                      <a:lin ang="5400012" scaled="0"/>
                    </a:gradFill>
                  </a:tcPr>
                </a:tc>
                <a:tc>
                  <a:txBody>
                    <a:bodyPr/>
                    <a:lstStyle/>
                    <a:p>
                      <a:pPr marL="0" marR="0" lvl="0" indent="0" algn="l" rtl="0">
                        <a:lnSpc>
                          <a:spcPct val="100000"/>
                        </a:lnSpc>
                        <a:spcBef>
                          <a:spcPts val="0"/>
                        </a:spcBef>
                        <a:spcAft>
                          <a:spcPts val="0"/>
                        </a:spcAft>
                        <a:buClr>
                          <a:srgbClr val="000000"/>
                        </a:buClr>
                        <a:buSzPts val="4200"/>
                        <a:buFont typeface="Arial"/>
                        <a:buNone/>
                      </a:pPr>
                      <a:r>
                        <a:rPr lang="en-US" sz="4200" u="none" strike="noStrike" cap="none">
                          <a:solidFill>
                            <a:schemeClr val="dk1"/>
                          </a:solidFill>
                          <a:latin typeface="Lato"/>
                          <a:ea typeface="Lato"/>
                          <a:cs typeface="Lato"/>
                          <a:sym typeface="Lato"/>
                        </a:rPr>
                        <a:t>No transplant</a:t>
                      </a:r>
                      <a:endParaRPr sz="2100" u="none" strike="noStrike" cap="none">
                        <a:latin typeface="Lato"/>
                        <a:ea typeface="Lato"/>
                        <a:cs typeface="Lato"/>
                        <a:sym typeface="Lato"/>
                      </a:endParaRPr>
                    </a:p>
                  </a:txBody>
                  <a:tcPr marL="137175" marR="137175" marT="68600" marB="68600">
                    <a:gradFill>
                      <a:gsLst>
                        <a:gs pos="0">
                          <a:srgbClr val="C0E4F5"/>
                        </a:gs>
                        <a:gs pos="7000">
                          <a:srgbClr val="C0E4F5"/>
                        </a:gs>
                        <a:gs pos="65000">
                          <a:srgbClr val="82CAEB"/>
                        </a:gs>
                        <a:gs pos="83000">
                          <a:srgbClr val="72C4E9"/>
                        </a:gs>
                        <a:gs pos="100000">
                          <a:srgbClr val="A0D7F0"/>
                        </a:gs>
                      </a:gsLst>
                      <a:lin ang="5400012" scaled="0"/>
                    </a:gradFill>
                  </a:tcPr>
                </a:tc>
                <a:extLst>
                  <a:ext uri="{0D108BD9-81ED-4DB2-BD59-A6C34878D82A}">
                    <a16:rowId xmlns:a16="http://schemas.microsoft.com/office/drawing/2014/main" val="10000"/>
                  </a:ext>
                </a:extLst>
              </a:tr>
              <a:tr h="556275">
                <a:tc>
                  <a:txBody>
                    <a:bodyPr/>
                    <a:lstStyle/>
                    <a:p>
                      <a:pPr marL="0" marR="0" lvl="0" indent="0" algn="l" rtl="0">
                        <a:lnSpc>
                          <a:spcPct val="100000"/>
                        </a:lnSpc>
                        <a:spcBef>
                          <a:spcPts val="0"/>
                        </a:spcBef>
                        <a:spcAft>
                          <a:spcPts val="0"/>
                        </a:spcAft>
                        <a:buClr>
                          <a:srgbClr val="000000"/>
                        </a:buClr>
                        <a:buSzPts val="4200"/>
                        <a:buFont typeface="Arial"/>
                        <a:buNone/>
                      </a:pPr>
                      <a:r>
                        <a:rPr lang="en-US" sz="4200" b="1" u="none" strike="noStrike" cap="none">
                          <a:solidFill>
                            <a:schemeClr val="dk1"/>
                          </a:solidFill>
                          <a:latin typeface="Lato"/>
                          <a:ea typeface="Lato"/>
                          <a:cs typeface="Lato"/>
                          <a:sym typeface="Lato"/>
                        </a:rPr>
                        <a:t>-  Negative Cross match</a:t>
                      </a:r>
                      <a:endParaRPr sz="2100" b="1" u="none" strike="noStrike" cap="none">
                        <a:latin typeface="Lato"/>
                        <a:ea typeface="Lato"/>
                        <a:cs typeface="Lato"/>
                        <a:sym typeface="Lato"/>
                      </a:endParaRPr>
                    </a:p>
                  </a:txBody>
                  <a:tcPr marL="137175" marR="137175" marT="68600" marB="68600">
                    <a:gradFill>
                      <a:gsLst>
                        <a:gs pos="0">
                          <a:srgbClr val="C0E4F5"/>
                        </a:gs>
                        <a:gs pos="7000">
                          <a:srgbClr val="C0E4F5"/>
                        </a:gs>
                        <a:gs pos="65000">
                          <a:srgbClr val="82CAEB"/>
                        </a:gs>
                        <a:gs pos="83000">
                          <a:srgbClr val="72C4E9"/>
                        </a:gs>
                        <a:gs pos="100000">
                          <a:srgbClr val="A0D7F0"/>
                        </a:gs>
                      </a:gsLst>
                      <a:lin ang="5400012" scaled="0"/>
                    </a:gradFill>
                  </a:tcPr>
                </a:tc>
                <a:tc>
                  <a:txBody>
                    <a:bodyPr/>
                    <a:lstStyle/>
                    <a:p>
                      <a:pPr marL="0" marR="0" lvl="0" indent="0" algn="l" rtl="0">
                        <a:lnSpc>
                          <a:spcPct val="100000"/>
                        </a:lnSpc>
                        <a:spcBef>
                          <a:spcPts val="0"/>
                        </a:spcBef>
                        <a:spcAft>
                          <a:spcPts val="0"/>
                        </a:spcAft>
                        <a:buClr>
                          <a:srgbClr val="000000"/>
                        </a:buClr>
                        <a:buSzPts val="4200"/>
                        <a:buFont typeface="Arial"/>
                        <a:buNone/>
                      </a:pPr>
                      <a:r>
                        <a:rPr lang="en-US" sz="4200" b="1" u="none" strike="noStrike" cap="none">
                          <a:solidFill>
                            <a:schemeClr val="dk1"/>
                          </a:solidFill>
                          <a:latin typeface="Lato"/>
                          <a:ea typeface="Lato"/>
                          <a:cs typeface="Lato"/>
                          <a:sym typeface="Lato"/>
                        </a:rPr>
                        <a:t>No reaction</a:t>
                      </a:r>
                      <a:endParaRPr sz="2100" b="1" u="none" strike="noStrike" cap="none">
                        <a:latin typeface="Lato"/>
                        <a:ea typeface="Lato"/>
                        <a:cs typeface="Lato"/>
                        <a:sym typeface="Lato"/>
                      </a:endParaRPr>
                    </a:p>
                  </a:txBody>
                  <a:tcPr marL="137175" marR="137175" marT="68600" marB="68600">
                    <a:gradFill>
                      <a:gsLst>
                        <a:gs pos="0">
                          <a:srgbClr val="C0E4F5"/>
                        </a:gs>
                        <a:gs pos="7000">
                          <a:srgbClr val="C0E4F5"/>
                        </a:gs>
                        <a:gs pos="65000">
                          <a:srgbClr val="82CAEB"/>
                        </a:gs>
                        <a:gs pos="83000">
                          <a:srgbClr val="72C4E9"/>
                        </a:gs>
                        <a:gs pos="100000">
                          <a:srgbClr val="A0D7F0"/>
                        </a:gs>
                      </a:gsLst>
                      <a:lin ang="5400012" scaled="0"/>
                    </a:gradFill>
                  </a:tcPr>
                </a:tc>
                <a:tc>
                  <a:txBody>
                    <a:bodyPr/>
                    <a:lstStyle/>
                    <a:p>
                      <a:pPr marL="0" marR="0" lvl="0" indent="0" algn="l" rtl="0">
                        <a:lnSpc>
                          <a:spcPct val="100000"/>
                        </a:lnSpc>
                        <a:spcBef>
                          <a:spcPts val="0"/>
                        </a:spcBef>
                        <a:spcAft>
                          <a:spcPts val="0"/>
                        </a:spcAft>
                        <a:buClr>
                          <a:srgbClr val="000000"/>
                        </a:buClr>
                        <a:buSzPts val="4200"/>
                        <a:buFont typeface="Arial"/>
                        <a:buNone/>
                      </a:pPr>
                      <a:r>
                        <a:rPr lang="en-US" sz="4200" b="1" u="none" strike="noStrike" cap="none">
                          <a:latin typeface="Lato"/>
                          <a:ea typeface="Lato"/>
                          <a:cs typeface="Lato"/>
                          <a:sym typeface="Lato"/>
                        </a:rPr>
                        <a:t>Transplant happens</a:t>
                      </a:r>
                      <a:endParaRPr sz="2100" b="1" u="none" strike="noStrike" cap="none">
                        <a:latin typeface="Lato"/>
                        <a:ea typeface="Lato"/>
                        <a:cs typeface="Lato"/>
                        <a:sym typeface="Lato"/>
                      </a:endParaRPr>
                    </a:p>
                  </a:txBody>
                  <a:tcPr marL="137175" marR="137175" marT="68600" marB="68600">
                    <a:gradFill>
                      <a:gsLst>
                        <a:gs pos="0">
                          <a:srgbClr val="C0E4F5"/>
                        </a:gs>
                        <a:gs pos="7000">
                          <a:srgbClr val="C0E4F5"/>
                        </a:gs>
                        <a:gs pos="65000">
                          <a:srgbClr val="82CAEB"/>
                        </a:gs>
                        <a:gs pos="83000">
                          <a:srgbClr val="72C4E9"/>
                        </a:gs>
                        <a:gs pos="100000">
                          <a:srgbClr val="A0D7F0"/>
                        </a:gs>
                      </a:gsLst>
                      <a:lin ang="5400012" scaled="0"/>
                    </a:gradFill>
                  </a:tcPr>
                </a:tc>
                <a:extLst>
                  <a:ext uri="{0D108BD9-81ED-4DB2-BD59-A6C34878D82A}">
                    <a16:rowId xmlns:a16="http://schemas.microsoft.com/office/drawing/2014/main" val="10001"/>
                  </a:ext>
                </a:extLst>
              </a:tr>
            </a:tbl>
          </a:graphicData>
        </a:graphic>
      </p:graphicFrame>
      <p:pic>
        <p:nvPicPr>
          <p:cNvPr id="537" name="Google Shape;537;g3f6815bbcef_0_1212" descr="Test tubes with solution and one is red"/>
          <p:cNvPicPr preferRelativeResize="0"/>
          <p:nvPr/>
        </p:nvPicPr>
        <p:blipFill rotWithShape="1">
          <a:blip r:embed="rId4">
            <a:alphaModFix/>
          </a:blip>
          <a:srcRect/>
          <a:stretch/>
        </p:blipFill>
        <p:spPr>
          <a:xfrm>
            <a:off x="4954626" y="3713539"/>
            <a:ext cx="3014272" cy="2009027"/>
          </a:xfrm>
          <a:prstGeom prst="rect">
            <a:avLst/>
          </a:prstGeom>
          <a:noFill/>
          <a:ln>
            <a:noFill/>
          </a:ln>
        </p:spPr>
      </p:pic>
      <p:pic>
        <p:nvPicPr>
          <p:cNvPr id="538" name="Google Shape;538;g3f6815bbcef_0_1212" descr="Researcher holding sample in test tube"/>
          <p:cNvPicPr preferRelativeResize="0"/>
          <p:nvPr/>
        </p:nvPicPr>
        <p:blipFill rotWithShape="1">
          <a:blip r:embed="rId5">
            <a:alphaModFix/>
          </a:blip>
          <a:srcRect/>
          <a:stretch/>
        </p:blipFill>
        <p:spPr>
          <a:xfrm>
            <a:off x="10319104" y="3713539"/>
            <a:ext cx="3014277" cy="2009027"/>
          </a:xfrm>
          <a:prstGeom prst="rect">
            <a:avLst/>
          </a:prstGeom>
          <a:noFill/>
          <a:ln>
            <a:noFill/>
          </a:ln>
        </p:spPr>
      </p:pic>
      <p:sp>
        <p:nvSpPr>
          <p:cNvPr id="539" name="Google Shape;539;g3f6815bbcef_0_1212"/>
          <p:cNvSpPr txBox="1"/>
          <p:nvPr/>
        </p:nvSpPr>
        <p:spPr>
          <a:xfrm>
            <a:off x="1257300" y="2270298"/>
            <a:ext cx="16939500" cy="12468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Lato"/>
                <a:ea typeface="Lato"/>
                <a:cs typeface="Lato"/>
                <a:sym typeface="Lato"/>
              </a:rPr>
              <a:t>Cross matching happen when cells taken from the donor are mixed with serum from the recipient’s blood.</a:t>
            </a:r>
            <a:endParaRPr sz="2100" b="0" i="0" u="none" strike="noStrike" cap="none">
              <a:solidFill>
                <a:srgbClr val="000000"/>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7"/>
        <p:cNvGrpSpPr/>
        <p:nvPr/>
      </p:nvGrpSpPr>
      <p:grpSpPr>
        <a:xfrm>
          <a:off x="0" y="0"/>
          <a:ext cx="0" cy="0"/>
          <a:chOff x="0" y="0"/>
          <a:chExt cx="0" cy="0"/>
        </a:xfrm>
      </p:grpSpPr>
      <p:sp>
        <p:nvSpPr>
          <p:cNvPr id="548" name="Google Shape;548;g3f6739abe59_0_0"/>
          <p:cNvSpPr txBox="1"/>
          <p:nvPr/>
        </p:nvSpPr>
        <p:spPr>
          <a:xfrm>
            <a:off x="4213813" y="1740182"/>
            <a:ext cx="10494300" cy="1354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799"/>
              <a:buFont typeface="Arial"/>
              <a:buNone/>
            </a:pPr>
            <a:r>
              <a:rPr lang="en-US" sz="8799" b="0" i="0" u="none" strike="noStrike" cap="none">
                <a:solidFill>
                  <a:schemeClr val="dk1"/>
                </a:solidFill>
                <a:latin typeface="Lato Light"/>
                <a:ea typeface="Lato Light"/>
                <a:cs typeface="Lato Light"/>
                <a:sym typeface="Lato Light"/>
              </a:rPr>
              <a:t>Organ Viability</a:t>
            </a:r>
            <a:endParaRPr sz="600" b="0" i="0" u="none" strike="noStrike" cap="none">
              <a:solidFill>
                <a:schemeClr val="dk1"/>
              </a:solidFill>
              <a:latin typeface="Lato Light"/>
              <a:ea typeface="Lato Light"/>
              <a:cs typeface="Lato Light"/>
              <a:sym typeface="Lato Light"/>
            </a:endParaRPr>
          </a:p>
        </p:txBody>
      </p:sp>
      <p:pic>
        <p:nvPicPr>
          <p:cNvPr id="549" name="Google Shape;549;g3f6739abe59_0_0" title="Squiggle 3.png"/>
          <p:cNvPicPr preferRelativeResize="0"/>
          <p:nvPr/>
        </p:nvPicPr>
        <p:blipFill rotWithShape="1">
          <a:blip r:embed="rId3">
            <a:alphaModFix/>
          </a:blip>
          <a:srcRect r="57935" b="43744"/>
          <a:stretch/>
        </p:blipFill>
        <p:spPr>
          <a:xfrm>
            <a:off x="0" y="-25"/>
            <a:ext cx="7692725" cy="5787075"/>
          </a:xfrm>
          <a:prstGeom prst="rect">
            <a:avLst/>
          </a:prstGeom>
          <a:noFill/>
          <a:ln>
            <a:noFill/>
          </a:ln>
        </p:spPr>
      </p:pic>
      <p:sp>
        <p:nvSpPr>
          <p:cNvPr id="550" name="Google Shape;550;g3f6739abe59_0_0"/>
          <p:cNvSpPr txBox="1"/>
          <p:nvPr/>
        </p:nvSpPr>
        <p:spPr>
          <a:xfrm>
            <a:off x="2615450" y="3815175"/>
            <a:ext cx="9448200" cy="5725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Lato"/>
                <a:ea typeface="Lato"/>
                <a:cs typeface="Lato"/>
                <a:sym typeface="Lato"/>
              </a:rPr>
              <a:t>Heart = 4 to 6 hours</a:t>
            </a:r>
            <a:endParaRPr sz="40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Lato"/>
                <a:ea typeface="Lato"/>
                <a:cs typeface="Lato"/>
                <a:sym typeface="Lato"/>
              </a:rPr>
              <a:t>Lungs = 4 to 6 hours</a:t>
            </a:r>
            <a:endParaRPr sz="40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Lato"/>
                <a:ea typeface="Lato"/>
                <a:cs typeface="Lato"/>
                <a:sym typeface="Lato"/>
              </a:rPr>
              <a:t>Liver = 8 to 12 hours</a:t>
            </a:r>
            <a:endParaRPr sz="40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Lato"/>
                <a:ea typeface="Lato"/>
                <a:cs typeface="Lato"/>
                <a:sym typeface="Lato"/>
              </a:rPr>
              <a:t>Intestines = 8 to 16 hours</a:t>
            </a:r>
            <a:endParaRPr sz="40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Lato"/>
                <a:ea typeface="Lato"/>
                <a:cs typeface="Lato"/>
                <a:sym typeface="Lato"/>
              </a:rPr>
              <a:t>Pancreas = 12 to 18 hours</a:t>
            </a:r>
            <a:endParaRPr sz="40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Lato"/>
                <a:ea typeface="Lato"/>
                <a:cs typeface="Lato"/>
                <a:sym typeface="Lato"/>
              </a:rPr>
              <a:t>Kidney = 24 to 36 hours</a:t>
            </a:r>
            <a:endParaRPr sz="40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Lato"/>
                <a:ea typeface="Lato"/>
                <a:cs typeface="Lato"/>
                <a:sym typeface="Lato"/>
              </a:rPr>
              <a:t>Cornea up to 18 hours</a:t>
            </a:r>
            <a:endParaRPr sz="4000" b="1"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Lato"/>
                <a:ea typeface="Lato"/>
                <a:cs typeface="Lato"/>
                <a:sym typeface="Lato"/>
              </a:rPr>
              <a:t>Tissue up to 24 hours</a:t>
            </a:r>
            <a:endParaRPr sz="4000" b="1" i="0" u="none" strike="noStrike" cap="none">
              <a:solidFill>
                <a:schemeClr val="dk1"/>
              </a:solidFill>
              <a:latin typeface="Lato"/>
              <a:ea typeface="Lato"/>
              <a:cs typeface="Lato"/>
              <a:sym typeface="Lato"/>
            </a:endParaRPr>
          </a:p>
        </p:txBody>
      </p:sp>
      <p:pic>
        <p:nvPicPr>
          <p:cNvPr id="551" name="Google Shape;551;g3f6739abe59_0_0" descr="http://organdonationalliance.org/wp-content/uploads/2016/11/ors_8_626px.jpg"/>
          <p:cNvPicPr preferRelativeResize="0"/>
          <p:nvPr/>
        </p:nvPicPr>
        <p:blipFill rotWithShape="1">
          <a:blip r:embed="rId4">
            <a:alphaModFix/>
          </a:blip>
          <a:srcRect l="14771" r="15654"/>
          <a:stretch/>
        </p:blipFill>
        <p:spPr>
          <a:xfrm>
            <a:off x="8926575" y="4024351"/>
            <a:ext cx="4911050" cy="3495350"/>
          </a:xfrm>
          <a:prstGeom prst="rect">
            <a:avLst/>
          </a:prstGeom>
          <a:noFill/>
          <a:ln>
            <a:noFill/>
          </a:ln>
        </p:spPr>
      </p:pic>
      <p:pic>
        <p:nvPicPr>
          <p:cNvPr id="552" name="Google Shape;552;g3f6739abe59_0_0" title="OHSU Liver in a Box HMP.jpg"/>
          <p:cNvPicPr preferRelativeResize="0"/>
          <p:nvPr/>
        </p:nvPicPr>
        <p:blipFill rotWithShape="1">
          <a:blip r:embed="rId5">
            <a:alphaModFix/>
          </a:blip>
          <a:srcRect/>
          <a:stretch/>
        </p:blipFill>
        <p:spPr>
          <a:xfrm>
            <a:off x="14148024" y="4024350"/>
            <a:ext cx="3478506" cy="5516624"/>
          </a:xfrm>
          <a:prstGeom prst="rect">
            <a:avLst/>
          </a:prstGeom>
          <a:noFill/>
          <a:ln>
            <a:noFill/>
          </a:ln>
        </p:spPr>
      </p:pic>
      <p:sp>
        <p:nvSpPr>
          <p:cNvPr id="553" name="Google Shape;553;g3f6739abe59_0_0"/>
          <p:cNvSpPr txBox="1"/>
          <p:nvPr/>
        </p:nvSpPr>
        <p:spPr>
          <a:xfrm>
            <a:off x="10809300" y="8087400"/>
            <a:ext cx="44964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Lato Light"/>
                <a:ea typeface="Lato Light"/>
                <a:cs typeface="Lato Light"/>
                <a:sym typeface="Lato Light"/>
              </a:rPr>
              <a:t>Machine perfusion</a:t>
            </a:r>
            <a:endParaRPr sz="3200" b="0" i="0" u="none" strike="noStrike" cap="none">
              <a:solidFill>
                <a:schemeClr val="dk1"/>
              </a:solidFill>
              <a:latin typeface="Lato Light"/>
              <a:ea typeface="Lato Light"/>
              <a:cs typeface="Lato Light"/>
              <a:sym typeface="Lato Light"/>
            </a:endParaRPr>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1"/>
        <p:cNvGrpSpPr/>
        <p:nvPr/>
      </p:nvGrpSpPr>
      <p:grpSpPr>
        <a:xfrm>
          <a:off x="0" y="0"/>
          <a:ext cx="0" cy="0"/>
          <a:chOff x="0" y="0"/>
          <a:chExt cx="0" cy="0"/>
        </a:xfrm>
      </p:grpSpPr>
      <p:sp>
        <p:nvSpPr>
          <p:cNvPr id="562" name="Google Shape;562;g3f5747e62d1_0_2"/>
          <p:cNvSpPr txBox="1"/>
          <p:nvPr/>
        </p:nvSpPr>
        <p:spPr>
          <a:xfrm>
            <a:off x="2697150" y="3219198"/>
            <a:ext cx="12893700" cy="5001000"/>
          </a:xfrm>
          <a:prstGeom prst="rect">
            <a:avLst/>
          </a:prstGeom>
          <a:noFill/>
          <a:ln>
            <a:noFill/>
          </a:ln>
        </p:spPr>
        <p:txBody>
          <a:bodyPr spcFirstLastPara="1" wrap="square" lIns="0" tIns="0" rIns="0" bIns="0" anchor="t" anchorCtr="0">
            <a:spAutoFit/>
          </a:bodyPr>
          <a:lstStyle/>
          <a:p>
            <a:pPr marL="0" marR="0" lvl="0" indent="0" algn="ctr" rtl="0">
              <a:lnSpc>
                <a:spcPct val="95001"/>
              </a:lnSpc>
              <a:spcBef>
                <a:spcPts val="0"/>
              </a:spcBef>
              <a:spcAft>
                <a:spcPts val="0"/>
              </a:spcAft>
              <a:buClr>
                <a:srgbClr val="000000"/>
              </a:buClr>
              <a:buSzPts val="11400"/>
              <a:buFont typeface="Arial"/>
              <a:buNone/>
            </a:pPr>
            <a:r>
              <a:rPr lang="en-US" sz="11400" b="0" i="0" u="none" strike="noStrike" cap="none">
                <a:solidFill>
                  <a:schemeClr val="dk1"/>
                </a:solidFill>
                <a:latin typeface="Lato"/>
                <a:ea typeface="Lato"/>
                <a:cs typeface="Lato"/>
                <a:sym typeface="Lato"/>
              </a:rPr>
              <a:t>Transplant is not a cure. </a:t>
            </a:r>
            <a:endParaRPr sz="11400" b="0" i="0" u="none" strike="noStrike" cap="none">
              <a:solidFill>
                <a:schemeClr val="dk1"/>
              </a:solidFill>
              <a:latin typeface="Lato"/>
              <a:ea typeface="Lato"/>
              <a:cs typeface="Lato"/>
              <a:sym typeface="Lato"/>
            </a:endParaRPr>
          </a:p>
          <a:p>
            <a:pPr marL="0" marR="0" lvl="0" indent="0" algn="ctr" rtl="0">
              <a:lnSpc>
                <a:spcPct val="95001"/>
              </a:lnSpc>
              <a:spcBef>
                <a:spcPts val="0"/>
              </a:spcBef>
              <a:spcAft>
                <a:spcPts val="0"/>
              </a:spcAft>
              <a:buClr>
                <a:srgbClr val="000000"/>
              </a:buClr>
              <a:buSzPts val="11400"/>
              <a:buFont typeface="Arial"/>
              <a:buNone/>
            </a:pPr>
            <a:r>
              <a:rPr lang="en-US" sz="11400" b="0" i="0" u="none" strike="noStrike" cap="none">
                <a:solidFill>
                  <a:schemeClr val="dk1"/>
                </a:solidFill>
                <a:latin typeface="Lato"/>
                <a:ea typeface="Lato"/>
                <a:cs typeface="Lato"/>
                <a:sym typeface="Lato"/>
              </a:rPr>
              <a:t>It is a treatment.</a:t>
            </a:r>
            <a:endParaRPr sz="11400" b="0" i="0" u="none" strike="noStrike" cap="none">
              <a:solidFill>
                <a:schemeClr val="dk1"/>
              </a:solidFill>
              <a:latin typeface="Lato"/>
              <a:ea typeface="Lato"/>
              <a:cs typeface="Lato"/>
              <a:sym typeface="Lato"/>
            </a:endParaRPr>
          </a:p>
        </p:txBody>
      </p:sp>
      <p:pic>
        <p:nvPicPr>
          <p:cNvPr id="563" name="Google Shape;563;g3f5747e62d1_0_2"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564" name="Google Shape;564;g3f5747e62d1_0_2" title="Squiggle 2.png"/>
          <p:cNvPicPr preferRelativeResize="0"/>
          <p:nvPr/>
        </p:nvPicPr>
        <p:blipFill rotWithShape="1">
          <a:blip r:embed="rId3">
            <a:alphaModFix/>
          </a:blip>
          <a:srcRect r="73851" b="48195"/>
          <a:stretch/>
        </p:blipFill>
        <p:spPr>
          <a:xfrm rot="10800000">
            <a:off x="13505748" y="4957648"/>
            <a:ext cx="4782250" cy="53293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2"/>
        <p:cNvGrpSpPr/>
        <p:nvPr/>
      </p:nvGrpSpPr>
      <p:grpSpPr>
        <a:xfrm>
          <a:off x="0" y="0"/>
          <a:ext cx="0" cy="0"/>
          <a:chOff x="0" y="0"/>
          <a:chExt cx="0" cy="0"/>
        </a:xfrm>
      </p:grpSpPr>
      <p:sp>
        <p:nvSpPr>
          <p:cNvPr id="573" name="Google Shape;573;g3f8133015bb_0_32"/>
          <p:cNvSpPr txBox="1"/>
          <p:nvPr/>
        </p:nvSpPr>
        <p:spPr>
          <a:xfrm>
            <a:off x="2065100" y="3036800"/>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dk1"/>
                </a:solidFill>
                <a:latin typeface="Lato"/>
                <a:ea typeface="Lato"/>
                <a:cs typeface="Lato"/>
                <a:sym typeface="Lato"/>
              </a:rPr>
              <a:t>Name that Organ</a:t>
            </a:r>
            <a:endParaRPr sz="1400" b="0" i="0" u="none" strike="noStrike" cap="none">
              <a:solidFill>
                <a:schemeClr val="dk1"/>
              </a:solidFill>
              <a:latin typeface="Lato"/>
              <a:ea typeface="Lato"/>
              <a:cs typeface="Lato"/>
              <a:sym typeface="Lato"/>
            </a:endParaRPr>
          </a:p>
        </p:txBody>
      </p:sp>
      <p:sp>
        <p:nvSpPr>
          <p:cNvPr id="574" name="Google Shape;574;g3f8133015bb_0_32"/>
          <p:cNvSpPr txBox="1"/>
          <p:nvPr/>
        </p:nvSpPr>
        <p:spPr>
          <a:xfrm>
            <a:off x="5614275" y="5126050"/>
            <a:ext cx="96594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lt1"/>
              </a:solidFill>
              <a:latin typeface="Calibri"/>
              <a:ea typeface="Calibri"/>
              <a:cs typeface="Calibri"/>
              <a:sym typeface="Calibri"/>
            </a:endParaRPr>
          </a:p>
        </p:txBody>
      </p:sp>
      <p:sp>
        <p:nvSpPr>
          <p:cNvPr id="575" name="Google Shape;575;g3f8133015bb_0_32"/>
          <p:cNvSpPr txBox="1"/>
          <p:nvPr/>
        </p:nvSpPr>
        <p:spPr>
          <a:xfrm>
            <a:off x="2634300" y="5207800"/>
            <a:ext cx="13019400" cy="10713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3200"/>
              <a:buFont typeface="Arial"/>
              <a:buNone/>
            </a:pPr>
            <a:r>
              <a:rPr lang="en-US" sz="3200" b="0" i="0" u="none" strike="noStrike" cap="none">
                <a:solidFill>
                  <a:schemeClr val="dk1"/>
                </a:solidFill>
                <a:latin typeface="Lato"/>
                <a:ea typeface="Lato"/>
                <a:cs typeface="Lato"/>
                <a:sym typeface="Lato"/>
              </a:rPr>
              <a:t>The following slides contain graphic medical images of organs you’ve been warned!</a:t>
            </a:r>
            <a:endParaRPr sz="3200" b="0" i="1" u="none" strike="noStrike" cap="none">
              <a:solidFill>
                <a:schemeClr val="dk1"/>
              </a:solidFill>
              <a:latin typeface="Lato"/>
              <a:ea typeface="Lato"/>
              <a:cs typeface="Lato"/>
              <a:sym typeface="Lato"/>
            </a:endParaRPr>
          </a:p>
        </p:txBody>
      </p:sp>
      <p:pic>
        <p:nvPicPr>
          <p:cNvPr id="576" name="Google Shape;576;g3f8133015bb_0_32" title="Squiggle 3.png"/>
          <p:cNvPicPr preferRelativeResize="0"/>
          <p:nvPr/>
        </p:nvPicPr>
        <p:blipFill rotWithShape="1">
          <a:blip r:embed="rId3">
            <a:alphaModFix/>
          </a:blip>
          <a:srcRect r="57935" b="43744"/>
          <a:stretch/>
        </p:blipFill>
        <p:spPr>
          <a:xfrm>
            <a:off x="0" y="-25"/>
            <a:ext cx="7692725" cy="5787075"/>
          </a:xfrm>
          <a:prstGeom prst="rect">
            <a:avLst/>
          </a:prstGeom>
          <a:noFill/>
          <a:ln>
            <a:noFill/>
          </a:ln>
        </p:spPr>
      </p:pic>
      <p:pic>
        <p:nvPicPr>
          <p:cNvPr id="577" name="Google Shape;577;g3f8133015bb_0_32" title="Squiggle 3.png"/>
          <p:cNvPicPr preferRelativeResize="0"/>
          <p:nvPr/>
        </p:nvPicPr>
        <p:blipFill rotWithShape="1">
          <a:blip r:embed="rId3">
            <a:alphaModFix/>
          </a:blip>
          <a:srcRect r="57935" b="43744"/>
          <a:stretch/>
        </p:blipFill>
        <p:spPr>
          <a:xfrm rot="10800000">
            <a:off x="10595275" y="4499925"/>
            <a:ext cx="7692725" cy="57870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5"/>
        <p:cNvGrpSpPr/>
        <p:nvPr/>
      </p:nvGrpSpPr>
      <p:grpSpPr>
        <a:xfrm>
          <a:off x="0" y="0"/>
          <a:ext cx="0" cy="0"/>
          <a:chOff x="0" y="0"/>
          <a:chExt cx="0" cy="0"/>
        </a:xfrm>
      </p:grpSpPr>
      <p:sp>
        <p:nvSpPr>
          <p:cNvPr id="586" name="Google Shape;586;g3f8133015bb_0_44"/>
          <p:cNvSpPr txBox="1"/>
          <p:nvPr/>
        </p:nvSpPr>
        <p:spPr>
          <a:xfrm>
            <a:off x="2015775" y="546925"/>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dk1"/>
                </a:solidFill>
                <a:latin typeface="Lato"/>
                <a:ea typeface="Lato"/>
                <a:cs typeface="Lato"/>
                <a:sym typeface="Lato"/>
              </a:rPr>
              <a:t>What organ is this?</a:t>
            </a:r>
            <a:endParaRPr sz="1400" b="0" i="0" u="none" strike="noStrike" cap="none">
              <a:solidFill>
                <a:schemeClr val="dk1"/>
              </a:solidFill>
              <a:latin typeface="Lato"/>
              <a:ea typeface="Lato"/>
              <a:cs typeface="Lato"/>
              <a:sym typeface="Lato"/>
            </a:endParaRPr>
          </a:p>
        </p:txBody>
      </p:sp>
      <p:pic>
        <p:nvPicPr>
          <p:cNvPr id="587" name="Google Shape;587;g3f8133015bb_0_44"/>
          <p:cNvPicPr preferRelativeResize="0"/>
          <p:nvPr/>
        </p:nvPicPr>
        <p:blipFill rotWithShape="1">
          <a:blip r:embed="rId3">
            <a:alphaModFix/>
          </a:blip>
          <a:srcRect/>
          <a:stretch/>
        </p:blipFill>
        <p:spPr>
          <a:xfrm>
            <a:off x="2976975" y="3044975"/>
            <a:ext cx="5332097" cy="5227551"/>
          </a:xfrm>
          <a:prstGeom prst="rect">
            <a:avLst/>
          </a:prstGeom>
          <a:noFill/>
          <a:ln>
            <a:noFill/>
          </a:ln>
        </p:spPr>
      </p:pic>
      <p:pic>
        <p:nvPicPr>
          <p:cNvPr id="588" name="Google Shape;588;g3f8133015bb_0_44"/>
          <p:cNvPicPr preferRelativeResize="0"/>
          <p:nvPr/>
        </p:nvPicPr>
        <p:blipFill rotWithShape="1">
          <a:blip r:embed="rId4">
            <a:alphaModFix/>
          </a:blip>
          <a:srcRect/>
          <a:stretch/>
        </p:blipFill>
        <p:spPr>
          <a:xfrm>
            <a:off x="9637350" y="2870625"/>
            <a:ext cx="5182900" cy="5227550"/>
          </a:xfrm>
          <a:prstGeom prst="rect">
            <a:avLst/>
          </a:prstGeom>
          <a:noFill/>
          <a:ln>
            <a:noFill/>
          </a:ln>
        </p:spPr>
      </p:pic>
      <p:pic>
        <p:nvPicPr>
          <p:cNvPr id="589" name="Google Shape;589;g3f8133015bb_0_44" title="Squiggle 3.png"/>
          <p:cNvPicPr preferRelativeResize="0"/>
          <p:nvPr/>
        </p:nvPicPr>
        <p:blipFill rotWithShape="1">
          <a:blip r:embed="rId5">
            <a:alphaModFix/>
          </a:blip>
          <a:srcRect r="57935" b="43744"/>
          <a:stretch/>
        </p:blipFill>
        <p:spPr>
          <a:xfrm>
            <a:off x="0" y="-25"/>
            <a:ext cx="5405702" cy="4066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7"/>
        <p:cNvGrpSpPr/>
        <p:nvPr/>
      </p:nvGrpSpPr>
      <p:grpSpPr>
        <a:xfrm>
          <a:off x="0" y="0"/>
          <a:ext cx="0" cy="0"/>
          <a:chOff x="0" y="0"/>
          <a:chExt cx="0" cy="0"/>
        </a:xfrm>
      </p:grpSpPr>
      <p:sp>
        <p:nvSpPr>
          <p:cNvPr id="598" name="Google Shape;598;g3f8133015bb_0_53"/>
          <p:cNvSpPr txBox="1"/>
          <p:nvPr/>
        </p:nvSpPr>
        <p:spPr>
          <a:xfrm>
            <a:off x="2047925" y="1366075"/>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dk1"/>
                </a:solidFill>
                <a:latin typeface="Lato"/>
                <a:ea typeface="Lato"/>
                <a:cs typeface="Lato"/>
                <a:sym typeface="Lato"/>
              </a:rPr>
              <a:t>What organ is this?</a:t>
            </a:r>
            <a:endParaRPr sz="1400" b="0" i="0" u="none" strike="noStrike" cap="none">
              <a:solidFill>
                <a:schemeClr val="dk1"/>
              </a:solidFill>
              <a:latin typeface="Lato"/>
              <a:ea typeface="Lato"/>
              <a:cs typeface="Lato"/>
              <a:sym typeface="Lato"/>
            </a:endParaRPr>
          </a:p>
        </p:txBody>
      </p:sp>
      <p:pic>
        <p:nvPicPr>
          <p:cNvPr id="599" name="Google Shape;599;g3f8133015bb_0_53"/>
          <p:cNvPicPr preferRelativeResize="0"/>
          <p:nvPr/>
        </p:nvPicPr>
        <p:blipFill rotWithShape="1">
          <a:blip r:embed="rId3">
            <a:alphaModFix/>
          </a:blip>
          <a:srcRect b="42965"/>
          <a:stretch/>
        </p:blipFill>
        <p:spPr>
          <a:xfrm>
            <a:off x="5634237" y="3909425"/>
            <a:ext cx="5853826" cy="5943150"/>
          </a:xfrm>
          <a:prstGeom prst="rect">
            <a:avLst/>
          </a:prstGeom>
          <a:noFill/>
          <a:ln>
            <a:noFill/>
          </a:ln>
        </p:spPr>
      </p:pic>
      <p:pic>
        <p:nvPicPr>
          <p:cNvPr id="600" name="Google Shape;600;g3f8133015bb_0_53"/>
          <p:cNvPicPr preferRelativeResize="0"/>
          <p:nvPr/>
        </p:nvPicPr>
        <p:blipFill rotWithShape="1">
          <a:blip r:embed="rId4">
            <a:alphaModFix/>
          </a:blip>
          <a:srcRect/>
          <a:stretch/>
        </p:blipFill>
        <p:spPr>
          <a:xfrm>
            <a:off x="12376709" y="3851200"/>
            <a:ext cx="4445166" cy="5943150"/>
          </a:xfrm>
          <a:prstGeom prst="rect">
            <a:avLst/>
          </a:prstGeom>
          <a:noFill/>
          <a:ln>
            <a:noFill/>
          </a:ln>
        </p:spPr>
      </p:pic>
      <p:pic>
        <p:nvPicPr>
          <p:cNvPr id="601" name="Google Shape;601;g3f8133015bb_0_53"/>
          <p:cNvPicPr preferRelativeResize="0"/>
          <p:nvPr/>
        </p:nvPicPr>
        <p:blipFill rotWithShape="1">
          <a:blip r:embed="rId5">
            <a:alphaModFix/>
          </a:blip>
          <a:srcRect/>
          <a:stretch/>
        </p:blipFill>
        <p:spPr>
          <a:xfrm>
            <a:off x="1919125" y="3967664"/>
            <a:ext cx="3945800" cy="5826676"/>
          </a:xfrm>
          <a:prstGeom prst="rect">
            <a:avLst/>
          </a:prstGeom>
          <a:noFill/>
          <a:ln w="63500" cap="flat" cmpd="sng">
            <a:solidFill>
              <a:srgbClr val="000000"/>
            </a:solidFill>
            <a:prstDash val="solid"/>
            <a:miter lim="80"/>
            <a:headEnd type="none" w="sm" len="sm"/>
            <a:tailEnd type="none" w="sm" len="sm"/>
          </a:ln>
        </p:spPr>
      </p:pic>
      <p:pic>
        <p:nvPicPr>
          <p:cNvPr id="602" name="Google Shape;602;g3f8133015bb_0_53" title="Squiggle 3.png"/>
          <p:cNvPicPr preferRelativeResize="0"/>
          <p:nvPr/>
        </p:nvPicPr>
        <p:blipFill rotWithShape="1">
          <a:blip r:embed="rId6">
            <a:alphaModFix/>
          </a:blip>
          <a:srcRect r="57935" b="43744"/>
          <a:stretch/>
        </p:blipFill>
        <p:spPr>
          <a:xfrm>
            <a:off x="0" y="-25"/>
            <a:ext cx="5405702" cy="4066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grpSp>
        <p:nvGrpSpPr>
          <p:cNvPr id="192" name="Google Shape;192;p5"/>
          <p:cNvGrpSpPr/>
          <p:nvPr/>
        </p:nvGrpSpPr>
        <p:grpSpPr>
          <a:xfrm>
            <a:off x="5277328" y="1275773"/>
            <a:ext cx="7733260" cy="7735992"/>
            <a:chOff x="0" y="767"/>
            <a:chExt cx="10311013" cy="10314656"/>
          </a:xfrm>
        </p:grpSpPr>
        <p:sp>
          <p:nvSpPr>
            <p:cNvPr id="193" name="Google Shape;193;p5"/>
            <p:cNvSpPr/>
            <p:nvPr/>
          </p:nvSpPr>
          <p:spPr>
            <a:xfrm>
              <a:off x="0" y="767"/>
              <a:ext cx="10311013" cy="10314656"/>
            </a:xfrm>
            <a:custGeom>
              <a:avLst/>
              <a:gdLst/>
              <a:ahLst/>
              <a:cxnLst/>
              <a:rect l="l" t="t" r="r" b="b"/>
              <a:pathLst>
                <a:path w="6832726" h="6835140" extrusionOk="0">
                  <a:moveTo>
                    <a:pt x="3408807" y="6835140"/>
                  </a:moveTo>
                  <a:cubicBezTo>
                    <a:pt x="3385947" y="6835140"/>
                    <a:pt x="3370707" y="6812280"/>
                    <a:pt x="3370707" y="6797040"/>
                  </a:cubicBezTo>
                  <a:cubicBezTo>
                    <a:pt x="3370707" y="6774180"/>
                    <a:pt x="3385947" y="6758940"/>
                    <a:pt x="3408807" y="6758940"/>
                  </a:cubicBezTo>
                  <a:cubicBezTo>
                    <a:pt x="3424047" y="6758940"/>
                    <a:pt x="3446907" y="6774180"/>
                    <a:pt x="3446907" y="6797040"/>
                  </a:cubicBezTo>
                  <a:cubicBezTo>
                    <a:pt x="3446907" y="6812280"/>
                    <a:pt x="3424047" y="6835140"/>
                    <a:pt x="3408807" y="6835140"/>
                  </a:cubicBezTo>
                  <a:close/>
                  <a:moveTo>
                    <a:pt x="3584194" y="6789420"/>
                  </a:moveTo>
                  <a:cubicBezTo>
                    <a:pt x="3584194" y="6766560"/>
                    <a:pt x="3599434" y="6751320"/>
                    <a:pt x="3614674" y="6751320"/>
                  </a:cubicBezTo>
                  <a:cubicBezTo>
                    <a:pt x="3637534" y="6751320"/>
                    <a:pt x="3660394" y="6766560"/>
                    <a:pt x="3660394" y="6789420"/>
                  </a:cubicBezTo>
                  <a:cubicBezTo>
                    <a:pt x="3660394" y="6804660"/>
                    <a:pt x="3645154" y="6827520"/>
                    <a:pt x="3622294" y="6827520"/>
                  </a:cubicBezTo>
                  <a:cubicBezTo>
                    <a:pt x="3599434" y="6827520"/>
                    <a:pt x="3584194" y="6812280"/>
                    <a:pt x="3584194" y="6789420"/>
                  </a:cubicBezTo>
                  <a:close/>
                  <a:moveTo>
                    <a:pt x="3187700" y="6827520"/>
                  </a:moveTo>
                  <a:cubicBezTo>
                    <a:pt x="3172460" y="6827520"/>
                    <a:pt x="3149600" y="6804660"/>
                    <a:pt x="3157220" y="6781800"/>
                  </a:cubicBezTo>
                  <a:cubicBezTo>
                    <a:pt x="3157220" y="6766560"/>
                    <a:pt x="3172460" y="6751320"/>
                    <a:pt x="3195320" y="6751320"/>
                  </a:cubicBezTo>
                  <a:cubicBezTo>
                    <a:pt x="3218180" y="6751320"/>
                    <a:pt x="3233420" y="6766560"/>
                    <a:pt x="3233420" y="6789420"/>
                  </a:cubicBezTo>
                  <a:cubicBezTo>
                    <a:pt x="3225800" y="6812280"/>
                    <a:pt x="3210560" y="6827520"/>
                    <a:pt x="3195320" y="6827520"/>
                  </a:cubicBezTo>
                  <a:cubicBezTo>
                    <a:pt x="3195320" y="6827520"/>
                    <a:pt x="3187700" y="6827520"/>
                    <a:pt x="3187700" y="6827520"/>
                  </a:cubicBezTo>
                  <a:close/>
                  <a:moveTo>
                    <a:pt x="3797808" y="6774053"/>
                  </a:moveTo>
                  <a:cubicBezTo>
                    <a:pt x="3790188" y="6751193"/>
                    <a:pt x="3805428" y="6735953"/>
                    <a:pt x="3828288" y="6728333"/>
                  </a:cubicBezTo>
                  <a:cubicBezTo>
                    <a:pt x="3851148" y="6728333"/>
                    <a:pt x="3866388" y="6743573"/>
                    <a:pt x="3874008" y="6766433"/>
                  </a:cubicBezTo>
                  <a:cubicBezTo>
                    <a:pt x="3874008" y="6781673"/>
                    <a:pt x="3858768" y="6804533"/>
                    <a:pt x="3835908" y="6804533"/>
                  </a:cubicBezTo>
                  <a:cubicBezTo>
                    <a:pt x="3813048" y="6804533"/>
                    <a:pt x="3797808" y="6789293"/>
                    <a:pt x="3797808" y="6774053"/>
                  </a:cubicBezTo>
                  <a:close/>
                  <a:moveTo>
                    <a:pt x="2974213" y="6804533"/>
                  </a:moveTo>
                  <a:cubicBezTo>
                    <a:pt x="2951353" y="6804533"/>
                    <a:pt x="2936113" y="6781673"/>
                    <a:pt x="2943733" y="6758813"/>
                  </a:cubicBezTo>
                  <a:cubicBezTo>
                    <a:pt x="2943733" y="6743573"/>
                    <a:pt x="2966593" y="6728333"/>
                    <a:pt x="2981833" y="6728333"/>
                  </a:cubicBezTo>
                  <a:cubicBezTo>
                    <a:pt x="3004693" y="6728333"/>
                    <a:pt x="3019933" y="6751193"/>
                    <a:pt x="3019933" y="6774053"/>
                  </a:cubicBezTo>
                  <a:cubicBezTo>
                    <a:pt x="3012313" y="6789293"/>
                    <a:pt x="2997073" y="6804533"/>
                    <a:pt x="2981833" y="6804533"/>
                  </a:cubicBezTo>
                  <a:cubicBezTo>
                    <a:pt x="2974213" y="6804533"/>
                    <a:pt x="2974213" y="6804533"/>
                    <a:pt x="2974213" y="6804533"/>
                  </a:cubicBezTo>
                  <a:close/>
                  <a:moveTo>
                    <a:pt x="4011295" y="6743446"/>
                  </a:moveTo>
                  <a:cubicBezTo>
                    <a:pt x="4003675" y="6720586"/>
                    <a:pt x="4018915" y="6705346"/>
                    <a:pt x="4041775" y="6697726"/>
                  </a:cubicBezTo>
                  <a:cubicBezTo>
                    <a:pt x="4057015" y="6697726"/>
                    <a:pt x="4079875" y="6705346"/>
                    <a:pt x="4079875" y="6728206"/>
                  </a:cubicBezTo>
                  <a:cubicBezTo>
                    <a:pt x="4087495" y="6751066"/>
                    <a:pt x="4072255" y="6766306"/>
                    <a:pt x="4049395" y="6773926"/>
                  </a:cubicBezTo>
                  <a:cubicBezTo>
                    <a:pt x="4049395" y="6773926"/>
                    <a:pt x="4049395" y="6773926"/>
                    <a:pt x="4041775" y="6773926"/>
                  </a:cubicBezTo>
                  <a:cubicBezTo>
                    <a:pt x="4026535" y="6773926"/>
                    <a:pt x="4011295" y="6758686"/>
                    <a:pt x="4011295" y="6743446"/>
                  </a:cubicBezTo>
                  <a:close/>
                  <a:moveTo>
                    <a:pt x="2760599" y="6766306"/>
                  </a:moveTo>
                  <a:cubicBezTo>
                    <a:pt x="2737739" y="6766306"/>
                    <a:pt x="2730119" y="6743446"/>
                    <a:pt x="2730119" y="6728206"/>
                  </a:cubicBezTo>
                  <a:cubicBezTo>
                    <a:pt x="2737739" y="6705346"/>
                    <a:pt x="2752979" y="6690106"/>
                    <a:pt x="2775839" y="6697726"/>
                  </a:cubicBezTo>
                  <a:cubicBezTo>
                    <a:pt x="2798699" y="6697726"/>
                    <a:pt x="2806319" y="6720586"/>
                    <a:pt x="2806319" y="6735826"/>
                  </a:cubicBezTo>
                  <a:cubicBezTo>
                    <a:pt x="2798699" y="6758686"/>
                    <a:pt x="2783459" y="6773926"/>
                    <a:pt x="2768219" y="6773926"/>
                  </a:cubicBezTo>
                  <a:cubicBezTo>
                    <a:pt x="2768219" y="6773926"/>
                    <a:pt x="2760599" y="6773926"/>
                    <a:pt x="2760599" y="6766306"/>
                  </a:cubicBezTo>
                  <a:close/>
                  <a:moveTo>
                    <a:pt x="4217162" y="6697599"/>
                  </a:moveTo>
                  <a:cubicBezTo>
                    <a:pt x="4209542" y="6682359"/>
                    <a:pt x="4224782" y="6659499"/>
                    <a:pt x="4247642" y="6651879"/>
                  </a:cubicBezTo>
                  <a:cubicBezTo>
                    <a:pt x="4262882" y="6644259"/>
                    <a:pt x="4285742" y="6659499"/>
                    <a:pt x="4293362" y="6682359"/>
                  </a:cubicBezTo>
                  <a:cubicBezTo>
                    <a:pt x="4293362" y="6697599"/>
                    <a:pt x="4285742" y="6720459"/>
                    <a:pt x="4262882" y="6728079"/>
                  </a:cubicBezTo>
                  <a:cubicBezTo>
                    <a:pt x="4262882" y="6728079"/>
                    <a:pt x="4255262" y="6728079"/>
                    <a:pt x="4255262" y="6728079"/>
                  </a:cubicBezTo>
                  <a:cubicBezTo>
                    <a:pt x="4240022" y="6728079"/>
                    <a:pt x="4224782" y="6712839"/>
                    <a:pt x="4217162" y="6697599"/>
                  </a:cubicBezTo>
                  <a:close/>
                  <a:moveTo>
                    <a:pt x="2547112" y="6720459"/>
                  </a:moveTo>
                  <a:cubicBezTo>
                    <a:pt x="2531872" y="6712839"/>
                    <a:pt x="2516632" y="6697599"/>
                    <a:pt x="2524252" y="6674739"/>
                  </a:cubicBezTo>
                  <a:cubicBezTo>
                    <a:pt x="2524252" y="6651879"/>
                    <a:pt x="2547112" y="6644259"/>
                    <a:pt x="2569972" y="6644259"/>
                  </a:cubicBezTo>
                  <a:cubicBezTo>
                    <a:pt x="2585212" y="6651879"/>
                    <a:pt x="2600452" y="6674739"/>
                    <a:pt x="2592832" y="6697726"/>
                  </a:cubicBezTo>
                  <a:cubicBezTo>
                    <a:pt x="2592832" y="6712966"/>
                    <a:pt x="2577592" y="6720586"/>
                    <a:pt x="2562352" y="6720586"/>
                  </a:cubicBezTo>
                  <a:cubicBezTo>
                    <a:pt x="2554732" y="6720586"/>
                    <a:pt x="2554732" y="6720586"/>
                    <a:pt x="2547112" y="6720586"/>
                  </a:cubicBezTo>
                  <a:close/>
                  <a:moveTo>
                    <a:pt x="4423029" y="6644259"/>
                  </a:moveTo>
                  <a:cubicBezTo>
                    <a:pt x="4415409" y="6621399"/>
                    <a:pt x="4430649" y="6598539"/>
                    <a:pt x="4445889" y="6590792"/>
                  </a:cubicBezTo>
                  <a:cubicBezTo>
                    <a:pt x="4468749" y="6590792"/>
                    <a:pt x="4491609" y="6598412"/>
                    <a:pt x="4499229" y="6621272"/>
                  </a:cubicBezTo>
                  <a:cubicBezTo>
                    <a:pt x="4499229" y="6636512"/>
                    <a:pt x="4491609" y="6659372"/>
                    <a:pt x="4468749" y="6666992"/>
                  </a:cubicBezTo>
                  <a:cubicBezTo>
                    <a:pt x="4468749" y="6666992"/>
                    <a:pt x="4461129" y="6666992"/>
                    <a:pt x="4461129" y="6666992"/>
                  </a:cubicBezTo>
                  <a:cubicBezTo>
                    <a:pt x="4445889" y="6666992"/>
                    <a:pt x="4430649" y="6659372"/>
                    <a:pt x="4423029" y="6644132"/>
                  </a:cubicBezTo>
                  <a:close/>
                  <a:moveTo>
                    <a:pt x="2341118" y="6659372"/>
                  </a:moveTo>
                  <a:cubicBezTo>
                    <a:pt x="2318258" y="6651752"/>
                    <a:pt x="2310638" y="6628892"/>
                    <a:pt x="2318258" y="6613652"/>
                  </a:cubicBezTo>
                  <a:cubicBezTo>
                    <a:pt x="2325878" y="6590792"/>
                    <a:pt x="2348738" y="6583172"/>
                    <a:pt x="2363978" y="6590792"/>
                  </a:cubicBezTo>
                  <a:cubicBezTo>
                    <a:pt x="2386838" y="6590792"/>
                    <a:pt x="2394458" y="6613652"/>
                    <a:pt x="2386838" y="6636512"/>
                  </a:cubicBezTo>
                  <a:cubicBezTo>
                    <a:pt x="2386838" y="6651752"/>
                    <a:pt x="2371598" y="6659372"/>
                    <a:pt x="2356358" y="6659372"/>
                  </a:cubicBezTo>
                  <a:cubicBezTo>
                    <a:pt x="2348738" y="6659372"/>
                    <a:pt x="2348738" y="6659372"/>
                    <a:pt x="2341118" y="6659372"/>
                  </a:cubicBezTo>
                  <a:close/>
                  <a:moveTo>
                    <a:pt x="4628896" y="6567805"/>
                  </a:moveTo>
                  <a:cubicBezTo>
                    <a:pt x="4621276" y="6552565"/>
                    <a:pt x="4628896" y="6529705"/>
                    <a:pt x="4644136" y="6522085"/>
                  </a:cubicBezTo>
                  <a:cubicBezTo>
                    <a:pt x="4666996" y="6514465"/>
                    <a:pt x="4689856" y="6522085"/>
                    <a:pt x="4697476" y="6544945"/>
                  </a:cubicBezTo>
                  <a:cubicBezTo>
                    <a:pt x="4705096" y="6560185"/>
                    <a:pt x="4697476" y="6583045"/>
                    <a:pt x="4674616" y="6590665"/>
                  </a:cubicBezTo>
                  <a:cubicBezTo>
                    <a:pt x="4674616" y="6590665"/>
                    <a:pt x="4666996" y="6598285"/>
                    <a:pt x="4659376" y="6598285"/>
                  </a:cubicBezTo>
                  <a:cubicBezTo>
                    <a:pt x="4644136" y="6598285"/>
                    <a:pt x="4628896" y="6583045"/>
                    <a:pt x="4628896" y="6567805"/>
                  </a:cubicBezTo>
                  <a:close/>
                  <a:moveTo>
                    <a:pt x="2135251" y="6583045"/>
                  </a:moveTo>
                  <a:cubicBezTo>
                    <a:pt x="2120011" y="6575425"/>
                    <a:pt x="2112391" y="6552565"/>
                    <a:pt x="2120011" y="6537325"/>
                  </a:cubicBezTo>
                  <a:cubicBezTo>
                    <a:pt x="2127631" y="6514465"/>
                    <a:pt x="2150491" y="6506845"/>
                    <a:pt x="2165731" y="6514465"/>
                  </a:cubicBezTo>
                  <a:cubicBezTo>
                    <a:pt x="2188591" y="6522085"/>
                    <a:pt x="2196211" y="6544945"/>
                    <a:pt x="2188591" y="6560185"/>
                  </a:cubicBezTo>
                  <a:cubicBezTo>
                    <a:pt x="2180971" y="6575425"/>
                    <a:pt x="2165731" y="6590665"/>
                    <a:pt x="2150491" y="6590665"/>
                  </a:cubicBezTo>
                  <a:cubicBezTo>
                    <a:pt x="2150491" y="6590665"/>
                    <a:pt x="2142871" y="6590665"/>
                    <a:pt x="2135251" y="6583045"/>
                  </a:cubicBezTo>
                  <a:close/>
                  <a:moveTo>
                    <a:pt x="4827143" y="6491478"/>
                  </a:moveTo>
                  <a:cubicBezTo>
                    <a:pt x="4811903" y="6468618"/>
                    <a:pt x="4819523" y="6445758"/>
                    <a:pt x="4842383" y="6438011"/>
                  </a:cubicBezTo>
                  <a:cubicBezTo>
                    <a:pt x="4857623" y="6430391"/>
                    <a:pt x="4880483" y="6438011"/>
                    <a:pt x="4895723" y="6453251"/>
                  </a:cubicBezTo>
                  <a:cubicBezTo>
                    <a:pt x="4903343" y="6476111"/>
                    <a:pt x="4895723" y="6498971"/>
                    <a:pt x="4872863" y="6506718"/>
                  </a:cubicBezTo>
                  <a:cubicBezTo>
                    <a:pt x="4872863" y="6506718"/>
                    <a:pt x="4865243" y="6506718"/>
                    <a:pt x="4857623" y="6506718"/>
                  </a:cubicBezTo>
                  <a:cubicBezTo>
                    <a:pt x="4842383" y="6506718"/>
                    <a:pt x="4827143" y="6499098"/>
                    <a:pt x="4827143" y="6491478"/>
                  </a:cubicBezTo>
                  <a:close/>
                  <a:moveTo>
                    <a:pt x="1936877" y="6499098"/>
                  </a:moveTo>
                  <a:cubicBezTo>
                    <a:pt x="1921637" y="6491478"/>
                    <a:pt x="1914017" y="6468618"/>
                    <a:pt x="1921637" y="6445631"/>
                  </a:cubicBezTo>
                  <a:cubicBezTo>
                    <a:pt x="1929257" y="6430391"/>
                    <a:pt x="1952117" y="6422771"/>
                    <a:pt x="1974977" y="6430391"/>
                  </a:cubicBezTo>
                  <a:cubicBezTo>
                    <a:pt x="1990217" y="6438011"/>
                    <a:pt x="1997837" y="6460871"/>
                    <a:pt x="1990217" y="6476111"/>
                  </a:cubicBezTo>
                  <a:cubicBezTo>
                    <a:pt x="1982597" y="6491351"/>
                    <a:pt x="1967357" y="6498971"/>
                    <a:pt x="1959737" y="6498971"/>
                  </a:cubicBezTo>
                  <a:cubicBezTo>
                    <a:pt x="1952117" y="6498971"/>
                    <a:pt x="1944497" y="6498971"/>
                    <a:pt x="1936877" y="6498971"/>
                  </a:cubicBezTo>
                  <a:close/>
                  <a:moveTo>
                    <a:pt x="5017770" y="6392164"/>
                  </a:moveTo>
                  <a:cubicBezTo>
                    <a:pt x="5002530" y="6376924"/>
                    <a:pt x="5010150" y="6354064"/>
                    <a:pt x="5033010" y="6338697"/>
                  </a:cubicBezTo>
                  <a:cubicBezTo>
                    <a:pt x="5048250" y="6331077"/>
                    <a:pt x="5071110" y="6338697"/>
                    <a:pt x="5078730" y="6353937"/>
                  </a:cubicBezTo>
                  <a:cubicBezTo>
                    <a:pt x="5093970" y="6376797"/>
                    <a:pt x="5086350" y="6399657"/>
                    <a:pt x="5063490" y="6407404"/>
                  </a:cubicBezTo>
                  <a:cubicBezTo>
                    <a:pt x="5063490" y="6407404"/>
                    <a:pt x="5055870" y="6415024"/>
                    <a:pt x="5048250" y="6415024"/>
                  </a:cubicBezTo>
                  <a:cubicBezTo>
                    <a:pt x="5033010" y="6415024"/>
                    <a:pt x="5025390" y="6407404"/>
                    <a:pt x="5017770" y="6392164"/>
                  </a:cubicBezTo>
                  <a:close/>
                  <a:moveTo>
                    <a:pt x="1746250" y="6399784"/>
                  </a:moveTo>
                  <a:cubicBezTo>
                    <a:pt x="1731010" y="6384544"/>
                    <a:pt x="1723390" y="6361684"/>
                    <a:pt x="1731010" y="6346317"/>
                  </a:cubicBezTo>
                  <a:cubicBezTo>
                    <a:pt x="1746250" y="6323457"/>
                    <a:pt x="1769110" y="6323457"/>
                    <a:pt x="1784350" y="6331077"/>
                  </a:cubicBezTo>
                  <a:cubicBezTo>
                    <a:pt x="1807210" y="6338697"/>
                    <a:pt x="1807210" y="6361557"/>
                    <a:pt x="1799590" y="6384544"/>
                  </a:cubicBezTo>
                  <a:cubicBezTo>
                    <a:pt x="1791970" y="6392164"/>
                    <a:pt x="1776730" y="6399784"/>
                    <a:pt x="1769110" y="6399784"/>
                  </a:cubicBezTo>
                  <a:cubicBezTo>
                    <a:pt x="1761490" y="6399784"/>
                    <a:pt x="1753870" y="6399784"/>
                    <a:pt x="1746250" y="6399784"/>
                  </a:cubicBezTo>
                  <a:close/>
                  <a:moveTo>
                    <a:pt x="5200777" y="6285357"/>
                  </a:moveTo>
                  <a:cubicBezTo>
                    <a:pt x="5185537" y="6270117"/>
                    <a:pt x="5193157" y="6247257"/>
                    <a:pt x="5208397" y="6231890"/>
                  </a:cubicBezTo>
                  <a:cubicBezTo>
                    <a:pt x="5231257" y="6224270"/>
                    <a:pt x="5254117" y="6224270"/>
                    <a:pt x="5261737" y="6247130"/>
                  </a:cubicBezTo>
                  <a:cubicBezTo>
                    <a:pt x="5276977" y="6262370"/>
                    <a:pt x="5269357" y="6285230"/>
                    <a:pt x="5254117" y="6292850"/>
                  </a:cubicBezTo>
                  <a:cubicBezTo>
                    <a:pt x="5246497" y="6300470"/>
                    <a:pt x="5238877" y="6300470"/>
                    <a:pt x="5231257" y="6300470"/>
                  </a:cubicBezTo>
                  <a:cubicBezTo>
                    <a:pt x="5223637" y="6300470"/>
                    <a:pt x="5208397" y="6292850"/>
                    <a:pt x="5200777" y="6285230"/>
                  </a:cubicBezTo>
                  <a:close/>
                  <a:moveTo>
                    <a:pt x="1563243" y="6285230"/>
                  </a:moveTo>
                  <a:cubicBezTo>
                    <a:pt x="1548003" y="6269990"/>
                    <a:pt x="1540383" y="6247130"/>
                    <a:pt x="1548003" y="6231763"/>
                  </a:cubicBezTo>
                  <a:cubicBezTo>
                    <a:pt x="1563243" y="6216523"/>
                    <a:pt x="1586103" y="6208903"/>
                    <a:pt x="1601343" y="6224143"/>
                  </a:cubicBezTo>
                  <a:cubicBezTo>
                    <a:pt x="1624203" y="6231763"/>
                    <a:pt x="1624203" y="6254623"/>
                    <a:pt x="1616583" y="6277610"/>
                  </a:cubicBezTo>
                  <a:cubicBezTo>
                    <a:pt x="1608963" y="6285230"/>
                    <a:pt x="1593723" y="6292850"/>
                    <a:pt x="1586103" y="6292850"/>
                  </a:cubicBezTo>
                  <a:cubicBezTo>
                    <a:pt x="1578483" y="6292850"/>
                    <a:pt x="1570863" y="6292850"/>
                    <a:pt x="1563243" y="6285230"/>
                  </a:cubicBezTo>
                  <a:close/>
                  <a:moveTo>
                    <a:pt x="5376164" y="6163183"/>
                  </a:moveTo>
                  <a:cubicBezTo>
                    <a:pt x="5368544" y="6147943"/>
                    <a:pt x="5368544" y="6125083"/>
                    <a:pt x="5383784" y="6109716"/>
                  </a:cubicBezTo>
                  <a:cubicBezTo>
                    <a:pt x="5406644" y="6102096"/>
                    <a:pt x="5429504" y="6102096"/>
                    <a:pt x="5437124" y="6117336"/>
                  </a:cubicBezTo>
                  <a:cubicBezTo>
                    <a:pt x="5452364" y="6140196"/>
                    <a:pt x="5452364" y="6163056"/>
                    <a:pt x="5429504" y="6170803"/>
                  </a:cubicBezTo>
                  <a:cubicBezTo>
                    <a:pt x="5421884" y="6178423"/>
                    <a:pt x="5414264" y="6178423"/>
                    <a:pt x="5406644" y="6178423"/>
                  </a:cubicBezTo>
                  <a:cubicBezTo>
                    <a:pt x="5399024" y="6178423"/>
                    <a:pt x="5383784" y="6178423"/>
                    <a:pt x="5376164" y="6163183"/>
                  </a:cubicBezTo>
                  <a:close/>
                  <a:moveTo>
                    <a:pt x="1387856" y="6163183"/>
                  </a:moveTo>
                  <a:cubicBezTo>
                    <a:pt x="1364996" y="6147943"/>
                    <a:pt x="1364996" y="6125083"/>
                    <a:pt x="1380236" y="6109716"/>
                  </a:cubicBezTo>
                  <a:cubicBezTo>
                    <a:pt x="1387856" y="6094476"/>
                    <a:pt x="1410716" y="6086856"/>
                    <a:pt x="1425956" y="6102096"/>
                  </a:cubicBezTo>
                  <a:cubicBezTo>
                    <a:pt x="1448816" y="6109716"/>
                    <a:pt x="1448816" y="6140196"/>
                    <a:pt x="1441196" y="6155563"/>
                  </a:cubicBezTo>
                  <a:cubicBezTo>
                    <a:pt x="1433576" y="6163183"/>
                    <a:pt x="1418336" y="6170803"/>
                    <a:pt x="1410716" y="6170803"/>
                  </a:cubicBezTo>
                  <a:cubicBezTo>
                    <a:pt x="1395476" y="6170803"/>
                    <a:pt x="1387856" y="6163183"/>
                    <a:pt x="1387856" y="6163183"/>
                  </a:cubicBezTo>
                  <a:close/>
                  <a:moveTo>
                    <a:pt x="5551551" y="6033516"/>
                  </a:moveTo>
                  <a:cubicBezTo>
                    <a:pt x="5536311" y="6018276"/>
                    <a:pt x="5536311" y="5995416"/>
                    <a:pt x="5551551" y="5980049"/>
                  </a:cubicBezTo>
                  <a:cubicBezTo>
                    <a:pt x="5566791" y="5964809"/>
                    <a:pt x="5597271" y="5972429"/>
                    <a:pt x="5604891" y="5987669"/>
                  </a:cubicBezTo>
                  <a:cubicBezTo>
                    <a:pt x="5620131" y="6002909"/>
                    <a:pt x="5620131" y="6025769"/>
                    <a:pt x="5604891" y="6041136"/>
                  </a:cubicBezTo>
                  <a:cubicBezTo>
                    <a:pt x="5597271" y="6048756"/>
                    <a:pt x="5589651" y="6048756"/>
                    <a:pt x="5574411" y="6048756"/>
                  </a:cubicBezTo>
                  <a:cubicBezTo>
                    <a:pt x="5566791" y="6048756"/>
                    <a:pt x="5559171" y="6041136"/>
                    <a:pt x="5551551" y="6033516"/>
                  </a:cubicBezTo>
                  <a:close/>
                  <a:moveTo>
                    <a:pt x="1212469" y="6025896"/>
                  </a:moveTo>
                  <a:cubicBezTo>
                    <a:pt x="1197229" y="6010656"/>
                    <a:pt x="1197229" y="5987796"/>
                    <a:pt x="1212469" y="5972429"/>
                  </a:cubicBezTo>
                  <a:cubicBezTo>
                    <a:pt x="1220089" y="5957189"/>
                    <a:pt x="1250569" y="5957189"/>
                    <a:pt x="1265809" y="5972429"/>
                  </a:cubicBezTo>
                  <a:cubicBezTo>
                    <a:pt x="1281049" y="5980049"/>
                    <a:pt x="1281049" y="6002909"/>
                    <a:pt x="1265809" y="6025896"/>
                  </a:cubicBezTo>
                  <a:cubicBezTo>
                    <a:pt x="1258189" y="6033516"/>
                    <a:pt x="1250569" y="6033516"/>
                    <a:pt x="1235329" y="6033516"/>
                  </a:cubicBezTo>
                  <a:cubicBezTo>
                    <a:pt x="1227709" y="6033516"/>
                    <a:pt x="1220089" y="6033516"/>
                    <a:pt x="1212469" y="6025896"/>
                  </a:cubicBezTo>
                  <a:close/>
                  <a:moveTo>
                    <a:pt x="5711698" y="5896229"/>
                  </a:moveTo>
                  <a:cubicBezTo>
                    <a:pt x="5696458" y="5880989"/>
                    <a:pt x="5696458" y="5858129"/>
                    <a:pt x="5711698" y="5842762"/>
                  </a:cubicBezTo>
                  <a:cubicBezTo>
                    <a:pt x="5726938" y="5827522"/>
                    <a:pt x="5749798" y="5827522"/>
                    <a:pt x="5765038" y="5842762"/>
                  </a:cubicBezTo>
                  <a:cubicBezTo>
                    <a:pt x="5780278" y="5858002"/>
                    <a:pt x="5780278" y="5880862"/>
                    <a:pt x="5765038" y="5896229"/>
                  </a:cubicBezTo>
                  <a:cubicBezTo>
                    <a:pt x="5757418" y="5903849"/>
                    <a:pt x="5749798" y="5903849"/>
                    <a:pt x="5734558" y="5903849"/>
                  </a:cubicBezTo>
                  <a:cubicBezTo>
                    <a:pt x="5726938" y="5903849"/>
                    <a:pt x="5719318" y="5903849"/>
                    <a:pt x="5711698" y="5896229"/>
                  </a:cubicBezTo>
                  <a:close/>
                  <a:moveTo>
                    <a:pt x="1052322" y="5880989"/>
                  </a:moveTo>
                  <a:cubicBezTo>
                    <a:pt x="1037082" y="5865749"/>
                    <a:pt x="1037082" y="5842889"/>
                    <a:pt x="1052322" y="5827522"/>
                  </a:cubicBezTo>
                  <a:cubicBezTo>
                    <a:pt x="1067562" y="5812282"/>
                    <a:pt x="1090422" y="5812282"/>
                    <a:pt x="1105662" y="5827522"/>
                  </a:cubicBezTo>
                  <a:cubicBezTo>
                    <a:pt x="1120902" y="5842762"/>
                    <a:pt x="1120902" y="5865622"/>
                    <a:pt x="1105662" y="5880989"/>
                  </a:cubicBezTo>
                  <a:cubicBezTo>
                    <a:pt x="1098042" y="5888609"/>
                    <a:pt x="1090422" y="5896229"/>
                    <a:pt x="1082802" y="5896229"/>
                  </a:cubicBezTo>
                  <a:cubicBezTo>
                    <a:pt x="1067562" y="5896229"/>
                    <a:pt x="1059942" y="5888609"/>
                    <a:pt x="1052322" y="5880989"/>
                  </a:cubicBezTo>
                  <a:close/>
                  <a:moveTo>
                    <a:pt x="5864225" y="5743702"/>
                  </a:moveTo>
                  <a:cubicBezTo>
                    <a:pt x="5848985" y="5728462"/>
                    <a:pt x="5848985" y="5705602"/>
                    <a:pt x="5864225" y="5690235"/>
                  </a:cubicBezTo>
                  <a:cubicBezTo>
                    <a:pt x="5871845" y="5674995"/>
                    <a:pt x="5902325" y="5674995"/>
                    <a:pt x="5917565" y="5690235"/>
                  </a:cubicBezTo>
                  <a:cubicBezTo>
                    <a:pt x="5932805" y="5705475"/>
                    <a:pt x="5932805" y="5728335"/>
                    <a:pt x="5917565" y="5743702"/>
                  </a:cubicBezTo>
                  <a:cubicBezTo>
                    <a:pt x="5909945" y="5751322"/>
                    <a:pt x="5902325" y="5751322"/>
                    <a:pt x="5887085" y="5751322"/>
                  </a:cubicBezTo>
                  <a:cubicBezTo>
                    <a:pt x="5879465" y="5751322"/>
                    <a:pt x="5871845" y="5751322"/>
                    <a:pt x="5864225" y="5743702"/>
                  </a:cubicBezTo>
                  <a:close/>
                  <a:moveTo>
                    <a:pt x="899795" y="5728462"/>
                  </a:moveTo>
                  <a:cubicBezTo>
                    <a:pt x="884555" y="5713222"/>
                    <a:pt x="892175" y="5690362"/>
                    <a:pt x="907415" y="5674995"/>
                  </a:cubicBezTo>
                  <a:cubicBezTo>
                    <a:pt x="922655" y="5659755"/>
                    <a:pt x="945515" y="5659755"/>
                    <a:pt x="960755" y="5674995"/>
                  </a:cubicBezTo>
                  <a:cubicBezTo>
                    <a:pt x="975995" y="5690235"/>
                    <a:pt x="968375" y="5713095"/>
                    <a:pt x="953135" y="5728462"/>
                  </a:cubicBezTo>
                  <a:cubicBezTo>
                    <a:pt x="945515" y="5736082"/>
                    <a:pt x="937895" y="5736082"/>
                    <a:pt x="930275" y="5736082"/>
                  </a:cubicBezTo>
                  <a:cubicBezTo>
                    <a:pt x="922655" y="5736082"/>
                    <a:pt x="907415" y="5736082"/>
                    <a:pt x="899795" y="5728462"/>
                  </a:cubicBezTo>
                  <a:close/>
                  <a:moveTo>
                    <a:pt x="6009132" y="5583555"/>
                  </a:moveTo>
                  <a:cubicBezTo>
                    <a:pt x="5986272" y="5568315"/>
                    <a:pt x="5986272" y="5545455"/>
                    <a:pt x="6001512" y="5530088"/>
                  </a:cubicBezTo>
                  <a:cubicBezTo>
                    <a:pt x="6016752" y="5514848"/>
                    <a:pt x="6039612" y="5514848"/>
                    <a:pt x="6054852" y="5522468"/>
                  </a:cubicBezTo>
                  <a:cubicBezTo>
                    <a:pt x="6070092" y="5537708"/>
                    <a:pt x="6070092" y="5560568"/>
                    <a:pt x="6062472" y="5575935"/>
                  </a:cubicBezTo>
                  <a:cubicBezTo>
                    <a:pt x="6054852" y="5591175"/>
                    <a:pt x="6039612" y="5591175"/>
                    <a:pt x="6031992" y="5591175"/>
                  </a:cubicBezTo>
                  <a:cubicBezTo>
                    <a:pt x="6024372" y="5591175"/>
                    <a:pt x="6009132" y="5591175"/>
                    <a:pt x="6009132" y="5583555"/>
                  </a:cubicBezTo>
                  <a:close/>
                  <a:moveTo>
                    <a:pt x="762508" y="5560695"/>
                  </a:moveTo>
                  <a:cubicBezTo>
                    <a:pt x="747268" y="5545455"/>
                    <a:pt x="747268" y="5522595"/>
                    <a:pt x="762508" y="5507228"/>
                  </a:cubicBezTo>
                  <a:cubicBezTo>
                    <a:pt x="785368" y="5499608"/>
                    <a:pt x="808228" y="5499608"/>
                    <a:pt x="823468" y="5514848"/>
                  </a:cubicBezTo>
                  <a:cubicBezTo>
                    <a:pt x="831088" y="5530088"/>
                    <a:pt x="831088" y="5552948"/>
                    <a:pt x="815848" y="5568315"/>
                  </a:cubicBezTo>
                  <a:cubicBezTo>
                    <a:pt x="808228" y="5575935"/>
                    <a:pt x="800608" y="5575935"/>
                    <a:pt x="792988" y="5575935"/>
                  </a:cubicBezTo>
                  <a:cubicBezTo>
                    <a:pt x="777748" y="5575935"/>
                    <a:pt x="770128" y="5575935"/>
                    <a:pt x="762508" y="5560695"/>
                  </a:cubicBezTo>
                  <a:close/>
                  <a:moveTo>
                    <a:pt x="6138799" y="5415788"/>
                  </a:moveTo>
                  <a:cubicBezTo>
                    <a:pt x="6123559" y="5400548"/>
                    <a:pt x="6115939" y="5377688"/>
                    <a:pt x="6131179" y="5362321"/>
                  </a:cubicBezTo>
                  <a:cubicBezTo>
                    <a:pt x="6138799" y="5347081"/>
                    <a:pt x="6161659" y="5339461"/>
                    <a:pt x="6184519" y="5354701"/>
                  </a:cubicBezTo>
                  <a:cubicBezTo>
                    <a:pt x="6199759" y="5369941"/>
                    <a:pt x="6199759" y="5392801"/>
                    <a:pt x="6192139" y="5408168"/>
                  </a:cubicBezTo>
                  <a:cubicBezTo>
                    <a:pt x="6184519" y="5415788"/>
                    <a:pt x="6169279" y="5423408"/>
                    <a:pt x="6161659" y="5423408"/>
                  </a:cubicBezTo>
                  <a:cubicBezTo>
                    <a:pt x="6154039" y="5423408"/>
                    <a:pt x="6146419" y="5423408"/>
                    <a:pt x="6138799" y="5415788"/>
                  </a:cubicBezTo>
                  <a:close/>
                  <a:moveTo>
                    <a:pt x="632841" y="5392928"/>
                  </a:moveTo>
                  <a:cubicBezTo>
                    <a:pt x="617601" y="5370068"/>
                    <a:pt x="625221" y="5347208"/>
                    <a:pt x="640461" y="5339461"/>
                  </a:cubicBezTo>
                  <a:cubicBezTo>
                    <a:pt x="655701" y="5324221"/>
                    <a:pt x="678561" y="5331841"/>
                    <a:pt x="693801" y="5347081"/>
                  </a:cubicBezTo>
                  <a:cubicBezTo>
                    <a:pt x="701421" y="5362321"/>
                    <a:pt x="701421" y="5385181"/>
                    <a:pt x="686181" y="5400548"/>
                  </a:cubicBezTo>
                  <a:cubicBezTo>
                    <a:pt x="678561" y="5408168"/>
                    <a:pt x="670941" y="5408168"/>
                    <a:pt x="663321" y="5408168"/>
                  </a:cubicBezTo>
                  <a:cubicBezTo>
                    <a:pt x="648081" y="5408168"/>
                    <a:pt x="640461" y="5400548"/>
                    <a:pt x="632841" y="5392928"/>
                  </a:cubicBezTo>
                  <a:close/>
                  <a:moveTo>
                    <a:pt x="6260719" y="5240401"/>
                  </a:moveTo>
                  <a:cubicBezTo>
                    <a:pt x="6237859" y="5225161"/>
                    <a:pt x="6237859" y="5202301"/>
                    <a:pt x="6245479" y="5186934"/>
                  </a:cubicBezTo>
                  <a:cubicBezTo>
                    <a:pt x="6260719" y="5171694"/>
                    <a:pt x="6283579" y="5164074"/>
                    <a:pt x="6298819" y="5171694"/>
                  </a:cubicBezTo>
                  <a:cubicBezTo>
                    <a:pt x="6314059" y="5186934"/>
                    <a:pt x="6321679" y="5209794"/>
                    <a:pt x="6314059" y="5225161"/>
                  </a:cubicBezTo>
                  <a:cubicBezTo>
                    <a:pt x="6306439" y="5240401"/>
                    <a:pt x="6291199" y="5248021"/>
                    <a:pt x="6275959" y="5248021"/>
                  </a:cubicBezTo>
                  <a:cubicBezTo>
                    <a:pt x="6275959" y="5248021"/>
                    <a:pt x="6268339" y="5240401"/>
                    <a:pt x="6260719" y="5240401"/>
                  </a:cubicBezTo>
                  <a:close/>
                  <a:moveTo>
                    <a:pt x="510794" y="5209921"/>
                  </a:moveTo>
                  <a:cubicBezTo>
                    <a:pt x="495554" y="5194681"/>
                    <a:pt x="503174" y="5171821"/>
                    <a:pt x="526034" y="5156454"/>
                  </a:cubicBezTo>
                  <a:cubicBezTo>
                    <a:pt x="541274" y="5148834"/>
                    <a:pt x="564134" y="5148834"/>
                    <a:pt x="571754" y="5171694"/>
                  </a:cubicBezTo>
                  <a:cubicBezTo>
                    <a:pt x="586994" y="5186934"/>
                    <a:pt x="579374" y="5209794"/>
                    <a:pt x="564134" y="5225161"/>
                  </a:cubicBezTo>
                  <a:cubicBezTo>
                    <a:pt x="556514" y="5225161"/>
                    <a:pt x="548894" y="5225161"/>
                    <a:pt x="541274" y="5225161"/>
                  </a:cubicBezTo>
                  <a:cubicBezTo>
                    <a:pt x="526034" y="5225161"/>
                    <a:pt x="518414" y="5225161"/>
                    <a:pt x="510794" y="5209921"/>
                  </a:cubicBezTo>
                  <a:close/>
                  <a:moveTo>
                    <a:pt x="6367526" y="5057394"/>
                  </a:moveTo>
                  <a:cubicBezTo>
                    <a:pt x="6352286" y="5042154"/>
                    <a:pt x="6344666" y="5019294"/>
                    <a:pt x="6352286" y="5003927"/>
                  </a:cubicBezTo>
                  <a:cubicBezTo>
                    <a:pt x="6367526" y="4988687"/>
                    <a:pt x="6390386" y="4981067"/>
                    <a:pt x="6405626" y="4988687"/>
                  </a:cubicBezTo>
                  <a:cubicBezTo>
                    <a:pt x="6420866" y="4996307"/>
                    <a:pt x="6428486" y="5019167"/>
                    <a:pt x="6420866" y="5042154"/>
                  </a:cubicBezTo>
                  <a:cubicBezTo>
                    <a:pt x="6413246" y="5049774"/>
                    <a:pt x="6398006" y="5057394"/>
                    <a:pt x="6390386" y="5057394"/>
                  </a:cubicBezTo>
                  <a:cubicBezTo>
                    <a:pt x="6382766" y="5057394"/>
                    <a:pt x="6375146" y="5057394"/>
                    <a:pt x="6367526" y="5057394"/>
                  </a:cubicBezTo>
                  <a:close/>
                  <a:moveTo>
                    <a:pt x="404114" y="5019294"/>
                  </a:moveTo>
                  <a:cubicBezTo>
                    <a:pt x="388874" y="5004054"/>
                    <a:pt x="396494" y="4981194"/>
                    <a:pt x="419354" y="4973574"/>
                  </a:cubicBezTo>
                  <a:cubicBezTo>
                    <a:pt x="434594" y="4958334"/>
                    <a:pt x="457454" y="4965954"/>
                    <a:pt x="472694" y="4988814"/>
                  </a:cubicBezTo>
                  <a:cubicBezTo>
                    <a:pt x="480314" y="5004054"/>
                    <a:pt x="472694" y="5026914"/>
                    <a:pt x="449834" y="5034534"/>
                  </a:cubicBezTo>
                  <a:cubicBezTo>
                    <a:pt x="449834" y="5042154"/>
                    <a:pt x="442214" y="5042154"/>
                    <a:pt x="434594" y="5042154"/>
                  </a:cubicBezTo>
                  <a:cubicBezTo>
                    <a:pt x="419354" y="5042154"/>
                    <a:pt x="411734" y="5034534"/>
                    <a:pt x="404114" y="5019294"/>
                  </a:cubicBezTo>
                  <a:close/>
                  <a:moveTo>
                    <a:pt x="6466713" y="4866767"/>
                  </a:moveTo>
                  <a:cubicBezTo>
                    <a:pt x="6451473" y="4859147"/>
                    <a:pt x="6436233" y="4836287"/>
                    <a:pt x="6451473" y="4813300"/>
                  </a:cubicBezTo>
                  <a:cubicBezTo>
                    <a:pt x="6459093" y="4798060"/>
                    <a:pt x="6481953" y="4790440"/>
                    <a:pt x="6497193" y="4798060"/>
                  </a:cubicBezTo>
                  <a:cubicBezTo>
                    <a:pt x="6520053" y="4805680"/>
                    <a:pt x="6527673" y="4828540"/>
                    <a:pt x="6520053" y="4843780"/>
                  </a:cubicBezTo>
                  <a:cubicBezTo>
                    <a:pt x="6512433" y="4859020"/>
                    <a:pt x="6497193" y="4866640"/>
                    <a:pt x="6481953" y="4866640"/>
                  </a:cubicBezTo>
                  <a:cubicBezTo>
                    <a:pt x="6474333" y="4866640"/>
                    <a:pt x="6474333" y="4866640"/>
                    <a:pt x="6466713" y="4866640"/>
                  </a:cubicBezTo>
                  <a:close/>
                  <a:moveTo>
                    <a:pt x="305054" y="4828540"/>
                  </a:moveTo>
                  <a:cubicBezTo>
                    <a:pt x="297434" y="4805680"/>
                    <a:pt x="305054" y="4782820"/>
                    <a:pt x="327914" y="4775073"/>
                  </a:cubicBezTo>
                  <a:cubicBezTo>
                    <a:pt x="343154" y="4767453"/>
                    <a:pt x="366014" y="4775073"/>
                    <a:pt x="373634" y="4797933"/>
                  </a:cubicBezTo>
                  <a:cubicBezTo>
                    <a:pt x="381254" y="4813173"/>
                    <a:pt x="373634" y="4836033"/>
                    <a:pt x="358394" y="4843653"/>
                  </a:cubicBezTo>
                  <a:cubicBezTo>
                    <a:pt x="350774" y="4851273"/>
                    <a:pt x="343154" y="4851273"/>
                    <a:pt x="343154" y="4851273"/>
                  </a:cubicBezTo>
                  <a:cubicBezTo>
                    <a:pt x="327914" y="4851273"/>
                    <a:pt x="312674" y="4843653"/>
                    <a:pt x="305054" y="4828413"/>
                  </a:cubicBezTo>
                  <a:close/>
                  <a:moveTo>
                    <a:pt x="6550660" y="4668520"/>
                  </a:moveTo>
                  <a:cubicBezTo>
                    <a:pt x="6535420" y="4660900"/>
                    <a:pt x="6520180" y="4638040"/>
                    <a:pt x="6527800" y="4622800"/>
                  </a:cubicBezTo>
                  <a:cubicBezTo>
                    <a:pt x="6535420" y="4599940"/>
                    <a:pt x="6558280" y="4592320"/>
                    <a:pt x="6581140" y="4599940"/>
                  </a:cubicBezTo>
                  <a:cubicBezTo>
                    <a:pt x="6604000" y="4607560"/>
                    <a:pt x="6611620" y="4630420"/>
                    <a:pt x="6604000" y="4645660"/>
                  </a:cubicBezTo>
                  <a:cubicBezTo>
                    <a:pt x="6596380" y="4660900"/>
                    <a:pt x="6581140" y="4668520"/>
                    <a:pt x="6565900" y="4668520"/>
                  </a:cubicBezTo>
                  <a:cubicBezTo>
                    <a:pt x="6565900" y="4668520"/>
                    <a:pt x="6558280" y="4668520"/>
                    <a:pt x="6550660" y="4668520"/>
                  </a:cubicBezTo>
                  <a:close/>
                  <a:moveTo>
                    <a:pt x="221107" y="4630420"/>
                  </a:moveTo>
                  <a:cubicBezTo>
                    <a:pt x="213487" y="4607560"/>
                    <a:pt x="228727" y="4584700"/>
                    <a:pt x="243967" y="4576953"/>
                  </a:cubicBezTo>
                  <a:cubicBezTo>
                    <a:pt x="266827" y="4569333"/>
                    <a:pt x="289687" y="4584573"/>
                    <a:pt x="297307" y="4599813"/>
                  </a:cubicBezTo>
                  <a:cubicBezTo>
                    <a:pt x="304927" y="4622673"/>
                    <a:pt x="289687" y="4645533"/>
                    <a:pt x="274447" y="4653280"/>
                  </a:cubicBezTo>
                  <a:cubicBezTo>
                    <a:pt x="266827" y="4653280"/>
                    <a:pt x="266827" y="4653280"/>
                    <a:pt x="259207" y="4653280"/>
                  </a:cubicBezTo>
                  <a:cubicBezTo>
                    <a:pt x="243967" y="4653280"/>
                    <a:pt x="228727" y="4645660"/>
                    <a:pt x="221107" y="4630420"/>
                  </a:cubicBezTo>
                  <a:close/>
                  <a:moveTo>
                    <a:pt x="6626860" y="4470146"/>
                  </a:moveTo>
                  <a:cubicBezTo>
                    <a:pt x="6604000" y="4462526"/>
                    <a:pt x="6596380" y="4439666"/>
                    <a:pt x="6604000" y="4416679"/>
                  </a:cubicBezTo>
                  <a:cubicBezTo>
                    <a:pt x="6604000" y="4401439"/>
                    <a:pt x="6626860" y="4386199"/>
                    <a:pt x="6649720" y="4393819"/>
                  </a:cubicBezTo>
                  <a:cubicBezTo>
                    <a:pt x="6672580" y="4401439"/>
                    <a:pt x="6680200" y="4424299"/>
                    <a:pt x="6672580" y="4439539"/>
                  </a:cubicBezTo>
                  <a:cubicBezTo>
                    <a:pt x="6672580" y="4454779"/>
                    <a:pt x="6657340" y="4470019"/>
                    <a:pt x="6634480" y="4470019"/>
                  </a:cubicBezTo>
                  <a:cubicBezTo>
                    <a:pt x="6634480" y="4470019"/>
                    <a:pt x="6626860" y="4470019"/>
                    <a:pt x="6626860" y="4470019"/>
                  </a:cubicBezTo>
                  <a:close/>
                  <a:moveTo>
                    <a:pt x="152527" y="4424299"/>
                  </a:moveTo>
                  <a:cubicBezTo>
                    <a:pt x="144907" y="4401439"/>
                    <a:pt x="160147" y="4378579"/>
                    <a:pt x="175387" y="4378579"/>
                  </a:cubicBezTo>
                  <a:cubicBezTo>
                    <a:pt x="198247" y="4370959"/>
                    <a:pt x="221107" y="4378579"/>
                    <a:pt x="228727" y="4401439"/>
                  </a:cubicBezTo>
                  <a:cubicBezTo>
                    <a:pt x="228727" y="4424299"/>
                    <a:pt x="221107" y="4439539"/>
                    <a:pt x="198247" y="4447159"/>
                  </a:cubicBezTo>
                  <a:cubicBezTo>
                    <a:pt x="198247" y="4447159"/>
                    <a:pt x="190627" y="4447159"/>
                    <a:pt x="190627" y="4447159"/>
                  </a:cubicBezTo>
                  <a:cubicBezTo>
                    <a:pt x="175387" y="4447159"/>
                    <a:pt x="160147" y="4439539"/>
                    <a:pt x="152527" y="4424299"/>
                  </a:cubicBezTo>
                  <a:close/>
                  <a:moveTo>
                    <a:pt x="6687947" y="4264025"/>
                  </a:moveTo>
                  <a:cubicBezTo>
                    <a:pt x="6665086" y="4256405"/>
                    <a:pt x="6649847" y="4233545"/>
                    <a:pt x="6657467" y="4218305"/>
                  </a:cubicBezTo>
                  <a:cubicBezTo>
                    <a:pt x="6665086" y="4195445"/>
                    <a:pt x="6680326" y="4180205"/>
                    <a:pt x="6703186" y="4187825"/>
                  </a:cubicBezTo>
                  <a:cubicBezTo>
                    <a:pt x="6726047" y="4195445"/>
                    <a:pt x="6733667" y="4210685"/>
                    <a:pt x="6733667" y="4233545"/>
                  </a:cubicBezTo>
                  <a:cubicBezTo>
                    <a:pt x="6726047" y="4248785"/>
                    <a:pt x="6710807" y="4264025"/>
                    <a:pt x="6695567" y="4264025"/>
                  </a:cubicBezTo>
                  <a:cubicBezTo>
                    <a:pt x="6695567" y="4264025"/>
                    <a:pt x="6687947" y="4264025"/>
                    <a:pt x="6687947" y="4264025"/>
                  </a:cubicBezTo>
                  <a:close/>
                  <a:moveTo>
                    <a:pt x="99187" y="4210812"/>
                  </a:moveTo>
                  <a:cubicBezTo>
                    <a:pt x="91567" y="4195572"/>
                    <a:pt x="106807" y="4172712"/>
                    <a:pt x="122047" y="4165092"/>
                  </a:cubicBezTo>
                  <a:cubicBezTo>
                    <a:pt x="144907" y="4165092"/>
                    <a:pt x="167767" y="4172712"/>
                    <a:pt x="167767" y="4195572"/>
                  </a:cubicBezTo>
                  <a:cubicBezTo>
                    <a:pt x="175387" y="4218432"/>
                    <a:pt x="160147" y="4241292"/>
                    <a:pt x="144907" y="4241292"/>
                  </a:cubicBezTo>
                  <a:cubicBezTo>
                    <a:pt x="137287" y="4241292"/>
                    <a:pt x="137287" y="4241292"/>
                    <a:pt x="129667" y="4241292"/>
                  </a:cubicBezTo>
                  <a:cubicBezTo>
                    <a:pt x="114427" y="4241292"/>
                    <a:pt x="99187" y="4233672"/>
                    <a:pt x="99187" y="4210812"/>
                  </a:cubicBezTo>
                  <a:close/>
                  <a:moveTo>
                    <a:pt x="6733667" y="4050538"/>
                  </a:moveTo>
                  <a:cubicBezTo>
                    <a:pt x="6710807" y="4050538"/>
                    <a:pt x="6695567" y="4027678"/>
                    <a:pt x="6703187" y="4004818"/>
                  </a:cubicBezTo>
                  <a:cubicBezTo>
                    <a:pt x="6703187" y="3989578"/>
                    <a:pt x="6726048" y="3974338"/>
                    <a:pt x="6748907" y="3974338"/>
                  </a:cubicBezTo>
                  <a:cubicBezTo>
                    <a:pt x="6764148" y="3981958"/>
                    <a:pt x="6779387" y="3997198"/>
                    <a:pt x="6779387" y="4020058"/>
                  </a:cubicBezTo>
                  <a:cubicBezTo>
                    <a:pt x="6771767" y="4042918"/>
                    <a:pt x="6756527" y="4050538"/>
                    <a:pt x="6741287" y="4050538"/>
                  </a:cubicBezTo>
                  <a:cubicBezTo>
                    <a:pt x="6741287" y="4050538"/>
                    <a:pt x="6733667" y="4050538"/>
                    <a:pt x="6733667" y="4050538"/>
                  </a:cubicBezTo>
                  <a:close/>
                  <a:moveTo>
                    <a:pt x="53340" y="4004818"/>
                  </a:moveTo>
                  <a:cubicBezTo>
                    <a:pt x="45720" y="3981958"/>
                    <a:pt x="60960" y="3959098"/>
                    <a:pt x="83820" y="3959098"/>
                  </a:cubicBezTo>
                  <a:cubicBezTo>
                    <a:pt x="106680" y="3951478"/>
                    <a:pt x="121920" y="3966718"/>
                    <a:pt x="129540" y="3989578"/>
                  </a:cubicBezTo>
                  <a:cubicBezTo>
                    <a:pt x="129540" y="4012438"/>
                    <a:pt x="114300" y="4027678"/>
                    <a:pt x="99060" y="4035298"/>
                  </a:cubicBezTo>
                  <a:cubicBezTo>
                    <a:pt x="91440" y="4035298"/>
                    <a:pt x="91440" y="4035298"/>
                    <a:pt x="91440" y="4035298"/>
                  </a:cubicBezTo>
                  <a:cubicBezTo>
                    <a:pt x="68580" y="4035298"/>
                    <a:pt x="53340" y="4020058"/>
                    <a:pt x="53340" y="4004818"/>
                  </a:cubicBezTo>
                  <a:close/>
                  <a:moveTo>
                    <a:pt x="6764147" y="3836924"/>
                  </a:moveTo>
                  <a:cubicBezTo>
                    <a:pt x="6748907" y="3836924"/>
                    <a:pt x="6733667" y="3821684"/>
                    <a:pt x="6733667" y="3798824"/>
                  </a:cubicBezTo>
                  <a:cubicBezTo>
                    <a:pt x="6733667" y="3775964"/>
                    <a:pt x="6756526" y="3760724"/>
                    <a:pt x="6771767" y="3768344"/>
                  </a:cubicBezTo>
                  <a:cubicBezTo>
                    <a:pt x="6794626" y="3768344"/>
                    <a:pt x="6809867" y="3783584"/>
                    <a:pt x="6809867" y="3806444"/>
                  </a:cubicBezTo>
                  <a:cubicBezTo>
                    <a:pt x="6809867" y="3829304"/>
                    <a:pt x="6787007" y="3844544"/>
                    <a:pt x="6771767" y="3844544"/>
                  </a:cubicBezTo>
                  <a:cubicBezTo>
                    <a:pt x="6771767" y="3844544"/>
                    <a:pt x="6764147" y="3836924"/>
                    <a:pt x="6764147" y="3836924"/>
                  </a:cubicBezTo>
                  <a:close/>
                  <a:moveTo>
                    <a:pt x="22860" y="3791204"/>
                  </a:moveTo>
                  <a:cubicBezTo>
                    <a:pt x="22860" y="3768344"/>
                    <a:pt x="38100" y="3745484"/>
                    <a:pt x="53340" y="3745484"/>
                  </a:cubicBezTo>
                  <a:cubicBezTo>
                    <a:pt x="76200" y="3745484"/>
                    <a:pt x="99060" y="3760724"/>
                    <a:pt x="99060" y="3775964"/>
                  </a:cubicBezTo>
                  <a:cubicBezTo>
                    <a:pt x="99060" y="3798824"/>
                    <a:pt x="83820" y="3821684"/>
                    <a:pt x="60960" y="3821684"/>
                  </a:cubicBezTo>
                  <a:cubicBezTo>
                    <a:pt x="38100" y="3821684"/>
                    <a:pt x="22860" y="3806444"/>
                    <a:pt x="22860" y="3791204"/>
                  </a:cubicBezTo>
                  <a:close/>
                  <a:moveTo>
                    <a:pt x="6787007" y="3623310"/>
                  </a:moveTo>
                  <a:cubicBezTo>
                    <a:pt x="6764147" y="3623310"/>
                    <a:pt x="6748907" y="3608070"/>
                    <a:pt x="6748907" y="3585210"/>
                  </a:cubicBezTo>
                  <a:cubicBezTo>
                    <a:pt x="6748907" y="3562350"/>
                    <a:pt x="6771767" y="3547110"/>
                    <a:pt x="6787007" y="3554730"/>
                  </a:cubicBezTo>
                  <a:cubicBezTo>
                    <a:pt x="6809867" y="3554730"/>
                    <a:pt x="6825107" y="3569970"/>
                    <a:pt x="6825107" y="3592830"/>
                  </a:cubicBezTo>
                  <a:cubicBezTo>
                    <a:pt x="6825107" y="3608070"/>
                    <a:pt x="6809867" y="3630930"/>
                    <a:pt x="6787007" y="3630930"/>
                  </a:cubicBezTo>
                  <a:cubicBezTo>
                    <a:pt x="6787007" y="3630930"/>
                    <a:pt x="6787007" y="3630930"/>
                    <a:pt x="6787007" y="3623310"/>
                  </a:cubicBezTo>
                  <a:close/>
                  <a:moveTo>
                    <a:pt x="7620" y="3569970"/>
                  </a:moveTo>
                  <a:cubicBezTo>
                    <a:pt x="7620" y="3547110"/>
                    <a:pt x="22860" y="3531870"/>
                    <a:pt x="45720" y="3531870"/>
                  </a:cubicBezTo>
                  <a:cubicBezTo>
                    <a:pt x="60960" y="3531870"/>
                    <a:pt x="83820" y="3547110"/>
                    <a:pt x="83820" y="3569970"/>
                  </a:cubicBezTo>
                  <a:cubicBezTo>
                    <a:pt x="83820" y="3592830"/>
                    <a:pt x="68580" y="3608070"/>
                    <a:pt x="45720" y="3608070"/>
                  </a:cubicBezTo>
                  <a:cubicBezTo>
                    <a:pt x="22860" y="3608070"/>
                    <a:pt x="7620" y="3592830"/>
                    <a:pt x="7620" y="3569970"/>
                  </a:cubicBezTo>
                  <a:close/>
                  <a:moveTo>
                    <a:pt x="6756526" y="3371596"/>
                  </a:moveTo>
                  <a:cubicBezTo>
                    <a:pt x="6756526" y="3356356"/>
                    <a:pt x="6771767" y="3333496"/>
                    <a:pt x="6794626" y="3333496"/>
                  </a:cubicBezTo>
                  <a:cubicBezTo>
                    <a:pt x="6809867" y="3333496"/>
                    <a:pt x="6832726" y="3356356"/>
                    <a:pt x="6832726" y="3371596"/>
                  </a:cubicBezTo>
                  <a:cubicBezTo>
                    <a:pt x="6832726" y="3394456"/>
                    <a:pt x="6809867" y="3409696"/>
                    <a:pt x="6794626" y="3409696"/>
                  </a:cubicBezTo>
                  <a:cubicBezTo>
                    <a:pt x="6771767" y="3409696"/>
                    <a:pt x="6756526" y="3394456"/>
                    <a:pt x="6756526" y="3371596"/>
                  </a:cubicBezTo>
                  <a:close/>
                  <a:moveTo>
                    <a:pt x="38100" y="3394456"/>
                  </a:moveTo>
                  <a:cubicBezTo>
                    <a:pt x="22860" y="3394456"/>
                    <a:pt x="0" y="3379216"/>
                    <a:pt x="0" y="3356356"/>
                  </a:cubicBezTo>
                  <a:cubicBezTo>
                    <a:pt x="0" y="3333496"/>
                    <a:pt x="22860" y="3318256"/>
                    <a:pt x="38100" y="3318256"/>
                  </a:cubicBezTo>
                  <a:cubicBezTo>
                    <a:pt x="60960" y="3318256"/>
                    <a:pt x="76200" y="3333496"/>
                    <a:pt x="76200" y="3356356"/>
                  </a:cubicBezTo>
                  <a:cubicBezTo>
                    <a:pt x="76200" y="3379216"/>
                    <a:pt x="60960" y="3394456"/>
                    <a:pt x="38100" y="3394456"/>
                  </a:cubicBezTo>
                  <a:close/>
                  <a:moveTo>
                    <a:pt x="6741287" y="3165602"/>
                  </a:moveTo>
                  <a:cubicBezTo>
                    <a:pt x="6741287" y="3142742"/>
                    <a:pt x="6756527" y="3127502"/>
                    <a:pt x="6779387" y="3119882"/>
                  </a:cubicBezTo>
                  <a:cubicBezTo>
                    <a:pt x="6802247" y="3119882"/>
                    <a:pt x="6817487" y="3135122"/>
                    <a:pt x="6817487" y="3157982"/>
                  </a:cubicBezTo>
                  <a:cubicBezTo>
                    <a:pt x="6825107" y="3180842"/>
                    <a:pt x="6809867" y="3196082"/>
                    <a:pt x="6787007" y="3196082"/>
                  </a:cubicBezTo>
                  <a:cubicBezTo>
                    <a:pt x="6787007" y="3196082"/>
                    <a:pt x="6787007" y="3196082"/>
                    <a:pt x="6779387" y="3196082"/>
                  </a:cubicBezTo>
                  <a:cubicBezTo>
                    <a:pt x="6764147" y="3196082"/>
                    <a:pt x="6748907" y="3180842"/>
                    <a:pt x="6741287" y="3165602"/>
                  </a:cubicBezTo>
                  <a:close/>
                  <a:moveTo>
                    <a:pt x="45720" y="3180842"/>
                  </a:moveTo>
                  <a:cubicBezTo>
                    <a:pt x="30480" y="3180842"/>
                    <a:pt x="15240" y="3157982"/>
                    <a:pt x="15240" y="3135122"/>
                  </a:cubicBezTo>
                  <a:cubicBezTo>
                    <a:pt x="15240" y="3119882"/>
                    <a:pt x="30480" y="3104642"/>
                    <a:pt x="53340" y="3104642"/>
                  </a:cubicBezTo>
                  <a:cubicBezTo>
                    <a:pt x="76200" y="3104642"/>
                    <a:pt x="91440" y="3119882"/>
                    <a:pt x="91440" y="3142742"/>
                  </a:cubicBezTo>
                  <a:cubicBezTo>
                    <a:pt x="91440" y="3165602"/>
                    <a:pt x="68580" y="3180842"/>
                    <a:pt x="53340" y="3180842"/>
                  </a:cubicBezTo>
                  <a:cubicBezTo>
                    <a:pt x="53340" y="3180842"/>
                    <a:pt x="45720" y="3180842"/>
                    <a:pt x="45720" y="3180842"/>
                  </a:cubicBezTo>
                  <a:close/>
                  <a:moveTo>
                    <a:pt x="6718426" y="2951988"/>
                  </a:moveTo>
                  <a:cubicBezTo>
                    <a:pt x="6718426" y="2929128"/>
                    <a:pt x="6733667" y="2913888"/>
                    <a:pt x="6756526" y="2906268"/>
                  </a:cubicBezTo>
                  <a:cubicBezTo>
                    <a:pt x="6771767" y="2906268"/>
                    <a:pt x="6794626" y="2921508"/>
                    <a:pt x="6794626" y="2944368"/>
                  </a:cubicBezTo>
                  <a:cubicBezTo>
                    <a:pt x="6802247" y="2959608"/>
                    <a:pt x="6787007" y="2982468"/>
                    <a:pt x="6764147" y="2982468"/>
                  </a:cubicBezTo>
                  <a:cubicBezTo>
                    <a:pt x="6764147" y="2982468"/>
                    <a:pt x="6764147" y="2982468"/>
                    <a:pt x="6756526" y="2982468"/>
                  </a:cubicBezTo>
                  <a:cubicBezTo>
                    <a:pt x="6741287" y="2982468"/>
                    <a:pt x="6726047" y="2974848"/>
                    <a:pt x="6718426" y="2951988"/>
                  </a:cubicBezTo>
                  <a:close/>
                  <a:moveTo>
                    <a:pt x="68580" y="2967228"/>
                  </a:moveTo>
                  <a:cubicBezTo>
                    <a:pt x="45720" y="2959608"/>
                    <a:pt x="38100" y="2944368"/>
                    <a:pt x="38100" y="2921508"/>
                  </a:cubicBezTo>
                  <a:cubicBezTo>
                    <a:pt x="38100" y="2898648"/>
                    <a:pt x="60960" y="2891028"/>
                    <a:pt x="83820" y="2891028"/>
                  </a:cubicBezTo>
                  <a:cubicBezTo>
                    <a:pt x="99060" y="2891028"/>
                    <a:pt x="114300" y="2913888"/>
                    <a:pt x="114300" y="2936748"/>
                  </a:cubicBezTo>
                  <a:cubicBezTo>
                    <a:pt x="106680" y="2951988"/>
                    <a:pt x="91440" y="2967228"/>
                    <a:pt x="76200" y="2967228"/>
                  </a:cubicBezTo>
                  <a:cubicBezTo>
                    <a:pt x="76200" y="2967228"/>
                    <a:pt x="68580" y="2967228"/>
                    <a:pt x="68580" y="2967228"/>
                  </a:cubicBezTo>
                  <a:close/>
                  <a:moveTo>
                    <a:pt x="6687820" y="2745994"/>
                  </a:moveTo>
                  <a:cubicBezTo>
                    <a:pt x="6680200" y="2723134"/>
                    <a:pt x="6695440" y="2700274"/>
                    <a:pt x="6718300" y="2700274"/>
                  </a:cubicBezTo>
                  <a:cubicBezTo>
                    <a:pt x="6733540" y="2692654"/>
                    <a:pt x="6756400" y="2707894"/>
                    <a:pt x="6764020" y="2730754"/>
                  </a:cubicBezTo>
                  <a:cubicBezTo>
                    <a:pt x="6764020" y="2745994"/>
                    <a:pt x="6748780" y="2768854"/>
                    <a:pt x="6733540" y="2776474"/>
                  </a:cubicBezTo>
                  <a:cubicBezTo>
                    <a:pt x="6725920" y="2776474"/>
                    <a:pt x="6725920" y="2776474"/>
                    <a:pt x="6725920" y="2776474"/>
                  </a:cubicBezTo>
                  <a:cubicBezTo>
                    <a:pt x="6703060" y="2776474"/>
                    <a:pt x="6687820" y="2761234"/>
                    <a:pt x="6687820" y="2745994"/>
                  </a:cubicBezTo>
                  <a:close/>
                  <a:moveTo>
                    <a:pt x="106680" y="2753614"/>
                  </a:moveTo>
                  <a:cubicBezTo>
                    <a:pt x="83820" y="2753614"/>
                    <a:pt x="68580" y="2730754"/>
                    <a:pt x="76200" y="2707894"/>
                  </a:cubicBezTo>
                  <a:cubicBezTo>
                    <a:pt x="76200" y="2685034"/>
                    <a:pt x="99060" y="2677414"/>
                    <a:pt x="121920" y="2677414"/>
                  </a:cubicBezTo>
                  <a:cubicBezTo>
                    <a:pt x="144780" y="2685034"/>
                    <a:pt x="152400" y="2707894"/>
                    <a:pt x="152400" y="2723134"/>
                  </a:cubicBezTo>
                  <a:cubicBezTo>
                    <a:pt x="144780" y="2745994"/>
                    <a:pt x="129540" y="2753614"/>
                    <a:pt x="114300" y="2753614"/>
                  </a:cubicBezTo>
                  <a:cubicBezTo>
                    <a:pt x="106680" y="2753614"/>
                    <a:pt x="106680" y="2753614"/>
                    <a:pt x="106680" y="2753614"/>
                  </a:cubicBezTo>
                  <a:close/>
                  <a:moveTo>
                    <a:pt x="6634480" y="2540000"/>
                  </a:moveTo>
                  <a:cubicBezTo>
                    <a:pt x="6634480" y="2517140"/>
                    <a:pt x="6642100" y="2494280"/>
                    <a:pt x="6664960" y="2494280"/>
                  </a:cubicBezTo>
                  <a:cubicBezTo>
                    <a:pt x="6687820" y="2486660"/>
                    <a:pt x="6703060" y="2494280"/>
                    <a:pt x="6710680" y="2517140"/>
                  </a:cubicBezTo>
                  <a:cubicBezTo>
                    <a:pt x="6718300" y="2540000"/>
                    <a:pt x="6703060" y="2562860"/>
                    <a:pt x="6687820" y="2562860"/>
                  </a:cubicBezTo>
                  <a:cubicBezTo>
                    <a:pt x="6680200" y="2562860"/>
                    <a:pt x="6680200" y="2562860"/>
                    <a:pt x="6672580" y="2562860"/>
                  </a:cubicBezTo>
                  <a:cubicBezTo>
                    <a:pt x="6657340" y="2562860"/>
                    <a:pt x="6642100" y="2555240"/>
                    <a:pt x="6634480" y="2540000"/>
                  </a:cubicBezTo>
                  <a:close/>
                  <a:moveTo>
                    <a:pt x="152527" y="2547620"/>
                  </a:moveTo>
                  <a:cubicBezTo>
                    <a:pt x="129667" y="2540000"/>
                    <a:pt x="122047" y="2517140"/>
                    <a:pt x="129667" y="2501900"/>
                  </a:cubicBezTo>
                  <a:cubicBezTo>
                    <a:pt x="129667" y="2479040"/>
                    <a:pt x="152527" y="2463800"/>
                    <a:pt x="175387" y="2471420"/>
                  </a:cubicBezTo>
                  <a:cubicBezTo>
                    <a:pt x="190627" y="2479040"/>
                    <a:pt x="205867" y="2501900"/>
                    <a:pt x="198247" y="2517140"/>
                  </a:cubicBezTo>
                  <a:cubicBezTo>
                    <a:pt x="198247" y="2532380"/>
                    <a:pt x="183007" y="2547620"/>
                    <a:pt x="167767" y="2547620"/>
                  </a:cubicBezTo>
                  <a:cubicBezTo>
                    <a:pt x="160147" y="2547620"/>
                    <a:pt x="160147" y="2547620"/>
                    <a:pt x="152527" y="2547620"/>
                  </a:cubicBezTo>
                  <a:close/>
                  <a:moveTo>
                    <a:pt x="6573520" y="2334006"/>
                  </a:moveTo>
                  <a:cubicBezTo>
                    <a:pt x="6565900" y="2318766"/>
                    <a:pt x="6581139" y="2295906"/>
                    <a:pt x="6596380" y="2288286"/>
                  </a:cubicBezTo>
                  <a:cubicBezTo>
                    <a:pt x="6619239" y="2280666"/>
                    <a:pt x="6642100" y="2288286"/>
                    <a:pt x="6649720" y="2311146"/>
                  </a:cubicBezTo>
                  <a:cubicBezTo>
                    <a:pt x="6657339" y="2334006"/>
                    <a:pt x="6642100" y="2349246"/>
                    <a:pt x="6626860" y="2356866"/>
                  </a:cubicBezTo>
                  <a:cubicBezTo>
                    <a:pt x="6619239" y="2364486"/>
                    <a:pt x="6611620" y="2364486"/>
                    <a:pt x="6611620" y="2364486"/>
                  </a:cubicBezTo>
                  <a:cubicBezTo>
                    <a:pt x="6596380" y="2364486"/>
                    <a:pt x="6581139" y="2349246"/>
                    <a:pt x="6573520" y="2334006"/>
                  </a:cubicBezTo>
                  <a:close/>
                  <a:moveTo>
                    <a:pt x="213487" y="2341626"/>
                  </a:moveTo>
                  <a:cubicBezTo>
                    <a:pt x="198247" y="2334006"/>
                    <a:pt x="183007" y="2311146"/>
                    <a:pt x="190627" y="2288159"/>
                  </a:cubicBezTo>
                  <a:cubicBezTo>
                    <a:pt x="198247" y="2272919"/>
                    <a:pt x="221107" y="2257679"/>
                    <a:pt x="243967" y="2265299"/>
                  </a:cubicBezTo>
                  <a:cubicBezTo>
                    <a:pt x="259207" y="2272919"/>
                    <a:pt x="274447" y="2295779"/>
                    <a:pt x="266827" y="2318766"/>
                  </a:cubicBezTo>
                  <a:cubicBezTo>
                    <a:pt x="259207" y="2334006"/>
                    <a:pt x="243967" y="2341626"/>
                    <a:pt x="228727" y="2341626"/>
                  </a:cubicBezTo>
                  <a:cubicBezTo>
                    <a:pt x="221107" y="2341626"/>
                    <a:pt x="221107" y="2341626"/>
                    <a:pt x="213487" y="2341626"/>
                  </a:cubicBezTo>
                  <a:close/>
                  <a:moveTo>
                    <a:pt x="6497320" y="2135632"/>
                  </a:moveTo>
                  <a:cubicBezTo>
                    <a:pt x="6489700" y="2120392"/>
                    <a:pt x="6504940" y="2097532"/>
                    <a:pt x="6520180" y="2089912"/>
                  </a:cubicBezTo>
                  <a:cubicBezTo>
                    <a:pt x="6543040" y="2082292"/>
                    <a:pt x="6565900" y="2089912"/>
                    <a:pt x="6573520" y="2105152"/>
                  </a:cubicBezTo>
                  <a:cubicBezTo>
                    <a:pt x="6581140" y="2128012"/>
                    <a:pt x="6565900" y="2150872"/>
                    <a:pt x="6550660" y="2158619"/>
                  </a:cubicBezTo>
                  <a:cubicBezTo>
                    <a:pt x="6543040" y="2158619"/>
                    <a:pt x="6543040" y="2158619"/>
                    <a:pt x="6535420" y="2158619"/>
                  </a:cubicBezTo>
                  <a:cubicBezTo>
                    <a:pt x="6520180" y="2158619"/>
                    <a:pt x="6504940" y="2150999"/>
                    <a:pt x="6497320" y="2135759"/>
                  </a:cubicBezTo>
                  <a:close/>
                  <a:moveTo>
                    <a:pt x="289814" y="2143379"/>
                  </a:moveTo>
                  <a:cubicBezTo>
                    <a:pt x="274574" y="2128139"/>
                    <a:pt x="259334" y="2112899"/>
                    <a:pt x="266954" y="2089912"/>
                  </a:cubicBezTo>
                  <a:cubicBezTo>
                    <a:pt x="274574" y="2067052"/>
                    <a:pt x="297434" y="2059432"/>
                    <a:pt x="320294" y="2067052"/>
                  </a:cubicBezTo>
                  <a:cubicBezTo>
                    <a:pt x="335534" y="2074672"/>
                    <a:pt x="350774" y="2097532"/>
                    <a:pt x="343154" y="2120519"/>
                  </a:cubicBezTo>
                  <a:cubicBezTo>
                    <a:pt x="335534" y="2135759"/>
                    <a:pt x="320294" y="2143379"/>
                    <a:pt x="305054" y="2143379"/>
                  </a:cubicBezTo>
                  <a:cubicBezTo>
                    <a:pt x="297434" y="2143379"/>
                    <a:pt x="297434" y="2143379"/>
                    <a:pt x="289814" y="2143379"/>
                  </a:cubicBezTo>
                  <a:close/>
                  <a:moveTo>
                    <a:pt x="6413373" y="1945005"/>
                  </a:moveTo>
                  <a:cubicBezTo>
                    <a:pt x="6405753" y="1922145"/>
                    <a:pt x="6413373" y="1899285"/>
                    <a:pt x="6428613" y="1891538"/>
                  </a:cubicBezTo>
                  <a:cubicBezTo>
                    <a:pt x="6451473" y="1883918"/>
                    <a:pt x="6474333" y="1891538"/>
                    <a:pt x="6481953" y="1914398"/>
                  </a:cubicBezTo>
                  <a:cubicBezTo>
                    <a:pt x="6489573" y="1929638"/>
                    <a:pt x="6481953" y="1952498"/>
                    <a:pt x="6466713" y="1960118"/>
                  </a:cubicBezTo>
                  <a:cubicBezTo>
                    <a:pt x="6459093" y="1967738"/>
                    <a:pt x="6451473" y="1967738"/>
                    <a:pt x="6443853" y="1967738"/>
                  </a:cubicBezTo>
                  <a:cubicBezTo>
                    <a:pt x="6436233" y="1967738"/>
                    <a:pt x="6420993" y="1960118"/>
                    <a:pt x="6413373" y="1944878"/>
                  </a:cubicBezTo>
                  <a:close/>
                  <a:moveTo>
                    <a:pt x="381254" y="1944878"/>
                  </a:moveTo>
                  <a:cubicBezTo>
                    <a:pt x="358394" y="1937258"/>
                    <a:pt x="350774" y="1914398"/>
                    <a:pt x="358394" y="1891411"/>
                  </a:cubicBezTo>
                  <a:cubicBezTo>
                    <a:pt x="373634" y="1876171"/>
                    <a:pt x="396494" y="1868551"/>
                    <a:pt x="411734" y="1876171"/>
                  </a:cubicBezTo>
                  <a:cubicBezTo>
                    <a:pt x="426974" y="1883791"/>
                    <a:pt x="434594" y="1906651"/>
                    <a:pt x="426974" y="1929638"/>
                  </a:cubicBezTo>
                  <a:cubicBezTo>
                    <a:pt x="419354" y="1937258"/>
                    <a:pt x="411734" y="1944878"/>
                    <a:pt x="396494" y="1944878"/>
                  </a:cubicBezTo>
                  <a:cubicBezTo>
                    <a:pt x="388874" y="1944878"/>
                    <a:pt x="381254" y="1944878"/>
                    <a:pt x="381254" y="1944878"/>
                  </a:cubicBezTo>
                  <a:close/>
                  <a:moveTo>
                    <a:pt x="6314186" y="1754124"/>
                  </a:moveTo>
                  <a:cubicBezTo>
                    <a:pt x="6306566" y="1738884"/>
                    <a:pt x="6306566" y="1716024"/>
                    <a:pt x="6329426" y="1708404"/>
                  </a:cubicBezTo>
                  <a:cubicBezTo>
                    <a:pt x="6344666" y="1693164"/>
                    <a:pt x="6367526" y="1700784"/>
                    <a:pt x="6382766" y="1716024"/>
                  </a:cubicBezTo>
                  <a:cubicBezTo>
                    <a:pt x="6390386" y="1738884"/>
                    <a:pt x="6382766" y="1761744"/>
                    <a:pt x="6367526" y="1769491"/>
                  </a:cubicBezTo>
                  <a:cubicBezTo>
                    <a:pt x="6359906" y="1777111"/>
                    <a:pt x="6352286" y="1777111"/>
                    <a:pt x="6344666" y="1777111"/>
                  </a:cubicBezTo>
                  <a:cubicBezTo>
                    <a:pt x="6329426" y="1777111"/>
                    <a:pt x="6321806" y="1769491"/>
                    <a:pt x="6314186" y="1754251"/>
                  </a:cubicBezTo>
                  <a:close/>
                  <a:moveTo>
                    <a:pt x="480441" y="1754251"/>
                  </a:moveTo>
                  <a:cubicBezTo>
                    <a:pt x="457581" y="1746631"/>
                    <a:pt x="449961" y="1723771"/>
                    <a:pt x="465201" y="1700784"/>
                  </a:cubicBezTo>
                  <a:cubicBezTo>
                    <a:pt x="472821" y="1685544"/>
                    <a:pt x="495681" y="1677924"/>
                    <a:pt x="518541" y="1685544"/>
                  </a:cubicBezTo>
                  <a:cubicBezTo>
                    <a:pt x="533781" y="1700784"/>
                    <a:pt x="541401" y="1723644"/>
                    <a:pt x="526161" y="1739011"/>
                  </a:cubicBezTo>
                  <a:cubicBezTo>
                    <a:pt x="518541" y="1754251"/>
                    <a:pt x="510921" y="1761871"/>
                    <a:pt x="495681" y="1761871"/>
                  </a:cubicBezTo>
                  <a:cubicBezTo>
                    <a:pt x="488061" y="1761871"/>
                    <a:pt x="480441" y="1754251"/>
                    <a:pt x="480441" y="1754251"/>
                  </a:cubicBezTo>
                  <a:close/>
                  <a:moveTo>
                    <a:pt x="6199886" y="1578737"/>
                  </a:moveTo>
                  <a:cubicBezTo>
                    <a:pt x="6199886" y="1571117"/>
                    <a:pt x="6199886" y="1571117"/>
                    <a:pt x="6199886" y="1571117"/>
                  </a:cubicBezTo>
                  <a:cubicBezTo>
                    <a:pt x="6184646" y="1555877"/>
                    <a:pt x="6192266" y="1533017"/>
                    <a:pt x="6207506" y="1517650"/>
                  </a:cubicBezTo>
                  <a:cubicBezTo>
                    <a:pt x="6230366" y="1510030"/>
                    <a:pt x="6253226" y="1510030"/>
                    <a:pt x="6260846" y="1532890"/>
                  </a:cubicBezTo>
                  <a:cubicBezTo>
                    <a:pt x="6268466" y="1532890"/>
                    <a:pt x="6268466" y="1532890"/>
                    <a:pt x="6268466" y="1532890"/>
                  </a:cubicBezTo>
                  <a:cubicBezTo>
                    <a:pt x="6276086" y="1555750"/>
                    <a:pt x="6276086" y="1578610"/>
                    <a:pt x="6253226" y="1586357"/>
                  </a:cubicBezTo>
                  <a:cubicBezTo>
                    <a:pt x="6245606" y="1593977"/>
                    <a:pt x="6237986" y="1593977"/>
                    <a:pt x="6230366" y="1593977"/>
                  </a:cubicBezTo>
                  <a:cubicBezTo>
                    <a:pt x="6222746" y="1593977"/>
                    <a:pt x="6207506" y="1586357"/>
                    <a:pt x="6199886" y="1578737"/>
                  </a:cubicBezTo>
                  <a:close/>
                  <a:moveTo>
                    <a:pt x="587248" y="1571117"/>
                  </a:moveTo>
                  <a:cubicBezTo>
                    <a:pt x="572008" y="1555877"/>
                    <a:pt x="564388" y="1533017"/>
                    <a:pt x="579628" y="1517650"/>
                  </a:cubicBezTo>
                  <a:cubicBezTo>
                    <a:pt x="587248" y="1502410"/>
                    <a:pt x="610108" y="1494790"/>
                    <a:pt x="632968" y="1510030"/>
                  </a:cubicBezTo>
                  <a:cubicBezTo>
                    <a:pt x="648208" y="1517650"/>
                    <a:pt x="655828" y="1540510"/>
                    <a:pt x="640588" y="1563497"/>
                  </a:cubicBezTo>
                  <a:cubicBezTo>
                    <a:pt x="632968" y="1571117"/>
                    <a:pt x="625348" y="1578737"/>
                    <a:pt x="610108" y="1578737"/>
                  </a:cubicBezTo>
                  <a:cubicBezTo>
                    <a:pt x="602488" y="1578737"/>
                    <a:pt x="594868" y="1578737"/>
                    <a:pt x="587248" y="1571117"/>
                  </a:cubicBezTo>
                  <a:close/>
                  <a:moveTo>
                    <a:pt x="6077839" y="1403223"/>
                  </a:moveTo>
                  <a:cubicBezTo>
                    <a:pt x="6062599" y="1380363"/>
                    <a:pt x="6070219" y="1357503"/>
                    <a:pt x="6085459" y="1349756"/>
                  </a:cubicBezTo>
                  <a:cubicBezTo>
                    <a:pt x="6100699" y="1334516"/>
                    <a:pt x="6123559" y="1334516"/>
                    <a:pt x="6138799" y="1357376"/>
                  </a:cubicBezTo>
                  <a:cubicBezTo>
                    <a:pt x="6146419" y="1372616"/>
                    <a:pt x="6146419" y="1395476"/>
                    <a:pt x="6131179" y="1410843"/>
                  </a:cubicBezTo>
                  <a:cubicBezTo>
                    <a:pt x="6123559" y="1410843"/>
                    <a:pt x="6115939" y="1418463"/>
                    <a:pt x="6108319" y="1418463"/>
                  </a:cubicBezTo>
                  <a:cubicBezTo>
                    <a:pt x="6093079" y="1418463"/>
                    <a:pt x="6085459" y="1410843"/>
                    <a:pt x="6077839" y="1403223"/>
                  </a:cubicBezTo>
                  <a:close/>
                  <a:moveTo>
                    <a:pt x="709168" y="1395603"/>
                  </a:moveTo>
                  <a:cubicBezTo>
                    <a:pt x="693928" y="1380363"/>
                    <a:pt x="693928" y="1357503"/>
                    <a:pt x="701548" y="1342136"/>
                  </a:cubicBezTo>
                  <a:cubicBezTo>
                    <a:pt x="716788" y="1326896"/>
                    <a:pt x="739648" y="1319276"/>
                    <a:pt x="754888" y="1334516"/>
                  </a:cubicBezTo>
                  <a:cubicBezTo>
                    <a:pt x="777748" y="1349756"/>
                    <a:pt x="777748" y="1372616"/>
                    <a:pt x="762508" y="1387983"/>
                  </a:cubicBezTo>
                  <a:cubicBezTo>
                    <a:pt x="754888" y="1395603"/>
                    <a:pt x="747268" y="1403223"/>
                    <a:pt x="732028" y="1403223"/>
                  </a:cubicBezTo>
                  <a:cubicBezTo>
                    <a:pt x="724408" y="1403223"/>
                    <a:pt x="716788" y="1403223"/>
                    <a:pt x="709168" y="1395603"/>
                  </a:cubicBezTo>
                  <a:close/>
                  <a:moveTo>
                    <a:pt x="5940552" y="1235456"/>
                  </a:moveTo>
                  <a:cubicBezTo>
                    <a:pt x="5932932" y="1220216"/>
                    <a:pt x="5932932" y="1197356"/>
                    <a:pt x="5948172" y="1181989"/>
                  </a:cubicBezTo>
                  <a:cubicBezTo>
                    <a:pt x="5963412" y="1166749"/>
                    <a:pt x="5986272" y="1166749"/>
                    <a:pt x="6001512" y="1181989"/>
                  </a:cubicBezTo>
                  <a:cubicBezTo>
                    <a:pt x="6016752" y="1204849"/>
                    <a:pt x="6009132" y="1227709"/>
                    <a:pt x="5993892" y="1243076"/>
                  </a:cubicBezTo>
                  <a:cubicBezTo>
                    <a:pt x="5986272" y="1243076"/>
                    <a:pt x="5978652" y="1250696"/>
                    <a:pt x="5971032" y="1250696"/>
                  </a:cubicBezTo>
                  <a:cubicBezTo>
                    <a:pt x="5963412" y="1250696"/>
                    <a:pt x="5948172" y="1243076"/>
                    <a:pt x="5940552" y="1235456"/>
                  </a:cubicBezTo>
                  <a:close/>
                  <a:moveTo>
                    <a:pt x="846455" y="1227836"/>
                  </a:moveTo>
                  <a:cubicBezTo>
                    <a:pt x="831215" y="1212596"/>
                    <a:pt x="831215" y="1189736"/>
                    <a:pt x="838835" y="1174369"/>
                  </a:cubicBezTo>
                  <a:cubicBezTo>
                    <a:pt x="854075" y="1159129"/>
                    <a:pt x="876935" y="1159129"/>
                    <a:pt x="892175" y="1174369"/>
                  </a:cubicBezTo>
                  <a:cubicBezTo>
                    <a:pt x="907415" y="1181989"/>
                    <a:pt x="915035" y="1204849"/>
                    <a:pt x="899795" y="1227836"/>
                  </a:cubicBezTo>
                  <a:cubicBezTo>
                    <a:pt x="892175" y="1235456"/>
                    <a:pt x="884555" y="1235456"/>
                    <a:pt x="869315" y="1235456"/>
                  </a:cubicBezTo>
                  <a:cubicBezTo>
                    <a:pt x="861695" y="1235456"/>
                    <a:pt x="854075" y="1235456"/>
                    <a:pt x="846455" y="1227836"/>
                  </a:cubicBezTo>
                  <a:close/>
                  <a:moveTo>
                    <a:pt x="5803265" y="1082802"/>
                  </a:moveTo>
                  <a:cubicBezTo>
                    <a:pt x="5788025" y="1067562"/>
                    <a:pt x="5788025" y="1037082"/>
                    <a:pt x="5803265" y="1029335"/>
                  </a:cubicBezTo>
                  <a:cubicBezTo>
                    <a:pt x="5818505" y="1014095"/>
                    <a:pt x="5841365" y="1014095"/>
                    <a:pt x="5856605" y="1029335"/>
                  </a:cubicBezTo>
                  <a:cubicBezTo>
                    <a:pt x="5871845" y="1044575"/>
                    <a:pt x="5871845" y="1067435"/>
                    <a:pt x="5856605" y="1082802"/>
                  </a:cubicBezTo>
                  <a:cubicBezTo>
                    <a:pt x="5848985" y="1090422"/>
                    <a:pt x="5833745" y="1090422"/>
                    <a:pt x="5826125" y="1090422"/>
                  </a:cubicBezTo>
                  <a:cubicBezTo>
                    <a:pt x="5818505" y="1090422"/>
                    <a:pt x="5810885" y="1090422"/>
                    <a:pt x="5803265" y="1082802"/>
                  </a:cubicBezTo>
                  <a:close/>
                  <a:moveTo>
                    <a:pt x="991362" y="1067562"/>
                  </a:moveTo>
                  <a:cubicBezTo>
                    <a:pt x="976122" y="1052322"/>
                    <a:pt x="976122" y="1029462"/>
                    <a:pt x="991362" y="1014095"/>
                  </a:cubicBezTo>
                  <a:cubicBezTo>
                    <a:pt x="1006602" y="998855"/>
                    <a:pt x="1029462" y="998855"/>
                    <a:pt x="1044702" y="1014095"/>
                  </a:cubicBezTo>
                  <a:cubicBezTo>
                    <a:pt x="1059942" y="1029335"/>
                    <a:pt x="1059942" y="1052195"/>
                    <a:pt x="1044702" y="1067562"/>
                  </a:cubicBezTo>
                  <a:cubicBezTo>
                    <a:pt x="1037082" y="1075182"/>
                    <a:pt x="1029462" y="1082802"/>
                    <a:pt x="1014222" y="1082802"/>
                  </a:cubicBezTo>
                  <a:cubicBezTo>
                    <a:pt x="1006602" y="1082802"/>
                    <a:pt x="998982" y="1075182"/>
                    <a:pt x="991362" y="1067562"/>
                  </a:cubicBezTo>
                  <a:close/>
                  <a:moveTo>
                    <a:pt x="5643118" y="930275"/>
                  </a:moveTo>
                  <a:cubicBezTo>
                    <a:pt x="5627878" y="922655"/>
                    <a:pt x="5627878" y="892175"/>
                    <a:pt x="5643118" y="876808"/>
                  </a:cubicBezTo>
                  <a:cubicBezTo>
                    <a:pt x="5658358" y="861568"/>
                    <a:pt x="5681218" y="861568"/>
                    <a:pt x="5696458" y="876808"/>
                  </a:cubicBezTo>
                  <a:cubicBezTo>
                    <a:pt x="5711698" y="892048"/>
                    <a:pt x="5711698" y="914908"/>
                    <a:pt x="5704078" y="930275"/>
                  </a:cubicBezTo>
                  <a:cubicBezTo>
                    <a:pt x="5696458" y="937895"/>
                    <a:pt x="5681218" y="945515"/>
                    <a:pt x="5673598" y="945515"/>
                  </a:cubicBezTo>
                  <a:cubicBezTo>
                    <a:pt x="5665978" y="945515"/>
                    <a:pt x="5650738" y="937895"/>
                    <a:pt x="5643118" y="930275"/>
                  </a:cubicBezTo>
                  <a:close/>
                  <a:moveTo>
                    <a:pt x="1143889" y="922655"/>
                  </a:moveTo>
                  <a:cubicBezTo>
                    <a:pt x="1128649" y="907415"/>
                    <a:pt x="1128649" y="876935"/>
                    <a:pt x="1143889" y="869188"/>
                  </a:cubicBezTo>
                  <a:cubicBezTo>
                    <a:pt x="1159129" y="853948"/>
                    <a:pt x="1189609" y="853948"/>
                    <a:pt x="1197229" y="869188"/>
                  </a:cubicBezTo>
                  <a:cubicBezTo>
                    <a:pt x="1212469" y="884428"/>
                    <a:pt x="1212469" y="907288"/>
                    <a:pt x="1197229" y="922655"/>
                  </a:cubicBezTo>
                  <a:cubicBezTo>
                    <a:pt x="1189609" y="930275"/>
                    <a:pt x="1181989" y="930275"/>
                    <a:pt x="1174369" y="930275"/>
                  </a:cubicBezTo>
                  <a:cubicBezTo>
                    <a:pt x="1159129" y="930275"/>
                    <a:pt x="1151509" y="930275"/>
                    <a:pt x="1143889" y="922655"/>
                  </a:cubicBezTo>
                  <a:close/>
                  <a:moveTo>
                    <a:pt x="5482971" y="792861"/>
                  </a:moveTo>
                  <a:cubicBezTo>
                    <a:pt x="5467731" y="785241"/>
                    <a:pt x="5467731" y="762381"/>
                    <a:pt x="5475351" y="739394"/>
                  </a:cubicBezTo>
                  <a:cubicBezTo>
                    <a:pt x="5490591" y="724154"/>
                    <a:pt x="5513451" y="724154"/>
                    <a:pt x="5528691" y="739394"/>
                  </a:cubicBezTo>
                  <a:cubicBezTo>
                    <a:pt x="5551551" y="747014"/>
                    <a:pt x="5551551" y="769874"/>
                    <a:pt x="5536311" y="792861"/>
                  </a:cubicBezTo>
                  <a:cubicBezTo>
                    <a:pt x="5528691" y="800481"/>
                    <a:pt x="5521071" y="808101"/>
                    <a:pt x="5505831" y="808101"/>
                  </a:cubicBezTo>
                  <a:cubicBezTo>
                    <a:pt x="5498211" y="808101"/>
                    <a:pt x="5490591" y="800481"/>
                    <a:pt x="5482971" y="792861"/>
                  </a:cubicBezTo>
                  <a:close/>
                  <a:moveTo>
                    <a:pt x="1304036" y="777621"/>
                  </a:moveTo>
                  <a:cubicBezTo>
                    <a:pt x="1296416" y="762381"/>
                    <a:pt x="1296416" y="739521"/>
                    <a:pt x="1311656" y="724154"/>
                  </a:cubicBezTo>
                  <a:cubicBezTo>
                    <a:pt x="1326896" y="716534"/>
                    <a:pt x="1349756" y="716534"/>
                    <a:pt x="1364996" y="731774"/>
                  </a:cubicBezTo>
                  <a:cubicBezTo>
                    <a:pt x="1380236" y="747014"/>
                    <a:pt x="1372616" y="777494"/>
                    <a:pt x="1357376" y="785241"/>
                  </a:cubicBezTo>
                  <a:cubicBezTo>
                    <a:pt x="1349756" y="792861"/>
                    <a:pt x="1342136" y="792861"/>
                    <a:pt x="1334516" y="792861"/>
                  </a:cubicBezTo>
                  <a:cubicBezTo>
                    <a:pt x="1326896" y="792861"/>
                    <a:pt x="1311656" y="792861"/>
                    <a:pt x="1304036" y="777621"/>
                  </a:cubicBezTo>
                  <a:close/>
                  <a:moveTo>
                    <a:pt x="5315204" y="670814"/>
                  </a:moveTo>
                  <a:cubicBezTo>
                    <a:pt x="5299964" y="655574"/>
                    <a:pt x="5292344" y="632714"/>
                    <a:pt x="5307584" y="617347"/>
                  </a:cubicBezTo>
                  <a:cubicBezTo>
                    <a:pt x="5315204" y="602107"/>
                    <a:pt x="5338064" y="594487"/>
                    <a:pt x="5360924" y="609727"/>
                  </a:cubicBezTo>
                  <a:cubicBezTo>
                    <a:pt x="5376164" y="617347"/>
                    <a:pt x="5376164" y="640207"/>
                    <a:pt x="5368544" y="663194"/>
                  </a:cubicBezTo>
                  <a:cubicBezTo>
                    <a:pt x="5360924" y="670814"/>
                    <a:pt x="5345684" y="678434"/>
                    <a:pt x="5338064" y="678434"/>
                  </a:cubicBezTo>
                  <a:cubicBezTo>
                    <a:pt x="5330444" y="678434"/>
                    <a:pt x="5322824" y="678434"/>
                    <a:pt x="5315204" y="670814"/>
                  </a:cubicBezTo>
                  <a:close/>
                  <a:moveTo>
                    <a:pt x="1479423" y="655574"/>
                  </a:moveTo>
                  <a:cubicBezTo>
                    <a:pt x="1464183" y="632714"/>
                    <a:pt x="1471803" y="609854"/>
                    <a:pt x="1487043" y="602107"/>
                  </a:cubicBezTo>
                  <a:cubicBezTo>
                    <a:pt x="1502283" y="586867"/>
                    <a:pt x="1525143" y="594487"/>
                    <a:pt x="1540383" y="609727"/>
                  </a:cubicBezTo>
                  <a:cubicBezTo>
                    <a:pt x="1548003" y="624967"/>
                    <a:pt x="1548003" y="647827"/>
                    <a:pt x="1532763" y="663194"/>
                  </a:cubicBezTo>
                  <a:cubicBezTo>
                    <a:pt x="1525143" y="663194"/>
                    <a:pt x="1517523" y="670814"/>
                    <a:pt x="1509903" y="670814"/>
                  </a:cubicBezTo>
                  <a:cubicBezTo>
                    <a:pt x="1494663" y="670814"/>
                    <a:pt x="1487043" y="663194"/>
                    <a:pt x="1479423" y="655574"/>
                  </a:cubicBezTo>
                  <a:close/>
                  <a:moveTo>
                    <a:pt x="5139817" y="556387"/>
                  </a:moveTo>
                  <a:cubicBezTo>
                    <a:pt x="5116957" y="541147"/>
                    <a:pt x="5109337" y="518287"/>
                    <a:pt x="5124577" y="502920"/>
                  </a:cubicBezTo>
                  <a:cubicBezTo>
                    <a:pt x="5132197" y="487680"/>
                    <a:pt x="5155057" y="480060"/>
                    <a:pt x="5177917" y="487680"/>
                  </a:cubicBezTo>
                  <a:cubicBezTo>
                    <a:pt x="5193157" y="502920"/>
                    <a:pt x="5200777" y="525780"/>
                    <a:pt x="5185537" y="541147"/>
                  </a:cubicBezTo>
                  <a:cubicBezTo>
                    <a:pt x="5185537" y="556387"/>
                    <a:pt x="5170297" y="564007"/>
                    <a:pt x="5155057" y="564007"/>
                  </a:cubicBezTo>
                  <a:cubicBezTo>
                    <a:pt x="5147437" y="564007"/>
                    <a:pt x="5139817" y="556387"/>
                    <a:pt x="5139817" y="556387"/>
                  </a:cubicBezTo>
                  <a:close/>
                  <a:moveTo>
                    <a:pt x="1654810" y="533527"/>
                  </a:moveTo>
                  <a:cubicBezTo>
                    <a:pt x="1647190" y="518287"/>
                    <a:pt x="1654810" y="495427"/>
                    <a:pt x="1670050" y="480060"/>
                  </a:cubicBezTo>
                  <a:cubicBezTo>
                    <a:pt x="1685290" y="472440"/>
                    <a:pt x="1708150" y="480060"/>
                    <a:pt x="1723390" y="495300"/>
                  </a:cubicBezTo>
                  <a:cubicBezTo>
                    <a:pt x="1731010" y="510540"/>
                    <a:pt x="1723390" y="533400"/>
                    <a:pt x="1708150" y="548767"/>
                  </a:cubicBezTo>
                  <a:cubicBezTo>
                    <a:pt x="1700530" y="548767"/>
                    <a:pt x="1692910" y="556387"/>
                    <a:pt x="1685290" y="556387"/>
                  </a:cubicBezTo>
                  <a:cubicBezTo>
                    <a:pt x="1677670" y="556387"/>
                    <a:pt x="1662430" y="548767"/>
                    <a:pt x="1654810" y="533527"/>
                  </a:cubicBezTo>
                  <a:close/>
                  <a:moveTo>
                    <a:pt x="4949190" y="449580"/>
                  </a:moveTo>
                  <a:cubicBezTo>
                    <a:pt x="4933950" y="441960"/>
                    <a:pt x="4926330" y="419100"/>
                    <a:pt x="4933950" y="403860"/>
                  </a:cubicBezTo>
                  <a:cubicBezTo>
                    <a:pt x="4949190" y="381000"/>
                    <a:pt x="4972050" y="373380"/>
                    <a:pt x="4987290" y="381000"/>
                  </a:cubicBezTo>
                  <a:cubicBezTo>
                    <a:pt x="5002530" y="396240"/>
                    <a:pt x="5010150" y="419100"/>
                    <a:pt x="5002530" y="434467"/>
                  </a:cubicBezTo>
                  <a:cubicBezTo>
                    <a:pt x="4994910" y="449707"/>
                    <a:pt x="4979670" y="457327"/>
                    <a:pt x="4972050" y="457327"/>
                  </a:cubicBezTo>
                  <a:cubicBezTo>
                    <a:pt x="4964430" y="457327"/>
                    <a:pt x="4956810" y="457327"/>
                    <a:pt x="4949190" y="449707"/>
                  </a:cubicBezTo>
                  <a:close/>
                  <a:moveTo>
                    <a:pt x="1845437" y="426847"/>
                  </a:moveTo>
                  <a:cubicBezTo>
                    <a:pt x="1830197" y="411607"/>
                    <a:pt x="1837817" y="388747"/>
                    <a:pt x="1860677" y="381127"/>
                  </a:cubicBezTo>
                  <a:cubicBezTo>
                    <a:pt x="1875917" y="365887"/>
                    <a:pt x="1898777" y="373507"/>
                    <a:pt x="1906397" y="396367"/>
                  </a:cubicBezTo>
                  <a:cubicBezTo>
                    <a:pt x="1921637" y="411607"/>
                    <a:pt x="1914017" y="434467"/>
                    <a:pt x="1891157" y="442087"/>
                  </a:cubicBezTo>
                  <a:cubicBezTo>
                    <a:pt x="1891157" y="449707"/>
                    <a:pt x="1883537" y="449707"/>
                    <a:pt x="1875917" y="449707"/>
                  </a:cubicBezTo>
                  <a:cubicBezTo>
                    <a:pt x="1860677" y="449707"/>
                    <a:pt x="1845437" y="442087"/>
                    <a:pt x="1845437" y="426847"/>
                  </a:cubicBezTo>
                  <a:close/>
                  <a:moveTo>
                    <a:pt x="4758563" y="358140"/>
                  </a:moveTo>
                  <a:cubicBezTo>
                    <a:pt x="4743323" y="350520"/>
                    <a:pt x="4735703" y="327660"/>
                    <a:pt x="4743323" y="312420"/>
                  </a:cubicBezTo>
                  <a:cubicBezTo>
                    <a:pt x="4750943" y="289560"/>
                    <a:pt x="4773803" y="281940"/>
                    <a:pt x="4789043" y="289560"/>
                  </a:cubicBezTo>
                  <a:cubicBezTo>
                    <a:pt x="4811903" y="297180"/>
                    <a:pt x="4819523" y="320040"/>
                    <a:pt x="4811903" y="343027"/>
                  </a:cubicBezTo>
                  <a:cubicBezTo>
                    <a:pt x="4804283" y="358267"/>
                    <a:pt x="4789043" y="365887"/>
                    <a:pt x="4773803" y="365887"/>
                  </a:cubicBezTo>
                  <a:cubicBezTo>
                    <a:pt x="4773803" y="365887"/>
                    <a:pt x="4766183" y="365887"/>
                    <a:pt x="4758563" y="358267"/>
                  </a:cubicBezTo>
                  <a:close/>
                  <a:moveTo>
                    <a:pt x="2036064" y="335407"/>
                  </a:moveTo>
                  <a:cubicBezTo>
                    <a:pt x="2028444" y="312547"/>
                    <a:pt x="2036064" y="289687"/>
                    <a:pt x="2051304" y="281940"/>
                  </a:cubicBezTo>
                  <a:cubicBezTo>
                    <a:pt x="2074164" y="274320"/>
                    <a:pt x="2097024" y="281940"/>
                    <a:pt x="2104644" y="304800"/>
                  </a:cubicBezTo>
                  <a:cubicBezTo>
                    <a:pt x="2112264" y="320040"/>
                    <a:pt x="2104644" y="342900"/>
                    <a:pt x="2081784" y="358267"/>
                  </a:cubicBezTo>
                  <a:cubicBezTo>
                    <a:pt x="2081784" y="358267"/>
                    <a:pt x="2074164" y="358267"/>
                    <a:pt x="2066544" y="358267"/>
                  </a:cubicBezTo>
                  <a:cubicBezTo>
                    <a:pt x="2051304" y="358267"/>
                    <a:pt x="2043684" y="350647"/>
                    <a:pt x="2036064" y="335407"/>
                  </a:cubicBezTo>
                  <a:close/>
                  <a:moveTo>
                    <a:pt x="4567809" y="281940"/>
                  </a:moveTo>
                  <a:cubicBezTo>
                    <a:pt x="4544949" y="274320"/>
                    <a:pt x="4537329" y="251460"/>
                    <a:pt x="4544949" y="228473"/>
                  </a:cubicBezTo>
                  <a:cubicBezTo>
                    <a:pt x="4552569" y="213233"/>
                    <a:pt x="4567809" y="205613"/>
                    <a:pt x="4590669" y="213233"/>
                  </a:cubicBezTo>
                  <a:cubicBezTo>
                    <a:pt x="4613529" y="213233"/>
                    <a:pt x="4621149" y="236093"/>
                    <a:pt x="4613529" y="258953"/>
                  </a:cubicBezTo>
                  <a:cubicBezTo>
                    <a:pt x="4605909" y="274193"/>
                    <a:pt x="4590669" y="281813"/>
                    <a:pt x="4575429" y="281813"/>
                  </a:cubicBezTo>
                  <a:cubicBezTo>
                    <a:pt x="4575429" y="281813"/>
                    <a:pt x="4567809" y="281813"/>
                    <a:pt x="4567809" y="281813"/>
                  </a:cubicBezTo>
                  <a:close/>
                  <a:moveTo>
                    <a:pt x="2234311" y="251333"/>
                  </a:moveTo>
                  <a:cubicBezTo>
                    <a:pt x="2226691" y="236093"/>
                    <a:pt x="2234311" y="213233"/>
                    <a:pt x="2257171" y="205613"/>
                  </a:cubicBezTo>
                  <a:cubicBezTo>
                    <a:pt x="2272411" y="197993"/>
                    <a:pt x="2295271" y="205613"/>
                    <a:pt x="2302891" y="228473"/>
                  </a:cubicBezTo>
                  <a:cubicBezTo>
                    <a:pt x="2310511" y="243713"/>
                    <a:pt x="2302891" y="266573"/>
                    <a:pt x="2280031" y="274193"/>
                  </a:cubicBezTo>
                  <a:cubicBezTo>
                    <a:pt x="2280031" y="274193"/>
                    <a:pt x="2272411" y="281813"/>
                    <a:pt x="2272411" y="281813"/>
                  </a:cubicBezTo>
                  <a:cubicBezTo>
                    <a:pt x="2249551" y="281813"/>
                    <a:pt x="2241931" y="266573"/>
                    <a:pt x="2234311" y="251333"/>
                  </a:cubicBezTo>
                  <a:close/>
                  <a:moveTo>
                    <a:pt x="4361942" y="213233"/>
                  </a:moveTo>
                  <a:cubicBezTo>
                    <a:pt x="4346702" y="205613"/>
                    <a:pt x="4331462" y="190373"/>
                    <a:pt x="4339082" y="167513"/>
                  </a:cubicBezTo>
                  <a:cubicBezTo>
                    <a:pt x="4346702" y="144653"/>
                    <a:pt x="4361942" y="137033"/>
                    <a:pt x="4384802" y="144653"/>
                  </a:cubicBezTo>
                  <a:cubicBezTo>
                    <a:pt x="4407662" y="144653"/>
                    <a:pt x="4415282" y="167513"/>
                    <a:pt x="4407662" y="190373"/>
                  </a:cubicBezTo>
                  <a:cubicBezTo>
                    <a:pt x="4407662" y="205613"/>
                    <a:pt x="4392422" y="213233"/>
                    <a:pt x="4377182" y="213233"/>
                  </a:cubicBezTo>
                  <a:cubicBezTo>
                    <a:pt x="4369562" y="213233"/>
                    <a:pt x="4369562" y="213233"/>
                    <a:pt x="4361942" y="213233"/>
                  </a:cubicBezTo>
                  <a:close/>
                  <a:moveTo>
                    <a:pt x="2432558" y="182753"/>
                  </a:moveTo>
                  <a:cubicBezTo>
                    <a:pt x="2432558" y="167513"/>
                    <a:pt x="2440178" y="144653"/>
                    <a:pt x="2463038" y="137033"/>
                  </a:cubicBezTo>
                  <a:cubicBezTo>
                    <a:pt x="2478278" y="129413"/>
                    <a:pt x="2501138" y="144653"/>
                    <a:pt x="2508758" y="159893"/>
                  </a:cubicBezTo>
                  <a:cubicBezTo>
                    <a:pt x="2516378" y="182753"/>
                    <a:pt x="2501138" y="205613"/>
                    <a:pt x="2485898" y="213360"/>
                  </a:cubicBezTo>
                  <a:cubicBezTo>
                    <a:pt x="2478278" y="213360"/>
                    <a:pt x="2478278" y="213360"/>
                    <a:pt x="2470658" y="213360"/>
                  </a:cubicBezTo>
                  <a:cubicBezTo>
                    <a:pt x="2455418" y="213360"/>
                    <a:pt x="2440178" y="198120"/>
                    <a:pt x="2432558" y="182880"/>
                  </a:cubicBezTo>
                  <a:close/>
                  <a:moveTo>
                    <a:pt x="4155948" y="160020"/>
                  </a:moveTo>
                  <a:cubicBezTo>
                    <a:pt x="4140708" y="160020"/>
                    <a:pt x="4125468" y="137160"/>
                    <a:pt x="4133088" y="114300"/>
                  </a:cubicBezTo>
                  <a:cubicBezTo>
                    <a:pt x="4133088" y="91440"/>
                    <a:pt x="4155948" y="83820"/>
                    <a:pt x="4178808" y="83820"/>
                  </a:cubicBezTo>
                  <a:cubicBezTo>
                    <a:pt x="4194048" y="91440"/>
                    <a:pt x="4209288" y="114300"/>
                    <a:pt x="4201668" y="129540"/>
                  </a:cubicBezTo>
                  <a:cubicBezTo>
                    <a:pt x="4201668" y="152400"/>
                    <a:pt x="4186428" y="160020"/>
                    <a:pt x="4163568" y="160020"/>
                  </a:cubicBezTo>
                  <a:cubicBezTo>
                    <a:pt x="4163568" y="160020"/>
                    <a:pt x="4163568" y="160020"/>
                    <a:pt x="4155948" y="160020"/>
                  </a:cubicBezTo>
                  <a:close/>
                  <a:moveTo>
                    <a:pt x="2646045" y="129540"/>
                  </a:moveTo>
                  <a:cubicBezTo>
                    <a:pt x="2638425" y="106680"/>
                    <a:pt x="2653665" y="91440"/>
                    <a:pt x="2668905" y="83820"/>
                  </a:cubicBezTo>
                  <a:cubicBezTo>
                    <a:pt x="2691765" y="76200"/>
                    <a:pt x="2714625" y="91440"/>
                    <a:pt x="2714625" y="114300"/>
                  </a:cubicBezTo>
                  <a:cubicBezTo>
                    <a:pt x="2722245" y="129540"/>
                    <a:pt x="2707005" y="152400"/>
                    <a:pt x="2684145" y="160020"/>
                  </a:cubicBezTo>
                  <a:cubicBezTo>
                    <a:pt x="2684145" y="160020"/>
                    <a:pt x="2684145" y="160020"/>
                    <a:pt x="2676525" y="160020"/>
                  </a:cubicBezTo>
                  <a:cubicBezTo>
                    <a:pt x="2661285" y="160020"/>
                    <a:pt x="2646045" y="144780"/>
                    <a:pt x="2646045" y="129540"/>
                  </a:cubicBezTo>
                  <a:close/>
                  <a:moveTo>
                    <a:pt x="3950081" y="121920"/>
                  </a:moveTo>
                  <a:cubicBezTo>
                    <a:pt x="3927221" y="114300"/>
                    <a:pt x="3919601" y="99060"/>
                    <a:pt x="3919601" y="76200"/>
                  </a:cubicBezTo>
                  <a:cubicBezTo>
                    <a:pt x="3919601" y="53340"/>
                    <a:pt x="3942461" y="45720"/>
                    <a:pt x="3965321" y="45720"/>
                  </a:cubicBezTo>
                  <a:cubicBezTo>
                    <a:pt x="3980561" y="45720"/>
                    <a:pt x="3995801" y="68580"/>
                    <a:pt x="3995801" y="91440"/>
                  </a:cubicBezTo>
                  <a:cubicBezTo>
                    <a:pt x="3988181" y="106680"/>
                    <a:pt x="3972941" y="121920"/>
                    <a:pt x="3957701" y="121920"/>
                  </a:cubicBezTo>
                  <a:cubicBezTo>
                    <a:pt x="3957701" y="121920"/>
                    <a:pt x="3950081" y="121920"/>
                    <a:pt x="3950081" y="121920"/>
                  </a:cubicBezTo>
                  <a:close/>
                  <a:moveTo>
                    <a:pt x="2851912" y="83820"/>
                  </a:moveTo>
                  <a:cubicBezTo>
                    <a:pt x="2851912" y="68580"/>
                    <a:pt x="2867152" y="45720"/>
                    <a:pt x="2882392" y="45720"/>
                  </a:cubicBezTo>
                  <a:cubicBezTo>
                    <a:pt x="2905252" y="38100"/>
                    <a:pt x="2928112" y="53340"/>
                    <a:pt x="2928112" y="76200"/>
                  </a:cubicBezTo>
                  <a:cubicBezTo>
                    <a:pt x="2928112" y="99060"/>
                    <a:pt x="2920492" y="114300"/>
                    <a:pt x="2897632" y="121920"/>
                  </a:cubicBezTo>
                  <a:cubicBezTo>
                    <a:pt x="2897632" y="121920"/>
                    <a:pt x="2890012" y="121920"/>
                    <a:pt x="2890012" y="121920"/>
                  </a:cubicBezTo>
                  <a:cubicBezTo>
                    <a:pt x="2874772" y="121920"/>
                    <a:pt x="2851912" y="106680"/>
                    <a:pt x="2851912" y="83820"/>
                  </a:cubicBezTo>
                  <a:close/>
                  <a:moveTo>
                    <a:pt x="3744087" y="91440"/>
                  </a:moveTo>
                  <a:cubicBezTo>
                    <a:pt x="3721227" y="91440"/>
                    <a:pt x="3705987" y="76200"/>
                    <a:pt x="3705987" y="53340"/>
                  </a:cubicBezTo>
                  <a:cubicBezTo>
                    <a:pt x="3705987" y="30480"/>
                    <a:pt x="3728847" y="15240"/>
                    <a:pt x="3751707" y="15240"/>
                  </a:cubicBezTo>
                  <a:cubicBezTo>
                    <a:pt x="3766947" y="22860"/>
                    <a:pt x="3782187" y="38100"/>
                    <a:pt x="3782187" y="60960"/>
                  </a:cubicBezTo>
                  <a:cubicBezTo>
                    <a:pt x="3782187" y="76200"/>
                    <a:pt x="3766947" y="91440"/>
                    <a:pt x="3744087" y="91440"/>
                  </a:cubicBezTo>
                  <a:close/>
                  <a:moveTo>
                    <a:pt x="3065399" y="60960"/>
                  </a:moveTo>
                  <a:cubicBezTo>
                    <a:pt x="3065399" y="38100"/>
                    <a:pt x="3080639" y="15240"/>
                    <a:pt x="3095879" y="15240"/>
                  </a:cubicBezTo>
                  <a:cubicBezTo>
                    <a:pt x="3118739" y="15240"/>
                    <a:pt x="3141599" y="30480"/>
                    <a:pt x="3141599" y="53340"/>
                  </a:cubicBezTo>
                  <a:cubicBezTo>
                    <a:pt x="3141599" y="68580"/>
                    <a:pt x="3126359" y="91440"/>
                    <a:pt x="3103499" y="91440"/>
                  </a:cubicBezTo>
                  <a:cubicBezTo>
                    <a:pt x="3080639" y="91440"/>
                    <a:pt x="3065399" y="76200"/>
                    <a:pt x="3065399" y="60960"/>
                  </a:cubicBezTo>
                  <a:close/>
                  <a:moveTo>
                    <a:pt x="3530600" y="83820"/>
                  </a:moveTo>
                  <a:cubicBezTo>
                    <a:pt x="3507740" y="76200"/>
                    <a:pt x="3492500" y="60960"/>
                    <a:pt x="3492500" y="38100"/>
                  </a:cubicBezTo>
                  <a:cubicBezTo>
                    <a:pt x="3492500" y="22860"/>
                    <a:pt x="3507740" y="0"/>
                    <a:pt x="3530600" y="7620"/>
                  </a:cubicBezTo>
                  <a:cubicBezTo>
                    <a:pt x="3553460" y="7620"/>
                    <a:pt x="3568700" y="22860"/>
                    <a:pt x="3568700" y="45720"/>
                  </a:cubicBezTo>
                  <a:cubicBezTo>
                    <a:pt x="3568700" y="60960"/>
                    <a:pt x="3553460" y="83820"/>
                    <a:pt x="3530600" y="83820"/>
                  </a:cubicBezTo>
                  <a:close/>
                  <a:moveTo>
                    <a:pt x="3278886" y="45720"/>
                  </a:moveTo>
                  <a:cubicBezTo>
                    <a:pt x="3278886" y="22860"/>
                    <a:pt x="3294126" y="7620"/>
                    <a:pt x="3316986" y="0"/>
                  </a:cubicBezTo>
                  <a:cubicBezTo>
                    <a:pt x="3339846" y="0"/>
                    <a:pt x="3355086" y="22860"/>
                    <a:pt x="3355086" y="38100"/>
                  </a:cubicBezTo>
                  <a:cubicBezTo>
                    <a:pt x="3355086" y="60960"/>
                    <a:pt x="3339846" y="76200"/>
                    <a:pt x="3316986" y="76200"/>
                  </a:cubicBezTo>
                  <a:cubicBezTo>
                    <a:pt x="3294126" y="76200"/>
                    <a:pt x="3278886" y="60960"/>
                    <a:pt x="3278886" y="4572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4" name="Google Shape;194;p5"/>
            <p:cNvGrpSpPr/>
            <p:nvPr/>
          </p:nvGrpSpPr>
          <p:grpSpPr>
            <a:xfrm>
              <a:off x="9180052" y="2232810"/>
              <a:ext cx="829082" cy="843265"/>
              <a:chOff x="0" y="0"/>
              <a:chExt cx="549402" cy="558800"/>
            </a:xfrm>
          </p:grpSpPr>
          <p:sp>
            <p:nvSpPr>
              <p:cNvPr id="195" name="Google Shape;195;p5"/>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5"/>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7" name="Google Shape;197;p5"/>
            <p:cNvGrpSpPr/>
            <p:nvPr/>
          </p:nvGrpSpPr>
          <p:grpSpPr>
            <a:xfrm>
              <a:off x="9180052" y="7239518"/>
              <a:ext cx="829082" cy="843265"/>
              <a:chOff x="0" y="0"/>
              <a:chExt cx="549402" cy="558800"/>
            </a:xfrm>
          </p:grpSpPr>
          <p:sp>
            <p:nvSpPr>
              <p:cNvPr id="198" name="Google Shape;198;p5"/>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5"/>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0" name="Google Shape;200;p5"/>
            <p:cNvSpPr/>
            <p:nvPr/>
          </p:nvSpPr>
          <p:spPr>
            <a:xfrm>
              <a:off x="9410396" y="7483986"/>
              <a:ext cx="358387" cy="35417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1" name="Google Shape;201;p5"/>
            <p:cNvGrpSpPr/>
            <p:nvPr/>
          </p:nvGrpSpPr>
          <p:grpSpPr>
            <a:xfrm>
              <a:off x="302054" y="7239518"/>
              <a:ext cx="829082" cy="843265"/>
              <a:chOff x="0" y="0"/>
              <a:chExt cx="549402" cy="558800"/>
            </a:xfrm>
          </p:grpSpPr>
          <p:sp>
            <p:nvSpPr>
              <p:cNvPr id="202" name="Google Shape;202;p5"/>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5"/>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4" name="Google Shape;204;p5"/>
            <p:cNvSpPr/>
            <p:nvPr/>
          </p:nvSpPr>
          <p:spPr>
            <a:xfrm>
              <a:off x="541090" y="7483986"/>
              <a:ext cx="359537" cy="354171"/>
            </a:xfrm>
            <a:custGeom>
              <a:avLst/>
              <a:gdLst/>
              <a:ahLst/>
              <a:cxnLst/>
              <a:rect l="l" t="t" r="r" b="b"/>
              <a:pathLst>
                <a:path w="238252" h="234696" extrusionOk="0">
                  <a:moveTo>
                    <a:pt x="0" y="117348"/>
                  </a:moveTo>
                  <a:cubicBezTo>
                    <a:pt x="0" y="52578"/>
                    <a:pt x="53340" y="0"/>
                    <a:pt x="119126" y="0"/>
                  </a:cubicBezTo>
                  <a:cubicBezTo>
                    <a:pt x="184912" y="0"/>
                    <a:pt x="238252" y="52578"/>
                    <a:pt x="238252" y="117348"/>
                  </a:cubicBezTo>
                  <a:cubicBezTo>
                    <a:pt x="238252" y="182118"/>
                    <a:pt x="184912" y="234696"/>
                    <a:pt x="119126" y="234696"/>
                  </a:cubicBezTo>
                  <a:cubicBezTo>
                    <a:pt x="53340"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5" name="Google Shape;205;p5"/>
            <p:cNvGrpSpPr/>
            <p:nvPr/>
          </p:nvGrpSpPr>
          <p:grpSpPr>
            <a:xfrm>
              <a:off x="302054" y="2232810"/>
              <a:ext cx="829082" cy="843265"/>
              <a:chOff x="0" y="0"/>
              <a:chExt cx="549402" cy="558800"/>
            </a:xfrm>
          </p:grpSpPr>
          <p:sp>
            <p:nvSpPr>
              <p:cNvPr id="206" name="Google Shape;206;p5"/>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5"/>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8" name="Google Shape;208;p5"/>
            <p:cNvSpPr/>
            <p:nvPr/>
          </p:nvSpPr>
          <p:spPr>
            <a:xfrm>
              <a:off x="9415285" y="2477278"/>
              <a:ext cx="358387" cy="35417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5"/>
            <p:cNvSpPr/>
            <p:nvPr/>
          </p:nvSpPr>
          <p:spPr>
            <a:xfrm>
              <a:off x="542176" y="2477278"/>
              <a:ext cx="358387" cy="35417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10" name="Google Shape;210;p5"/>
            <p:cNvGrpSpPr/>
            <p:nvPr/>
          </p:nvGrpSpPr>
          <p:grpSpPr>
            <a:xfrm>
              <a:off x="1467186" y="1469359"/>
              <a:ext cx="7376754" cy="7376754"/>
              <a:chOff x="0" y="0"/>
              <a:chExt cx="812800" cy="812800"/>
            </a:xfrm>
          </p:grpSpPr>
          <p:sp>
            <p:nvSpPr>
              <p:cNvPr id="211" name="Google Shape;211;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0" cap="sq" cmpd="sng">
                <a:solidFill>
                  <a:srgbClr val="1F2380"/>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5"/>
              <p:cNvSpPr txBox="1"/>
              <p:nvPr/>
            </p:nvSpPr>
            <p:spPr>
              <a:xfrm>
                <a:off x="76200" y="57150"/>
                <a:ext cx="660400" cy="679450"/>
              </a:xfrm>
              <a:prstGeom prst="rect">
                <a:avLst/>
              </a:prstGeom>
              <a:noFill/>
              <a:ln>
                <a:noFill/>
              </a:ln>
            </p:spPr>
            <p:txBody>
              <a:bodyPr spcFirstLastPara="1" wrap="square" lIns="50800" tIns="50800" rIns="50800" bIns="50800" anchor="ctr" anchorCtr="0">
                <a:noAutofit/>
              </a:bodyPr>
              <a:lstStyle/>
              <a:p>
                <a:pPr marL="0" marR="0" lvl="0" indent="0" algn="ctr" rtl="0">
                  <a:lnSpc>
                    <a:spcPct val="1588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13" name="Google Shape;213;p5" descr="Colorful bubble font reading &quot;organ, eye, &amp; tissue donation saves lives&quot;."/>
          <p:cNvSpPr/>
          <p:nvPr/>
        </p:nvSpPr>
        <p:spPr>
          <a:xfrm>
            <a:off x="7596199" y="3256832"/>
            <a:ext cx="3095601" cy="3773337"/>
          </a:xfrm>
          <a:custGeom>
            <a:avLst/>
            <a:gdLst/>
            <a:ahLst/>
            <a:cxnLst/>
            <a:rect l="l" t="t" r="r" b="b"/>
            <a:pathLst>
              <a:path w="3095601" h="3773337" extrusionOk="0">
                <a:moveTo>
                  <a:pt x="0" y="0"/>
                </a:moveTo>
                <a:lnTo>
                  <a:pt x="3095602" y="0"/>
                </a:lnTo>
                <a:lnTo>
                  <a:pt x="3095602" y="3773336"/>
                </a:lnTo>
                <a:lnTo>
                  <a:pt x="0" y="3773336"/>
                </a:lnTo>
                <a:lnTo>
                  <a:pt x="0" y="0"/>
                </a:lnTo>
                <a:close/>
              </a:path>
            </a:pathLst>
          </a:custGeom>
          <a:blipFill rotWithShape="1">
            <a:blip r:embed="rId3">
              <a:alphaModFix/>
            </a:blip>
            <a:stretch>
              <a:fillRect l="-12493" t="-20078" r="-11894" b="-26769"/>
            </a:stretch>
          </a:blipFill>
          <a:ln>
            <a:noFill/>
          </a:ln>
        </p:spPr>
        <p:txBody>
          <a:bodyPr/>
          <a:lstStyle/>
          <a:p>
            <a:endParaRPr lang="en-US"/>
          </a:p>
        </p:txBody>
      </p:sp>
      <p:sp>
        <p:nvSpPr>
          <p:cNvPr id="214" name="Google Shape;214;p5" descr="Vision Gift logo."/>
          <p:cNvSpPr/>
          <p:nvPr/>
        </p:nvSpPr>
        <p:spPr>
          <a:xfrm>
            <a:off x="12388249" y="929563"/>
            <a:ext cx="3939501" cy="1682894"/>
          </a:xfrm>
          <a:custGeom>
            <a:avLst/>
            <a:gdLst/>
            <a:ahLst/>
            <a:cxnLst/>
            <a:rect l="l" t="t" r="r" b="b"/>
            <a:pathLst>
              <a:path w="3939501" h="1682894" extrusionOk="0">
                <a:moveTo>
                  <a:pt x="0" y="0"/>
                </a:moveTo>
                <a:lnTo>
                  <a:pt x="3939502" y="0"/>
                </a:lnTo>
                <a:lnTo>
                  <a:pt x="3939502" y="1682894"/>
                </a:lnTo>
                <a:lnTo>
                  <a:pt x="0" y="1682894"/>
                </a:lnTo>
                <a:lnTo>
                  <a:pt x="0" y="0"/>
                </a:lnTo>
                <a:close/>
              </a:path>
            </a:pathLst>
          </a:custGeom>
          <a:blipFill rotWithShape="1">
            <a:blip r:embed="rId4">
              <a:alphaModFix/>
            </a:blip>
            <a:stretch>
              <a:fillRect l="-4221" t="-19209" r="-2909" b="-19405"/>
            </a:stretch>
          </a:blipFill>
          <a:ln>
            <a:noFill/>
          </a:ln>
        </p:spPr>
        <p:txBody>
          <a:bodyPr/>
          <a:lstStyle/>
          <a:p>
            <a:endParaRPr lang="en-US"/>
          </a:p>
        </p:txBody>
      </p:sp>
      <p:sp>
        <p:nvSpPr>
          <p:cNvPr id="215" name="Google Shape;215;p5" descr="Cascade Life Alliance logo."/>
          <p:cNvSpPr/>
          <p:nvPr/>
        </p:nvSpPr>
        <p:spPr>
          <a:xfrm>
            <a:off x="580535" y="7050020"/>
            <a:ext cx="5063398" cy="1118788"/>
          </a:xfrm>
          <a:custGeom>
            <a:avLst/>
            <a:gdLst/>
            <a:ahLst/>
            <a:cxnLst/>
            <a:rect l="l" t="t" r="r" b="b"/>
            <a:pathLst>
              <a:path w="5063398" h="1118788" extrusionOk="0">
                <a:moveTo>
                  <a:pt x="0" y="0"/>
                </a:moveTo>
                <a:lnTo>
                  <a:pt x="5063397" y="0"/>
                </a:lnTo>
                <a:lnTo>
                  <a:pt x="5063397" y="1118788"/>
                </a:lnTo>
                <a:lnTo>
                  <a:pt x="0" y="1118788"/>
                </a:lnTo>
                <a:lnTo>
                  <a:pt x="0" y="0"/>
                </a:lnTo>
                <a:close/>
              </a:path>
            </a:pathLst>
          </a:custGeom>
          <a:blipFill rotWithShape="1">
            <a:blip r:embed="rId5">
              <a:alphaModFix/>
            </a:blip>
            <a:stretch>
              <a:fillRect/>
            </a:stretch>
          </a:blipFill>
          <a:ln>
            <a:noFill/>
          </a:ln>
        </p:spPr>
        <p:txBody>
          <a:bodyPr/>
          <a:lstStyle/>
          <a:p>
            <a:endParaRPr lang="en-US"/>
          </a:p>
        </p:txBody>
      </p:sp>
      <p:sp>
        <p:nvSpPr>
          <p:cNvPr id="216" name="Google Shape;216;p5" descr="Donate Life Northwest logo."/>
          <p:cNvSpPr/>
          <p:nvPr/>
        </p:nvSpPr>
        <p:spPr>
          <a:xfrm>
            <a:off x="3517403" y="686228"/>
            <a:ext cx="1759925" cy="2169563"/>
          </a:xfrm>
          <a:custGeom>
            <a:avLst/>
            <a:gdLst/>
            <a:ahLst/>
            <a:cxnLst/>
            <a:rect l="l" t="t" r="r" b="b"/>
            <a:pathLst>
              <a:path w="1759925" h="2169563" extrusionOk="0">
                <a:moveTo>
                  <a:pt x="0" y="0"/>
                </a:moveTo>
                <a:lnTo>
                  <a:pt x="1759925" y="0"/>
                </a:lnTo>
                <a:lnTo>
                  <a:pt x="1759925" y="2169563"/>
                </a:lnTo>
                <a:lnTo>
                  <a:pt x="0" y="2169563"/>
                </a:lnTo>
                <a:lnTo>
                  <a:pt x="0" y="0"/>
                </a:lnTo>
                <a:close/>
              </a:path>
            </a:pathLst>
          </a:custGeom>
          <a:blipFill rotWithShape="1">
            <a:blip r:embed="rId6">
              <a:alphaModFix/>
            </a:blip>
            <a:stretch>
              <a:fillRect/>
            </a:stretch>
          </a:blipFill>
          <a:ln>
            <a:noFill/>
          </a:ln>
        </p:spPr>
        <p:txBody>
          <a:bodyPr/>
          <a:lstStyle/>
          <a:p>
            <a:endParaRPr lang="en-US"/>
          </a:p>
        </p:txBody>
      </p:sp>
      <p:sp>
        <p:nvSpPr>
          <p:cNvPr id="217" name="Google Shape;217;p5"/>
          <p:cNvSpPr txBox="1"/>
          <p:nvPr/>
        </p:nvSpPr>
        <p:spPr>
          <a:xfrm>
            <a:off x="2853724" y="3104521"/>
            <a:ext cx="3087300" cy="8874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Outreach &amp; Education</a:t>
            </a:r>
            <a:endParaRPr sz="1400" b="0" i="0" u="none" strike="noStrike" cap="none">
              <a:solidFill>
                <a:srgbClr val="000000"/>
              </a:solidFill>
              <a:latin typeface="Lato Light"/>
              <a:ea typeface="Lato Light"/>
              <a:cs typeface="Lato Light"/>
              <a:sym typeface="Lato Light"/>
            </a:endParaRPr>
          </a:p>
        </p:txBody>
      </p:sp>
      <p:sp>
        <p:nvSpPr>
          <p:cNvPr id="218" name="Google Shape;218;p5"/>
          <p:cNvSpPr txBox="1"/>
          <p:nvPr/>
        </p:nvSpPr>
        <p:spPr>
          <a:xfrm>
            <a:off x="1257764" y="8276700"/>
            <a:ext cx="37089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Organ Procurement</a:t>
            </a:r>
            <a:endParaRPr sz="1400" b="0" i="0" u="none" strike="noStrike" cap="none">
              <a:solidFill>
                <a:srgbClr val="000000"/>
              </a:solidFill>
              <a:latin typeface="Lato Light"/>
              <a:ea typeface="Lato Light"/>
              <a:cs typeface="Lato Light"/>
              <a:sym typeface="Lato Light"/>
            </a:endParaRPr>
          </a:p>
        </p:txBody>
      </p:sp>
      <p:sp>
        <p:nvSpPr>
          <p:cNvPr id="219" name="Google Shape;219;p5"/>
          <p:cNvSpPr txBox="1"/>
          <p:nvPr/>
        </p:nvSpPr>
        <p:spPr>
          <a:xfrm>
            <a:off x="12503538" y="2612462"/>
            <a:ext cx="37089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Eye Bank</a:t>
            </a:r>
            <a:endParaRPr sz="1400" b="0" i="0" u="none" strike="noStrike" cap="none">
              <a:solidFill>
                <a:srgbClr val="000000"/>
              </a:solidFill>
              <a:latin typeface="Lato Light"/>
              <a:ea typeface="Lato Light"/>
              <a:cs typeface="Lato Light"/>
              <a:sym typeface="Lato Light"/>
            </a:endParaRPr>
          </a:p>
        </p:txBody>
      </p:sp>
      <p:sp>
        <p:nvSpPr>
          <p:cNvPr id="220" name="Google Shape;220;p5"/>
          <p:cNvSpPr txBox="1"/>
          <p:nvPr/>
        </p:nvSpPr>
        <p:spPr>
          <a:xfrm>
            <a:off x="12375152" y="8168789"/>
            <a:ext cx="37089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Tissue Bank</a:t>
            </a:r>
            <a:endParaRPr sz="1400" b="0" i="0" u="none" strike="noStrike" cap="none">
              <a:solidFill>
                <a:srgbClr val="000000"/>
              </a:solidFill>
              <a:latin typeface="Lato Light"/>
              <a:ea typeface="Lato Light"/>
              <a:cs typeface="Lato Light"/>
              <a:sym typeface="Lato Light"/>
            </a:endParaRPr>
          </a:p>
        </p:txBody>
      </p:sp>
      <p:pic>
        <p:nvPicPr>
          <p:cNvPr id="221" name="Google Shape;221;p5" title="Squiggle 2.png"/>
          <p:cNvPicPr preferRelativeResize="0"/>
          <p:nvPr/>
        </p:nvPicPr>
        <p:blipFill rotWithShape="1">
          <a:blip r:embed="rId7">
            <a:alphaModFix/>
          </a:blip>
          <a:srcRect r="73851" b="48195"/>
          <a:stretch/>
        </p:blipFill>
        <p:spPr>
          <a:xfrm>
            <a:off x="-16727" y="-16727"/>
            <a:ext cx="4782250" cy="5329349"/>
          </a:xfrm>
          <a:prstGeom prst="rect">
            <a:avLst/>
          </a:prstGeom>
          <a:noFill/>
          <a:ln>
            <a:noFill/>
          </a:ln>
        </p:spPr>
      </p:pic>
      <p:pic>
        <p:nvPicPr>
          <p:cNvPr id="222" name="Google Shape;222;p5" title="Squiggle 2.png"/>
          <p:cNvPicPr preferRelativeResize="0"/>
          <p:nvPr/>
        </p:nvPicPr>
        <p:blipFill rotWithShape="1">
          <a:blip r:embed="rId7">
            <a:alphaModFix/>
          </a:blip>
          <a:srcRect r="73851" b="48195"/>
          <a:stretch/>
        </p:blipFill>
        <p:spPr>
          <a:xfrm rot="10800000">
            <a:off x="13522405" y="4957642"/>
            <a:ext cx="4782250" cy="5329349"/>
          </a:xfrm>
          <a:prstGeom prst="rect">
            <a:avLst/>
          </a:prstGeom>
          <a:noFill/>
          <a:ln>
            <a:noFill/>
          </a:ln>
        </p:spPr>
      </p:pic>
      <p:sp>
        <p:nvSpPr>
          <p:cNvPr id="223" name="Google Shape;223;p5" descr="Solvita logo."/>
          <p:cNvSpPr/>
          <p:nvPr/>
        </p:nvSpPr>
        <p:spPr>
          <a:xfrm>
            <a:off x="12942026" y="7262050"/>
            <a:ext cx="2831939" cy="694727"/>
          </a:xfrm>
          <a:custGeom>
            <a:avLst/>
            <a:gdLst/>
            <a:ahLst/>
            <a:cxnLst/>
            <a:rect l="l" t="t" r="r" b="b"/>
            <a:pathLst>
              <a:path w="2831939" h="694727" extrusionOk="0">
                <a:moveTo>
                  <a:pt x="0" y="0"/>
                </a:moveTo>
                <a:lnTo>
                  <a:pt x="2831940" y="0"/>
                </a:lnTo>
                <a:lnTo>
                  <a:pt x="2831940" y="694727"/>
                </a:lnTo>
                <a:lnTo>
                  <a:pt x="0" y="694727"/>
                </a:lnTo>
                <a:lnTo>
                  <a:pt x="0" y="0"/>
                </a:lnTo>
                <a:close/>
              </a:path>
            </a:pathLst>
          </a:custGeom>
          <a:blipFill rotWithShape="1">
            <a:blip r:embed="rId8">
              <a:alphaModFix/>
            </a:blip>
            <a:stretch>
              <a:fillRect/>
            </a:stretch>
          </a:blipFill>
          <a:ln>
            <a:noFill/>
          </a:ln>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0"/>
        <p:cNvGrpSpPr/>
        <p:nvPr/>
      </p:nvGrpSpPr>
      <p:grpSpPr>
        <a:xfrm>
          <a:off x="0" y="0"/>
          <a:ext cx="0" cy="0"/>
          <a:chOff x="0" y="0"/>
          <a:chExt cx="0" cy="0"/>
        </a:xfrm>
      </p:grpSpPr>
      <p:sp>
        <p:nvSpPr>
          <p:cNvPr id="611" name="Google Shape;611;g3f8133015bb_0_62"/>
          <p:cNvSpPr txBox="1"/>
          <p:nvPr/>
        </p:nvSpPr>
        <p:spPr>
          <a:xfrm>
            <a:off x="2080075" y="1977450"/>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dk1"/>
                </a:solidFill>
                <a:latin typeface="Lato"/>
                <a:ea typeface="Lato"/>
                <a:cs typeface="Lato"/>
                <a:sym typeface="Lato"/>
              </a:rPr>
              <a:t>What organ is this?</a:t>
            </a:r>
            <a:endParaRPr sz="1400" b="0" i="0" u="none" strike="noStrike" cap="none">
              <a:solidFill>
                <a:schemeClr val="dk1"/>
              </a:solidFill>
              <a:latin typeface="Lato"/>
              <a:ea typeface="Lato"/>
              <a:cs typeface="Lato"/>
              <a:sym typeface="Lato"/>
            </a:endParaRPr>
          </a:p>
        </p:txBody>
      </p:sp>
      <p:pic>
        <p:nvPicPr>
          <p:cNvPr id="612" name="Google Shape;612;g3f8133015bb_0_62"/>
          <p:cNvPicPr preferRelativeResize="0"/>
          <p:nvPr/>
        </p:nvPicPr>
        <p:blipFill rotWithShape="1">
          <a:blip r:embed="rId3">
            <a:alphaModFix/>
          </a:blip>
          <a:srcRect b="50773"/>
          <a:stretch/>
        </p:blipFill>
        <p:spPr>
          <a:xfrm>
            <a:off x="9277550" y="4220326"/>
            <a:ext cx="7386824" cy="5371076"/>
          </a:xfrm>
          <a:prstGeom prst="rect">
            <a:avLst/>
          </a:prstGeom>
          <a:noFill/>
          <a:ln>
            <a:noFill/>
          </a:ln>
        </p:spPr>
      </p:pic>
      <p:pic>
        <p:nvPicPr>
          <p:cNvPr id="613" name="Google Shape;613;g3f8133015bb_0_62"/>
          <p:cNvPicPr preferRelativeResize="0"/>
          <p:nvPr/>
        </p:nvPicPr>
        <p:blipFill rotWithShape="1">
          <a:blip r:embed="rId4">
            <a:alphaModFix/>
          </a:blip>
          <a:srcRect/>
          <a:stretch/>
        </p:blipFill>
        <p:spPr>
          <a:xfrm>
            <a:off x="1087888" y="4220325"/>
            <a:ext cx="6968231" cy="5371075"/>
          </a:xfrm>
          <a:prstGeom prst="rect">
            <a:avLst/>
          </a:prstGeom>
          <a:noFill/>
          <a:ln>
            <a:noFill/>
          </a:ln>
        </p:spPr>
      </p:pic>
      <p:pic>
        <p:nvPicPr>
          <p:cNvPr id="614" name="Google Shape;614;g3f8133015bb_0_62" title="Squiggle 3.png"/>
          <p:cNvPicPr preferRelativeResize="0"/>
          <p:nvPr/>
        </p:nvPicPr>
        <p:blipFill rotWithShape="1">
          <a:blip r:embed="rId5">
            <a:alphaModFix/>
          </a:blip>
          <a:srcRect r="57935" b="43744"/>
          <a:stretch/>
        </p:blipFill>
        <p:spPr>
          <a:xfrm>
            <a:off x="0" y="-25"/>
            <a:ext cx="5405702" cy="4066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2"/>
        <p:cNvGrpSpPr/>
        <p:nvPr/>
      </p:nvGrpSpPr>
      <p:grpSpPr>
        <a:xfrm>
          <a:off x="0" y="0"/>
          <a:ext cx="0" cy="0"/>
          <a:chOff x="0" y="0"/>
          <a:chExt cx="0" cy="0"/>
        </a:xfrm>
      </p:grpSpPr>
      <p:sp>
        <p:nvSpPr>
          <p:cNvPr id="623" name="Google Shape;623;g3f8133015bb_0_71"/>
          <p:cNvSpPr txBox="1"/>
          <p:nvPr/>
        </p:nvSpPr>
        <p:spPr>
          <a:xfrm>
            <a:off x="2080050" y="1591700"/>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dk1"/>
                </a:solidFill>
                <a:latin typeface="Lato"/>
                <a:ea typeface="Lato"/>
                <a:cs typeface="Lato"/>
                <a:sym typeface="Lato"/>
              </a:rPr>
              <a:t>What organ is this?</a:t>
            </a:r>
            <a:endParaRPr sz="1400" b="0" i="0" u="none" strike="noStrike" cap="none">
              <a:solidFill>
                <a:schemeClr val="dk1"/>
              </a:solidFill>
              <a:latin typeface="Lato"/>
              <a:ea typeface="Lato"/>
              <a:cs typeface="Lato"/>
              <a:sym typeface="Lato"/>
            </a:endParaRPr>
          </a:p>
        </p:txBody>
      </p:sp>
      <p:pic>
        <p:nvPicPr>
          <p:cNvPr id="624" name="Google Shape;624;g3f8133015bb_0_71"/>
          <p:cNvPicPr preferRelativeResize="0"/>
          <p:nvPr/>
        </p:nvPicPr>
        <p:blipFill rotWithShape="1">
          <a:blip r:embed="rId3">
            <a:alphaModFix/>
          </a:blip>
          <a:srcRect/>
          <a:stretch/>
        </p:blipFill>
        <p:spPr>
          <a:xfrm>
            <a:off x="1291175" y="3836600"/>
            <a:ext cx="7967126" cy="5406275"/>
          </a:xfrm>
          <a:prstGeom prst="rect">
            <a:avLst/>
          </a:prstGeom>
          <a:noFill/>
          <a:ln>
            <a:noFill/>
          </a:ln>
        </p:spPr>
      </p:pic>
      <p:pic>
        <p:nvPicPr>
          <p:cNvPr id="625" name="Google Shape;625;g3f8133015bb_0_71"/>
          <p:cNvPicPr preferRelativeResize="0"/>
          <p:nvPr/>
        </p:nvPicPr>
        <p:blipFill rotWithShape="1">
          <a:blip r:embed="rId4">
            <a:alphaModFix/>
          </a:blip>
          <a:srcRect/>
          <a:stretch/>
        </p:blipFill>
        <p:spPr>
          <a:xfrm>
            <a:off x="10364920" y="3836600"/>
            <a:ext cx="6252131" cy="5406276"/>
          </a:xfrm>
          <a:prstGeom prst="rect">
            <a:avLst/>
          </a:prstGeom>
          <a:noFill/>
          <a:ln>
            <a:noFill/>
          </a:ln>
        </p:spPr>
      </p:pic>
      <p:pic>
        <p:nvPicPr>
          <p:cNvPr id="626" name="Google Shape;626;g3f8133015bb_0_71" title="Squiggle 3.png"/>
          <p:cNvPicPr preferRelativeResize="0"/>
          <p:nvPr/>
        </p:nvPicPr>
        <p:blipFill rotWithShape="1">
          <a:blip r:embed="rId5">
            <a:alphaModFix/>
          </a:blip>
          <a:srcRect r="57935" b="43744"/>
          <a:stretch/>
        </p:blipFill>
        <p:spPr>
          <a:xfrm>
            <a:off x="0" y="-25"/>
            <a:ext cx="5405702" cy="4066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4"/>
        <p:cNvGrpSpPr/>
        <p:nvPr/>
      </p:nvGrpSpPr>
      <p:grpSpPr>
        <a:xfrm>
          <a:off x="0" y="0"/>
          <a:ext cx="0" cy="0"/>
          <a:chOff x="0" y="0"/>
          <a:chExt cx="0" cy="0"/>
        </a:xfrm>
      </p:grpSpPr>
      <p:sp>
        <p:nvSpPr>
          <p:cNvPr id="635" name="Google Shape;635;p31"/>
          <p:cNvSpPr txBox="1"/>
          <p:nvPr/>
        </p:nvSpPr>
        <p:spPr>
          <a:xfrm>
            <a:off x="1239596" y="2265750"/>
            <a:ext cx="15808800" cy="5755500"/>
          </a:xfrm>
          <a:prstGeom prst="rect">
            <a:avLst/>
          </a:prstGeom>
          <a:noFill/>
          <a:ln>
            <a:noFill/>
          </a:ln>
        </p:spPr>
        <p:txBody>
          <a:bodyPr spcFirstLastPara="1" wrap="square" lIns="0" tIns="0" rIns="0" bIns="0" anchor="t" anchorCtr="0">
            <a:spAutoFit/>
          </a:bodyPr>
          <a:lstStyle/>
          <a:p>
            <a:pPr marL="0" marR="0" lvl="0" indent="0" algn="ctr" rtl="0">
              <a:lnSpc>
                <a:spcPct val="114001"/>
              </a:lnSpc>
              <a:spcBef>
                <a:spcPts val="0"/>
              </a:spcBef>
              <a:spcAft>
                <a:spcPts val="0"/>
              </a:spcAft>
              <a:buClr>
                <a:srgbClr val="000000"/>
              </a:buClr>
              <a:buSzPts val="11400"/>
              <a:buFont typeface="Arial"/>
              <a:buNone/>
            </a:pPr>
            <a:r>
              <a:rPr lang="en-US" sz="11400" b="0" i="0" u="none" strike="noStrike" cap="none">
                <a:solidFill>
                  <a:schemeClr val="dk1"/>
                </a:solidFill>
                <a:latin typeface="Lato Light"/>
                <a:ea typeface="Lato Light"/>
                <a:cs typeface="Lato Light"/>
                <a:sym typeface="Lato Light"/>
              </a:rPr>
              <a:t>Cornea &amp; Tissue Donation &amp; Transplantation</a:t>
            </a:r>
            <a:endParaRPr sz="11400" b="0" i="0" u="none" strike="noStrike" cap="none">
              <a:solidFill>
                <a:schemeClr val="dk1"/>
              </a:solidFill>
              <a:latin typeface="Lato Light"/>
              <a:ea typeface="Lato Light"/>
              <a:cs typeface="Lato Light"/>
              <a:sym typeface="Lato Light"/>
            </a:endParaRPr>
          </a:p>
        </p:txBody>
      </p:sp>
      <p:pic>
        <p:nvPicPr>
          <p:cNvPr id="636" name="Google Shape;636;p31"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637" name="Google Shape;637;p31" title="Squiggle 2.png"/>
          <p:cNvPicPr preferRelativeResize="0"/>
          <p:nvPr/>
        </p:nvPicPr>
        <p:blipFill rotWithShape="1">
          <a:blip r:embed="rId3">
            <a:alphaModFix/>
          </a:blip>
          <a:srcRect r="73851" b="48195"/>
          <a:stretch/>
        </p:blipFill>
        <p:spPr>
          <a:xfrm rot="10800000">
            <a:off x="13896799" y="5312624"/>
            <a:ext cx="4551950" cy="50727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pic>
        <p:nvPicPr>
          <p:cNvPr id="643" name="Google Shape;643;g3f99e6b1174_0_244"/>
          <p:cNvPicPr preferRelativeResize="0"/>
          <p:nvPr/>
        </p:nvPicPr>
        <p:blipFill rotWithShape="1">
          <a:blip r:embed="rId3">
            <a:alphaModFix/>
          </a:blip>
          <a:srcRect/>
          <a:stretch/>
        </p:blipFill>
        <p:spPr>
          <a:xfrm>
            <a:off x="575225" y="1473575"/>
            <a:ext cx="4088341" cy="3427248"/>
          </a:xfrm>
          <a:prstGeom prst="rect">
            <a:avLst/>
          </a:prstGeom>
          <a:noFill/>
          <a:ln>
            <a:noFill/>
          </a:ln>
        </p:spPr>
      </p:pic>
      <p:pic>
        <p:nvPicPr>
          <p:cNvPr id="644" name="Google Shape;644;g3f99e6b1174_0_244"/>
          <p:cNvPicPr preferRelativeResize="0"/>
          <p:nvPr/>
        </p:nvPicPr>
        <p:blipFill rotWithShape="1">
          <a:blip r:embed="rId3">
            <a:alphaModFix/>
          </a:blip>
          <a:srcRect/>
          <a:stretch/>
        </p:blipFill>
        <p:spPr>
          <a:xfrm>
            <a:off x="6236420" y="1219800"/>
            <a:ext cx="4088341" cy="3427248"/>
          </a:xfrm>
          <a:prstGeom prst="rect">
            <a:avLst/>
          </a:prstGeom>
          <a:noFill/>
          <a:ln>
            <a:noFill/>
          </a:ln>
        </p:spPr>
      </p:pic>
      <p:pic>
        <p:nvPicPr>
          <p:cNvPr id="645" name="Google Shape;645;g3f99e6b1174_0_244"/>
          <p:cNvPicPr preferRelativeResize="0"/>
          <p:nvPr/>
        </p:nvPicPr>
        <p:blipFill rotWithShape="1">
          <a:blip r:embed="rId3">
            <a:alphaModFix/>
          </a:blip>
          <a:srcRect/>
          <a:stretch/>
        </p:blipFill>
        <p:spPr>
          <a:xfrm flipH="1">
            <a:off x="12058360" y="1473575"/>
            <a:ext cx="4088340" cy="3427248"/>
          </a:xfrm>
          <a:prstGeom prst="rect">
            <a:avLst/>
          </a:prstGeom>
          <a:noFill/>
          <a:ln>
            <a:noFill/>
          </a:ln>
        </p:spPr>
      </p:pic>
      <p:pic>
        <p:nvPicPr>
          <p:cNvPr id="646" name="Google Shape;646;g3f99e6b1174_0_244"/>
          <p:cNvPicPr preferRelativeResize="0"/>
          <p:nvPr/>
        </p:nvPicPr>
        <p:blipFill rotWithShape="1">
          <a:blip r:embed="rId3">
            <a:alphaModFix/>
          </a:blip>
          <a:srcRect/>
          <a:stretch/>
        </p:blipFill>
        <p:spPr>
          <a:xfrm flipH="1">
            <a:off x="3343982" y="1943100"/>
            <a:ext cx="4088340" cy="3427248"/>
          </a:xfrm>
          <a:prstGeom prst="rect">
            <a:avLst/>
          </a:prstGeom>
          <a:noFill/>
          <a:ln>
            <a:noFill/>
          </a:ln>
        </p:spPr>
      </p:pic>
      <p:pic>
        <p:nvPicPr>
          <p:cNvPr id="647" name="Google Shape;647;g3f99e6b1174_0_244"/>
          <p:cNvPicPr preferRelativeResize="0"/>
          <p:nvPr/>
        </p:nvPicPr>
        <p:blipFill rotWithShape="1">
          <a:blip r:embed="rId3">
            <a:alphaModFix/>
          </a:blip>
          <a:srcRect/>
          <a:stretch/>
        </p:blipFill>
        <p:spPr>
          <a:xfrm>
            <a:off x="8290788" y="2125325"/>
            <a:ext cx="4088341" cy="3427248"/>
          </a:xfrm>
          <a:prstGeom prst="rect">
            <a:avLst/>
          </a:prstGeom>
          <a:noFill/>
          <a:ln>
            <a:noFill/>
          </a:ln>
        </p:spPr>
      </p:pic>
      <p:pic>
        <p:nvPicPr>
          <p:cNvPr id="648" name="Google Shape;648;g3f99e6b1174_0_244"/>
          <p:cNvPicPr preferRelativeResize="0"/>
          <p:nvPr/>
        </p:nvPicPr>
        <p:blipFill rotWithShape="1">
          <a:blip r:embed="rId3">
            <a:alphaModFix/>
          </a:blip>
          <a:srcRect/>
          <a:stretch/>
        </p:blipFill>
        <p:spPr>
          <a:xfrm>
            <a:off x="13491963" y="2518100"/>
            <a:ext cx="4088341" cy="3427248"/>
          </a:xfrm>
          <a:prstGeom prst="rect">
            <a:avLst/>
          </a:prstGeom>
          <a:noFill/>
          <a:ln>
            <a:noFill/>
          </a:ln>
        </p:spPr>
      </p:pic>
      <p:pic>
        <p:nvPicPr>
          <p:cNvPr id="649" name="Google Shape;649;g3f99e6b1174_0_244"/>
          <p:cNvPicPr preferRelativeResize="0"/>
          <p:nvPr/>
        </p:nvPicPr>
        <p:blipFill rotWithShape="1">
          <a:blip r:embed="rId3">
            <a:alphaModFix/>
          </a:blip>
          <a:srcRect/>
          <a:stretch/>
        </p:blipFill>
        <p:spPr>
          <a:xfrm flipH="1">
            <a:off x="1365057" y="3586125"/>
            <a:ext cx="4088340" cy="3427248"/>
          </a:xfrm>
          <a:prstGeom prst="rect">
            <a:avLst/>
          </a:prstGeom>
          <a:noFill/>
          <a:ln>
            <a:noFill/>
          </a:ln>
        </p:spPr>
      </p:pic>
      <p:pic>
        <p:nvPicPr>
          <p:cNvPr id="650" name="Google Shape;650;g3f99e6b1174_0_244"/>
          <p:cNvPicPr preferRelativeResize="0"/>
          <p:nvPr/>
        </p:nvPicPr>
        <p:blipFill rotWithShape="1">
          <a:blip r:embed="rId3">
            <a:alphaModFix/>
          </a:blip>
          <a:srcRect/>
          <a:stretch/>
        </p:blipFill>
        <p:spPr>
          <a:xfrm>
            <a:off x="5453396" y="3314700"/>
            <a:ext cx="4088341" cy="3427248"/>
          </a:xfrm>
          <a:prstGeom prst="rect">
            <a:avLst/>
          </a:prstGeom>
          <a:noFill/>
          <a:ln>
            <a:noFill/>
          </a:ln>
        </p:spPr>
      </p:pic>
      <p:pic>
        <p:nvPicPr>
          <p:cNvPr id="651" name="Google Shape;651;g3f99e6b1174_0_244"/>
          <p:cNvPicPr preferRelativeResize="0"/>
          <p:nvPr/>
        </p:nvPicPr>
        <p:blipFill rotWithShape="1">
          <a:blip r:embed="rId3">
            <a:alphaModFix/>
          </a:blip>
          <a:srcRect/>
          <a:stretch/>
        </p:blipFill>
        <p:spPr>
          <a:xfrm flipH="1">
            <a:off x="3255857" y="4805100"/>
            <a:ext cx="4088340" cy="3427248"/>
          </a:xfrm>
          <a:prstGeom prst="rect">
            <a:avLst/>
          </a:prstGeom>
          <a:noFill/>
          <a:ln>
            <a:noFill/>
          </a:ln>
        </p:spPr>
      </p:pic>
      <p:pic>
        <p:nvPicPr>
          <p:cNvPr id="652" name="Google Shape;652;g3f99e6b1174_0_244"/>
          <p:cNvPicPr preferRelativeResize="0"/>
          <p:nvPr/>
        </p:nvPicPr>
        <p:blipFill rotWithShape="1">
          <a:blip r:embed="rId3">
            <a:alphaModFix/>
          </a:blip>
          <a:srcRect/>
          <a:stretch/>
        </p:blipFill>
        <p:spPr>
          <a:xfrm flipH="1">
            <a:off x="10942050" y="3586125"/>
            <a:ext cx="4088340" cy="3427248"/>
          </a:xfrm>
          <a:prstGeom prst="rect">
            <a:avLst/>
          </a:prstGeom>
          <a:noFill/>
          <a:ln>
            <a:noFill/>
          </a:ln>
        </p:spPr>
      </p:pic>
      <p:pic>
        <p:nvPicPr>
          <p:cNvPr id="653" name="Google Shape;653;g3f99e6b1174_0_244"/>
          <p:cNvPicPr preferRelativeResize="0"/>
          <p:nvPr/>
        </p:nvPicPr>
        <p:blipFill rotWithShape="1">
          <a:blip r:embed="rId3">
            <a:alphaModFix/>
          </a:blip>
          <a:srcRect/>
          <a:stretch/>
        </p:blipFill>
        <p:spPr>
          <a:xfrm flipH="1">
            <a:off x="13491967" y="4647050"/>
            <a:ext cx="4088340" cy="3427248"/>
          </a:xfrm>
          <a:prstGeom prst="rect">
            <a:avLst/>
          </a:prstGeom>
          <a:noFill/>
          <a:ln>
            <a:noFill/>
          </a:ln>
        </p:spPr>
      </p:pic>
      <p:pic>
        <p:nvPicPr>
          <p:cNvPr id="654" name="Google Shape;654;g3f99e6b1174_0_244"/>
          <p:cNvPicPr preferRelativeResize="0"/>
          <p:nvPr/>
        </p:nvPicPr>
        <p:blipFill rotWithShape="1">
          <a:blip r:embed="rId3">
            <a:alphaModFix/>
          </a:blip>
          <a:srcRect/>
          <a:stretch/>
        </p:blipFill>
        <p:spPr>
          <a:xfrm>
            <a:off x="7620000" y="4343400"/>
            <a:ext cx="4088341" cy="3427248"/>
          </a:xfrm>
          <a:prstGeom prst="rect">
            <a:avLst/>
          </a:prstGeom>
          <a:noFill/>
          <a:ln>
            <a:noFill/>
          </a:ln>
        </p:spPr>
      </p:pic>
      <p:pic>
        <p:nvPicPr>
          <p:cNvPr id="655" name="Google Shape;655;g3f99e6b1174_0_244"/>
          <p:cNvPicPr preferRelativeResize="0"/>
          <p:nvPr/>
        </p:nvPicPr>
        <p:blipFill rotWithShape="1">
          <a:blip r:embed="rId3">
            <a:alphaModFix/>
          </a:blip>
          <a:srcRect/>
          <a:stretch/>
        </p:blipFill>
        <p:spPr>
          <a:xfrm flipH="1">
            <a:off x="5352388" y="5945352"/>
            <a:ext cx="4088340" cy="3427248"/>
          </a:xfrm>
          <a:prstGeom prst="rect">
            <a:avLst/>
          </a:prstGeom>
          <a:noFill/>
          <a:ln>
            <a:noFill/>
          </a:ln>
        </p:spPr>
      </p:pic>
      <p:sp>
        <p:nvSpPr>
          <p:cNvPr id="656" name="Google Shape;656;g3f99e6b1174_0_244"/>
          <p:cNvSpPr txBox="1"/>
          <p:nvPr/>
        </p:nvSpPr>
        <p:spPr>
          <a:xfrm>
            <a:off x="762000" y="475248"/>
            <a:ext cx="16916400" cy="1143000"/>
          </a:xfrm>
          <a:prstGeom prst="rect">
            <a:avLst/>
          </a:prstGeom>
          <a:noFill/>
          <a:ln>
            <a:noFill/>
          </a:ln>
        </p:spPr>
        <p:txBody>
          <a:bodyPr spcFirstLastPara="1" wrap="square" lIns="167625" tIns="83775" rIns="167625" bIns="83775" anchor="ctr" anchorCtr="0">
            <a:normAutofit fontScale="92500"/>
          </a:bodyPr>
          <a:lstStyle/>
          <a:p>
            <a:pPr marL="0" marR="0" lvl="0" indent="0" algn="ctr" rtl="0">
              <a:lnSpc>
                <a:spcPct val="90000"/>
              </a:lnSpc>
              <a:spcBef>
                <a:spcPts val="0"/>
              </a:spcBef>
              <a:spcAft>
                <a:spcPts val="0"/>
              </a:spcAft>
              <a:buClr>
                <a:schemeClr val="dk1"/>
              </a:buClr>
              <a:buSzPts val="8100"/>
              <a:buFont typeface="Quattrocento Sans"/>
              <a:buNone/>
            </a:pPr>
            <a:r>
              <a:rPr lang="en-US" sz="8100" b="1" i="0" u="none" strike="noStrike" cap="none">
                <a:solidFill>
                  <a:schemeClr val="dk1"/>
                </a:solidFill>
                <a:latin typeface="Lato"/>
                <a:ea typeface="Lato"/>
                <a:cs typeface="Lato"/>
                <a:sym typeface="Lato"/>
              </a:rPr>
              <a:t>One tissue and eye donor</a:t>
            </a:r>
            <a:r>
              <a:rPr lang="en-US" sz="8100" b="1" i="0" u="none" strike="noStrike" cap="none">
                <a:solidFill>
                  <a:schemeClr val="dk1"/>
                </a:solidFill>
                <a:latin typeface="Quattrocento Sans"/>
                <a:ea typeface="Quattrocento Sans"/>
                <a:cs typeface="Quattrocento Sans"/>
                <a:sym typeface="Quattrocento Sans"/>
              </a:rPr>
              <a:t> </a:t>
            </a:r>
            <a:endParaRPr sz="8100" b="1" i="1" u="none" strike="noStrike" cap="none">
              <a:solidFill>
                <a:schemeClr val="dk1"/>
              </a:solidFill>
              <a:latin typeface="Quattrocento Sans"/>
              <a:ea typeface="Quattrocento Sans"/>
              <a:cs typeface="Quattrocento Sans"/>
              <a:sym typeface="Quattrocento Sans"/>
            </a:endParaRPr>
          </a:p>
        </p:txBody>
      </p:sp>
      <p:pic>
        <p:nvPicPr>
          <p:cNvPr id="657" name="Google Shape;657;g3f99e6b1174_0_244"/>
          <p:cNvPicPr preferRelativeResize="0"/>
          <p:nvPr/>
        </p:nvPicPr>
        <p:blipFill rotWithShape="1">
          <a:blip r:embed="rId3">
            <a:alphaModFix/>
          </a:blip>
          <a:srcRect/>
          <a:stretch/>
        </p:blipFill>
        <p:spPr>
          <a:xfrm>
            <a:off x="685953" y="5945352"/>
            <a:ext cx="4088341" cy="3427248"/>
          </a:xfrm>
          <a:prstGeom prst="rect">
            <a:avLst/>
          </a:prstGeom>
          <a:noFill/>
          <a:ln>
            <a:noFill/>
          </a:ln>
        </p:spPr>
      </p:pic>
      <p:pic>
        <p:nvPicPr>
          <p:cNvPr id="658" name="Google Shape;658;g3f99e6b1174_0_244"/>
          <p:cNvPicPr preferRelativeResize="0"/>
          <p:nvPr/>
        </p:nvPicPr>
        <p:blipFill rotWithShape="1">
          <a:blip r:embed="rId3">
            <a:alphaModFix/>
          </a:blip>
          <a:srcRect/>
          <a:stretch/>
        </p:blipFill>
        <p:spPr>
          <a:xfrm>
            <a:off x="13325728" y="5247538"/>
            <a:ext cx="4088341" cy="3427248"/>
          </a:xfrm>
          <a:prstGeom prst="rect">
            <a:avLst/>
          </a:prstGeom>
          <a:noFill/>
          <a:ln>
            <a:noFill/>
          </a:ln>
        </p:spPr>
      </p:pic>
      <p:pic>
        <p:nvPicPr>
          <p:cNvPr id="659" name="Google Shape;659;g3f99e6b1174_0_244"/>
          <p:cNvPicPr preferRelativeResize="0"/>
          <p:nvPr/>
        </p:nvPicPr>
        <p:blipFill rotWithShape="1">
          <a:blip r:embed="rId3">
            <a:alphaModFix/>
          </a:blip>
          <a:srcRect/>
          <a:stretch/>
        </p:blipFill>
        <p:spPr>
          <a:xfrm flipH="1">
            <a:off x="9897182" y="6059652"/>
            <a:ext cx="4088340" cy="3427248"/>
          </a:xfrm>
          <a:prstGeom prst="rect">
            <a:avLst/>
          </a:prstGeom>
          <a:noFill/>
          <a:ln>
            <a:noFill/>
          </a:ln>
        </p:spPr>
      </p:pic>
      <p:sp>
        <p:nvSpPr>
          <p:cNvPr id="660" name="Google Shape;660;g3f99e6b1174_0_244"/>
          <p:cNvSpPr txBox="1"/>
          <p:nvPr/>
        </p:nvSpPr>
        <p:spPr>
          <a:xfrm>
            <a:off x="0" y="8674767"/>
            <a:ext cx="18135600" cy="1371600"/>
          </a:xfrm>
          <a:prstGeom prst="rect">
            <a:avLst/>
          </a:prstGeom>
          <a:noFill/>
          <a:ln>
            <a:noFill/>
          </a:ln>
        </p:spPr>
        <p:txBody>
          <a:bodyPr spcFirstLastPara="1" wrap="square" lIns="167625" tIns="83775" rIns="167625" bIns="83775" anchor="ctr" anchorCtr="0">
            <a:normAutofit/>
          </a:bodyPr>
          <a:lstStyle/>
          <a:p>
            <a:pPr marL="0" marR="0" lvl="0" indent="0" algn="ctr" rtl="0">
              <a:lnSpc>
                <a:spcPct val="100000"/>
              </a:lnSpc>
              <a:spcBef>
                <a:spcPts val="0"/>
              </a:spcBef>
              <a:spcAft>
                <a:spcPts val="0"/>
              </a:spcAft>
              <a:buClr>
                <a:schemeClr val="dk1"/>
              </a:buClr>
              <a:buSzPts val="7300"/>
              <a:buFont typeface="Quattrocento Sans"/>
              <a:buNone/>
            </a:pPr>
            <a:r>
              <a:rPr lang="en-US" sz="7300" b="1" i="0" u="none" strike="noStrike" cap="none">
                <a:solidFill>
                  <a:schemeClr val="dk1"/>
                </a:solidFill>
                <a:latin typeface="Lato"/>
                <a:ea typeface="Lato"/>
                <a:cs typeface="Lato"/>
                <a:sym typeface="Lato"/>
              </a:rPr>
              <a:t>can save or enhance over 125 lives.</a:t>
            </a:r>
            <a:endParaRPr sz="7300" b="1" i="1" u="none" strike="noStrike" cap="none">
              <a:solidFill>
                <a:schemeClr val="dk1"/>
              </a:solidFill>
              <a:latin typeface="Lato"/>
              <a:ea typeface="Lato"/>
              <a:cs typeface="Lato"/>
              <a:sym typeface="Lato"/>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668"/>
        <p:cNvGrpSpPr/>
        <p:nvPr/>
      </p:nvGrpSpPr>
      <p:grpSpPr>
        <a:xfrm>
          <a:off x="0" y="0"/>
          <a:ext cx="0" cy="0"/>
          <a:chOff x="0" y="0"/>
          <a:chExt cx="0" cy="0"/>
        </a:xfrm>
      </p:grpSpPr>
      <p:sp>
        <p:nvSpPr>
          <p:cNvPr id="669" name="Google Shape;669;p34"/>
          <p:cNvSpPr txBox="1"/>
          <p:nvPr/>
        </p:nvSpPr>
        <p:spPr>
          <a:xfrm>
            <a:off x="1328824" y="3700123"/>
            <a:ext cx="28107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chemeClr val="dk1"/>
                </a:solidFill>
                <a:latin typeface="Lato Light"/>
                <a:ea typeface="Lato Light"/>
                <a:cs typeface="Lato Light"/>
                <a:sym typeface="Lato Light"/>
              </a:rPr>
              <a:t>nerves</a:t>
            </a:r>
            <a:endParaRPr sz="1400" b="0" i="0" u="none" strike="noStrike" cap="none">
              <a:solidFill>
                <a:schemeClr val="dk1"/>
              </a:solidFill>
              <a:latin typeface="Arial"/>
              <a:ea typeface="Arial"/>
              <a:cs typeface="Arial"/>
              <a:sym typeface="Arial"/>
            </a:endParaRPr>
          </a:p>
        </p:txBody>
      </p:sp>
      <p:sp>
        <p:nvSpPr>
          <p:cNvPr id="670" name="Google Shape;670;p34" descr="Nerve."/>
          <p:cNvSpPr/>
          <p:nvPr/>
        </p:nvSpPr>
        <p:spPr>
          <a:xfrm rot="-2338094">
            <a:off x="838073" y="3022747"/>
            <a:ext cx="1251695" cy="1120267"/>
          </a:xfrm>
          <a:custGeom>
            <a:avLst/>
            <a:gdLst/>
            <a:ahLst/>
            <a:cxnLst/>
            <a:rect l="l" t="t" r="r" b="b"/>
            <a:pathLst>
              <a:path w="1251695" h="1120267" extrusionOk="0">
                <a:moveTo>
                  <a:pt x="0" y="0"/>
                </a:moveTo>
                <a:lnTo>
                  <a:pt x="1251695" y="0"/>
                </a:lnTo>
                <a:lnTo>
                  <a:pt x="1251695" y="1120267"/>
                </a:lnTo>
                <a:lnTo>
                  <a:pt x="0" y="1120267"/>
                </a:lnTo>
                <a:lnTo>
                  <a:pt x="0" y="0"/>
                </a:lnTo>
                <a:close/>
              </a:path>
            </a:pathLst>
          </a:custGeom>
          <a:blipFill rotWithShape="1">
            <a:blip r:embed="rId3">
              <a:alphaModFix/>
            </a:blip>
            <a:stretch>
              <a:fillRect/>
            </a:stretch>
          </a:blipFill>
          <a:ln>
            <a:noFill/>
          </a:ln>
        </p:spPr>
        <p:txBody>
          <a:bodyPr/>
          <a:lstStyle/>
          <a:p>
            <a:endParaRPr lang="en-US"/>
          </a:p>
        </p:txBody>
      </p:sp>
      <p:sp>
        <p:nvSpPr>
          <p:cNvPr id="671" name="Google Shape;671;p34" descr="Skin cells."/>
          <p:cNvSpPr/>
          <p:nvPr/>
        </p:nvSpPr>
        <p:spPr>
          <a:xfrm>
            <a:off x="16210664" y="672525"/>
            <a:ext cx="1097397" cy="1107084"/>
          </a:xfrm>
          <a:custGeom>
            <a:avLst/>
            <a:gdLst/>
            <a:ahLst/>
            <a:cxnLst/>
            <a:rect l="l" t="t" r="r" b="b"/>
            <a:pathLst>
              <a:path w="1097397" h="1107084" extrusionOk="0">
                <a:moveTo>
                  <a:pt x="0" y="0"/>
                </a:moveTo>
                <a:lnTo>
                  <a:pt x="1097397" y="0"/>
                </a:lnTo>
                <a:lnTo>
                  <a:pt x="1097397" y="1107083"/>
                </a:lnTo>
                <a:lnTo>
                  <a:pt x="0" y="1107083"/>
                </a:lnTo>
                <a:lnTo>
                  <a:pt x="0" y="0"/>
                </a:lnTo>
                <a:close/>
              </a:path>
            </a:pathLst>
          </a:custGeom>
          <a:blipFill rotWithShape="1">
            <a:blip r:embed="rId4">
              <a:alphaModFix/>
            </a:blip>
            <a:stretch>
              <a:fillRect/>
            </a:stretch>
          </a:blipFill>
          <a:ln>
            <a:noFill/>
          </a:ln>
        </p:spPr>
        <p:txBody>
          <a:bodyPr/>
          <a:lstStyle/>
          <a:p>
            <a:endParaRPr lang="en-US"/>
          </a:p>
        </p:txBody>
      </p:sp>
      <p:sp>
        <p:nvSpPr>
          <p:cNvPr id="672" name="Google Shape;672;p34" descr="Back of a person's leg, showing their calf muscles and Achilles tendon."/>
          <p:cNvSpPr/>
          <p:nvPr/>
        </p:nvSpPr>
        <p:spPr>
          <a:xfrm>
            <a:off x="16352657" y="3105173"/>
            <a:ext cx="1272642" cy="1327397"/>
          </a:xfrm>
          <a:custGeom>
            <a:avLst/>
            <a:gdLst/>
            <a:ahLst/>
            <a:cxnLst/>
            <a:rect l="l" t="t" r="r" b="b"/>
            <a:pathLst>
              <a:path w="1272642" h="1327397" extrusionOk="0">
                <a:moveTo>
                  <a:pt x="0" y="0"/>
                </a:moveTo>
                <a:lnTo>
                  <a:pt x="1272642" y="0"/>
                </a:lnTo>
                <a:lnTo>
                  <a:pt x="1272642" y="1327398"/>
                </a:lnTo>
                <a:lnTo>
                  <a:pt x="0" y="1327398"/>
                </a:lnTo>
                <a:lnTo>
                  <a:pt x="0" y="0"/>
                </a:lnTo>
                <a:close/>
              </a:path>
            </a:pathLst>
          </a:custGeom>
          <a:blipFill rotWithShape="1">
            <a:blip r:embed="rId5">
              <a:alphaModFix/>
            </a:blip>
            <a:stretch>
              <a:fillRect/>
            </a:stretch>
          </a:blipFill>
          <a:ln>
            <a:noFill/>
          </a:ln>
        </p:spPr>
        <p:txBody>
          <a:bodyPr/>
          <a:lstStyle/>
          <a:p>
            <a:endParaRPr lang="en-US"/>
          </a:p>
        </p:txBody>
      </p:sp>
      <p:sp>
        <p:nvSpPr>
          <p:cNvPr id="673" name="Google Shape;673;p34" descr="Ligaments connecting two bones together."/>
          <p:cNvSpPr/>
          <p:nvPr/>
        </p:nvSpPr>
        <p:spPr>
          <a:xfrm>
            <a:off x="16759363" y="5693797"/>
            <a:ext cx="744680" cy="1551416"/>
          </a:xfrm>
          <a:custGeom>
            <a:avLst/>
            <a:gdLst/>
            <a:ahLst/>
            <a:cxnLst/>
            <a:rect l="l" t="t" r="r" b="b"/>
            <a:pathLst>
              <a:path w="744680" h="1551416" extrusionOk="0">
                <a:moveTo>
                  <a:pt x="0" y="0"/>
                </a:moveTo>
                <a:lnTo>
                  <a:pt x="744680" y="0"/>
                </a:lnTo>
                <a:lnTo>
                  <a:pt x="744680" y="1551416"/>
                </a:lnTo>
                <a:lnTo>
                  <a:pt x="0" y="1551416"/>
                </a:lnTo>
                <a:lnTo>
                  <a:pt x="0" y="0"/>
                </a:lnTo>
                <a:close/>
              </a:path>
            </a:pathLst>
          </a:custGeom>
          <a:blipFill rotWithShape="1">
            <a:blip r:embed="rId6">
              <a:alphaModFix/>
            </a:blip>
            <a:stretch>
              <a:fillRect/>
            </a:stretch>
          </a:blipFill>
          <a:ln>
            <a:noFill/>
          </a:ln>
        </p:spPr>
        <p:txBody>
          <a:bodyPr/>
          <a:lstStyle/>
          <a:p>
            <a:endParaRPr lang="en-US"/>
          </a:p>
        </p:txBody>
      </p:sp>
      <p:sp>
        <p:nvSpPr>
          <p:cNvPr id="674" name="Google Shape;674;p34" descr="Anatomical heart."/>
          <p:cNvSpPr/>
          <p:nvPr/>
        </p:nvSpPr>
        <p:spPr>
          <a:xfrm>
            <a:off x="8663512" y="8648973"/>
            <a:ext cx="734957" cy="1090845"/>
          </a:xfrm>
          <a:custGeom>
            <a:avLst/>
            <a:gdLst/>
            <a:ahLst/>
            <a:cxnLst/>
            <a:rect l="l" t="t" r="r" b="b"/>
            <a:pathLst>
              <a:path w="734957" h="1090845" extrusionOk="0">
                <a:moveTo>
                  <a:pt x="0" y="0"/>
                </a:moveTo>
                <a:lnTo>
                  <a:pt x="734957" y="0"/>
                </a:lnTo>
                <a:lnTo>
                  <a:pt x="734957" y="1090844"/>
                </a:lnTo>
                <a:lnTo>
                  <a:pt x="0" y="1090844"/>
                </a:lnTo>
                <a:lnTo>
                  <a:pt x="0" y="0"/>
                </a:lnTo>
                <a:close/>
              </a:path>
            </a:pathLst>
          </a:custGeom>
          <a:blipFill rotWithShape="1">
            <a:blip r:embed="rId7">
              <a:alphaModFix/>
            </a:blip>
            <a:stretch>
              <a:fillRect/>
            </a:stretch>
          </a:blipFill>
          <a:ln>
            <a:noFill/>
          </a:ln>
        </p:spPr>
        <p:txBody>
          <a:bodyPr/>
          <a:lstStyle/>
          <a:p>
            <a:endParaRPr lang="en-US"/>
          </a:p>
        </p:txBody>
      </p:sp>
      <p:sp>
        <p:nvSpPr>
          <p:cNvPr id="675" name="Google Shape;675;p34" descr="Flesh meant to represent connective tissue. "/>
          <p:cNvSpPr/>
          <p:nvPr/>
        </p:nvSpPr>
        <p:spPr>
          <a:xfrm>
            <a:off x="320241" y="598236"/>
            <a:ext cx="1902605" cy="860929"/>
          </a:xfrm>
          <a:custGeom>
            <a:avLst/>
            <a:gdLst/>
            <a:ahLst/>
            <a:cxnLst/>
            <a:rect l="l" t="t" r="r" b="b"/>
            <a:pathLst>
              <a:path w="1902605" h="860929" extrusionOk="0">
                <a:moveTo>
                  <a:pt x="0" y="0"/>
                </a:moveTo>
                <a:lnTo>
                  <a:pt x="1902605" y="0"/>
                </a:lnTo>
                <a:lnTo>
                  <a:pt x="1902605" y="860928"/>
                </a:lnTo>
                <a:lnTo>
                  <a:pt x="0" y="860928"/>
                </a:lnTo>
                <a:lnTo>
                  <a:pt x="0" y="0"/>
                </a:lnTo>
                <a:close/>
              </a:path>
            </a:pathLst>
          </a:custGeom>
          <a:blipFill rotWithShape="1">
            <a:blip r:embed="rId8">
              <a:alphaModFix/>
            </a:blip>
            <a:stretch>
              <a:fillRect/>
            </a:stretch>
          </a:blipFill>
          <a:ln>
            <a:noFill/>
          </a:ln>
        </p:spPr>
        <p:txBody>
          <a:bodyPr/>
          <a:lstStyle/>
          <a:p>
            <a:endParaRPr lang="en-US"/>
          </a:p>
        </p:txBody>
      </p:sp>
      <p:sp>
        <p:nvSpPr>
          <p:cNvPr id="676" name="Google Shape;676;p34" descr="Cartilage and two bones."/>
          <p:cNvSpPr/>
          <p:nvPr/>
        </p:nvSpPr>
        <p:spPr>
          <a:xfrm>
            <a:off x="16807605" y="7992970"/>
            <a:ext cx="648195" cy="1956814"/>
          </a:xfrm>
          <a:custGeom>
            <a:avLst/>
            <a:gdLst/>
            <a:ahLst/>
            <a:cxnLst/>
            <a:rect l="l" t="t" r="r" b="b"/>
            <a:pathLst>
              <a:path w="648195" h="1956814" extrusionOk="0">
                <a:moveTo>
                  <a:pt x="0" y="0"/>
                </a:moveTo>
                <a:lnTo>
                  <a:pt x="648195" y="0"/>
                </a:lnTo>
                <a:lnTo>
                  <a:pt x="648195" y="1956813"/>
                </a:lnTo>
                <a:lnTo>
                  <a:pt x="0" y="1956813"/>
                </a:lnTo>
                <a:lnTo>
                  <a:pt x="0" y="0"/>
                </a:lnTo>
                <a:close/>
              </a:path>
            </a:pathLst>
          </a:custGeom>
          <a:blipFill rotWithShape="1">
            <a:blip r:embed="rId9">
              <a:alphaModFix/>
            </a:blip>
            <a:stretch>
              <a:fillRect/>
            </a:stretch>
          </a:blipFill>
          <a:ln>
            <a:noFill/>
          </a:ln>
        </p:spPr>
        <p:txBody>
          <a:bodyPr/>
          <a:lstStyle/>
          <a:p>
            <a:endParaRPr lang="en-US"/>
          </a:p>
        </p:txBody>
      </p:sp>
      <p:sp>
        <p:nvSpPr>
          <p:cNvPr id="677" name="Google Shape;677;p34"/>
          <p:cNvSpPr txBox="1"/>
          <p:nvPr/>
        </p:nvSpPr>
        <p:spPr>
          <a:xfrm>
            <a:off x="14579277" y="805127"/>
            <a:ext cx="16314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chemeClr val="dk1"/>
                </a:solidFill>
                <a:latin typeface="Lato Light"/>
                <a:ea typeface="Lato Light"/>
                <a:cs typeface="Lato Light"/>
                <a:sym typeface="Lato Light"/>
              </a:rPr>
              <a:t>skin</a:t>
            </a:r>
            <a:endParaRPr sz="1400" b="0" i="0" u="none" strike="noStrike" cap="none">
              <a:solidFill>
                <a:schemeClr val="dk1"/>
              </a:solidFill>
              <a:latin typeface="Lato Light"/>
              <a:ea typeface="Lato Light"/>
              <a:cs typeface="Lato Light"/>
              <a:sym typeface="Lato Light"/>
            </a:endParaRPr>
          </a:p>
        </p:txBody>
      </p:sp>
      <p:sp>
        <p:nvSpPr>
          <p:cNvPr id="678" name="Google Shape;678;p34"/>
          <p:cNvSpPr txBox="1"/>
          <p:nvPr/>
        </p:nvSpPr>
        <p:spPr>
          <a:xfrm>
            <a:off x="13375128" y="3347933"/>
            <a:ext cx="31131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chemeClr val="dk1"/>
                </a:solidFill>
                <a:latin typeface="Lato Light"/>
                <a:ea typeface="Lato Light"/>
                <a:cs typeface="Lato Light"/>
                <a:sym typeface="Lato Light"/>
              </a:rPr>
              <a:t>tendons</a:t>
            </a:r>
            <a:endParaRPr sz="1400" b="0" i="0" u="none" strike="noStrike" cap="none">
              <a:solidFill>
                <a:schemeClr val="dk1"/>
              </a:solidFill>
              <a:latin typeface="Lato Light"/>
              <a:ea typeface="Lato Light"/>
              <a:cs typeface="Lato Light"/>
              <a:sym typeface="Lato Light"/>
            </a:endParaRPr>
          </a:p>
        </p:txBody>
      </p:sp>
      <p:sp>
        <p:nvSpPr>
          <p:cNvPr id="679" name="Google Shape;679;p34"/>
          <p:cNvSpPr txBox="1"/>
          <p:nvPr/>
        </p:nvSpPr>
        <p:spPr>
          <a:xfrm>
            <a:off x="13329692" y="6074006"/>
            <a:ext cx="35685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chemeClr val="dk1"/>
                </a:solidFill>
                <a:latin typeface="Lato Light"/>
                <a:ea typeface="Lato Light"/>
                <a:cs typeface="Lato Light"/>
                <a:sym typeface="Lato Light"/>
              </a:rPr>
              <a:t>ligaments</a:t>
            </a:r>
            <a:endParaRPr sz="1400" b="0" i="0" u="none" strike="noStrike" cap="none">
              <a:solidFill>
                <a:schemeClr val="dk1"/>
              </a:solidFill>
              <a:latin typeface="Lato Light"/>
              <a:ea typeface="Lato Light"/>
              <a:cs typeface="Lato Light"/>
              <a:sym typeface="Lato Light"/>
            </a:endParaRPr>
          </a:p>
        </p:txBody>
      </p:sp>
      <p:sp>
        <p:nvSpPr>
          <p:cNvPr id="680" name="Google Shape;680;p34"/>
          <p:cNvSpPr txBox="1"/>
          <p:nvPr/>
        </p:nvSpPr>
        <p:spPr>
          <a:xfrm>
            <a:off x="8047135" y="805127"/>
            <a:ext cx="45858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chemeClr val="dk1"/>
                </a:solidFill>
                <a:latin typeface="Lato Light"/>
                <a:ea typeface="Lato Light"/>
                <a:cs typeface="Lato Light"/>
                <a:sym typeface="Lato Light"/>
              </a:rPr>
              <a:t>cornea/sclera</a:t>
            </a:r>
            <a:endParaRPr sz="1400" b="0" i="0" u="none" strike="noStrike" cap="none">
              <a:solidFill>
                <a:schemeClr val="dk1"/>
              </a:solidFill>
              <a:latin typeface="Lato Light"/>
              <a:ea typeface="Lato Light"/>
              <a:cs typeface="Lato Light"/>
              <a:sym typeface="Lato Light"/>
            </a:endParaRPr>
          </a:p>
        </p:txBody>
      </p:sp>
      <p:sp>
        <p:nvSpPr>
          <p:cNvPr id="681" name="Google Shape;681;p34"/>
          <p:cNvSpPr txBox="1"/>
          <p:nvPr/>
        </p:nvSpPr>
        <p:spPr>
          <a:xfrm>
            <a:off x="1768436" y="6243429"/>
            <a:ext cx="19317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chemeClr val="dk1"/>
                </a:solidFill>
                <a:latin typeface="Lato Light"/>
                <a:ea typeface="Lato Light"/>
                <a:cs typeface="Lato Light"/>
                <a:sym typeface="Lato Light"/>
              </a:rPr>
              <a:t>bone</a:t>
            </a:r>
            <a:endParaRPr sz="1400" b="0" i="0" u="none" strike="noStrike" cap="none">
              <a:solidFill>
                <a:schemeClr val="dk1"/>
              </a:solidFill>
              <a:latin typeface="Arial"/>
              <a:ea typeface="Arial"/>
              <a:cs typeface="Arial"/>
              <a:sym typeface="Arial"/>
            </a:endParaRPr>
          </a:p>
        </p:txBody>
      </p:sp>
      <p:sp>
        <p:nvSpPr>
          <p:cNvPr id="682" name="Google Shape;682;p34" descr="Bone."/>
          <p:cNvSpPr/>
          <p:nvPr/>
        </p:nvSpPr>
        <p:spPr>
          <a:xfrm>
            <a:off x="1141948" y="5977335"/>
            <a:ext cx="824296" cy="1035222"/>
          </a:xfrm>
          <a:custGeom>
            <a:avLst/>
            <a:gdLst/>
            <a:ahLst/>
            <a:cxnLst/>
            <a:rect l="l" t="t" r="r" b="b"/>
            <a:pathLst>
              <a:path w="824296" h="1035222" extrusionOk="0">
                <a:moveTo>
                  <a:pt x="0" y="0"/>
                </a:moveTo>
                <a:lnTo>
                  <a:pt x="824295" y="0"/>
                </a:lnTo>
                <a:lnTo>
                  <a:pt x="824295" y="1035222"/>
                </a:lnTo>
                <a:lnTo>
                  <a:pt x="0" y="1035222"/>
                </a:lnTo>
                <a:lnTo>
                  <a:pt x="0" y="0"/>
                </a:lnTo>
                <a:close/>
              </a:path>
            </a:pathLst>
          </a:custGeom>
          <a:blipFill rotWithShape="1">
            <a:blip r:embed="rId10">
              <a:alphaModFix/>
            </a:blip>
            <a:stretch>
              <a:fillRect/>
            </a:stretch>
          </a:blipFill>
          <a:ln>
            <a:noFill/>
          </a:ln>
        </p:spPr>
        <p:txBody>
          <a:bodyPr/>
          <a:lstStyle/>
          <a:p>
            <a:endParaRPr lang="en-US"/>
          </a:p>
        </p:txBody>
      </p:sp>
      <p:sp>
        <p:nvSpPr>
          <p:cNvPr id="683" name="Google Shape;683;p34" descr="Person's eye from the side profile."/>
          <p:cNvSpPr/>
          <p:nvPr/>
        </p:nvSpPr>
        <p:spPr>
          <a:xfrm>
            <a:off x="7407575" y="681831"/>
            <a:ext cx="674980" cy="974700"/>
          </a:xfrm>
          <a:custGeom>
            <a:avLst/>
            <a:gdLst/>
            <a:ahLst/>
            <a:cxnLst/>
            <a:rect l="l" t="t" r="r" b="b"/>
            <a:pathLst>
              <a:path w="674980" h="974700" extrusionOk="0">
                <a:moveTo>
                  <a:pt x="0" y="0"/>
                </a:moveTo>
                <a:lnTo>
                  <a:pt x="674979" y="0"/>
                </a:lnTo>
                <a:lnTo>
                  <a:pt x="674979" y="974700"/>
                </a:lnTo>
                <a:lnTo>
                  <a:pt x="0" y="974700"/>
                </a:lnTo>
                <a:lnTo>
                  <a:pt x="0" y="0"/>
                </a:lnTo>
                <a:close/>
              </a:path>
            </a:pathLst>
          </a:custGeom>
          <a:blipFill rotWithShape="1">
            <a:blip r:embed="rId11">
              <a:alphaModFix/>
            </a:blip>
            <a:stretch>
              <a:fillRect/>
            </a:stretch>
          </a:blipFill>
          <a:ln>
            <a:noFill/>
          </a:ln>
        </p:spPr>
        <p:txBody>
          <a:bodyPr/>
          <a:lstStyle/>
          <a:p>
            <a:endParaRPr lang="en-US"/>
          </a:p>
        </p:txBody>
      </p:sp>
      <p:sp>
        <p:nvSpPr>
          <p:cNvPr id="684" name="Google Shape;684;p34" descr="Collection of veins."/>
          <p:cNvSpPr/>
          <p:nvPr/>
        </p:nvSpPr>
        <p:spPr>
          <a:xfrm>
            <a:off x="625065" y="8544311"/>
            <a:ext cx="1213712" cy="1195506"/>
          </a:xfrm>
          <a:custGeom>
            <a:avLst/>
            <a:gdLst/>
            <a:ahLst/>
            <a:cxnLst/>
            <a:rect l="l" t="t" r="r" b="b"/>
            <a:pathLst>
              <a:path w="1213712" h="1195506" extrusionOk="0">
                <a:moveTo>
                  <a:pt x="0" y="0"/>
                </a:moveTo>
                <a:lnTo>
                  <a:pt x="1213713" y="0"/>
                </a:lnTo>
                <a:lnTo>
                  <a:pt x="1213713" y="1195506"/>
                </a:lnTo>
                <a:lnTo>
                  <a:pt x="0" y="1195506"/>
                </a:lnTo>
                <a:lnTo>
                  <a:pt x="0" y="0"/>
                </a:lnTo>
                <a:close/>
              </a:path>
            </a:pathLst>
          </a:custGeom>
          <a:blipFill rotWithShape="1">
            <a:blip r:embed="rId12">
              <a:alphaModFix/>
            </a:blip>
            <a:stretch>
              <a:fillRect/>
            </a:stretch>
          </a:blipFill>
          <a:ln>
            <a:noFill/>
          </a:ln>
        </p:spPr>
        <p:txBody>
          <a:bodyPr/>
          <a:lstStyle/>
          <a:p>
            <a:endParaRPr lang="en-US"/>
          </a:p>
        </p:txBody>
      </p:sp>
      <p:sp>
        <p:nvSpPr>
          <p:cNvPr id="685" name="Google Shape;685;p34" descr="Two arteries."/>
          <p:cNvSpPr/>
          <p:nvPr/>
        </p:nvSpPr>
        <p:spPr>
          <a:xfrm>
            <a:off x="5855765" y="8731893"/>
            <a:ext cx="1012814" cy="840636"/>
          </a:xfrm>
          <a:custGeom>
            <a:avLst/>
            <a:gdLst/>
            <a:ahLst/>
            <a:cxnLst/>
            <a:rect l="l" t="t" r="r" b="b"/>
            <a:pathLst>
              <a:path w="1012814" h="840636" extrusionOk="0">
                <a:moveTo>
                  <a:pt x="0" y="0"/>
                </a:moveTo>
                <a:lnTo>
                  <a:pt x="1012814" y="0"/>
                </a:lnTo>
                <a:lnTo>
                  <a:pt x="1012814" y="840635"/>
                </a:lnTo>
                <a:lnTo>
                  <a:pt x="0" y="840635"/>
                </a:lnTo>
                <a:lnTo>
                  <a:pt x="0" y="0"/>
                </a:lnTo>
                <a:close/>
              </a:path>
            </a:pathLst>
          </a:custGeom>
          <a:blipFill rotWithShape="1">
            <a:blip r:embed="rId13">
              <a:alphaModFix/>
            </a:blip>
            <a:stretch>
              <a:fillRect/>
            </a:stretch>
          </a:blipFill>
          <a:ln>
            <a:noFill/>
          </a:ln>
        </p:spPr>
        <p:txBody>
          <a:bodyPr/>
          <a:lstStyle/>
          <a:p>
            <a:endParaRPr lang="en-US"/>
          </a:p>
        </p:txBody>
      </p:sp>
      <p:sp>
        <p:nvSpPr>
          <p:cNvPr id="686" name="Google Shape;686;p34"/>
          <p:cNvSpPr txBox="1"/>
          <p:nvPr/>
        </p:nvSpPr>
        <p:spPr>
          <a:xfrm>
            <a:off x="1873689" y="8721125"/>
            <a:ext cx="3946200" cy="7932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153"/>
              <a:buFont typeface="Arial"/>
              <a:buNone/>
            </a:pPr>
            <a:r>
              <a:rPr lang="en-US" sz="5153" b="0" i="0" u="none" strike="noStrike" cap="none">
                <a:solidFill>
                  <a:schemeClr val="dk1"/>
                </a:solidFill>
                <a:latin typeface="Lato Light"/>
                <a:ea typeface="Lato Light"/>
                <a:cs typeface="Lato Light"/>
                <a:sym typeface="Lato Light"/>
              </a:rPr>
              <a:t>arteries/veins</a:t>
            </a:r>
            <a:endParaRPr sz="900" b="0" i="0" u="none" strike="noStrike" cap="none">
              <a:solidFill>
                <a:schemeClr val="dk1"/>
              </a:solidFill>
              <a:latin typeface="Arial"/>
              <a:ea typeface="Arial"/>
              <a:cs typeface="Arial"/>
              <a:sym typeface="Arial"/>
            </a:endParaRPr>
          </a:p>
        </p:txBody>
      </p:sp>
      <p:sp>
        <p:nvSpPr>
          <p:cNvPr id="687" name="Google Shape;687;p34"/>
          <p:cNvSpPr txBox="1"/>
          <p:nvPr/>
        </p:nvSpPr>
        <p:spPr>
          <a:xfrm>
            <a:off x="9318236" y="8837361"/>
            <a:ext cx="42141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chemeClr val="dk1"/>
                </a:solidFill>
                <a:latin typeface="Lato Light"/>
                <a:ea typeface="Lato Light"/>
                <a:cs typeface="Lato Light"/>
                <a:sym typeface="Lato Light"/>
              </a:rPr>
              <a:t>heart valves</a:t>
            </a:r>
            <a:endParaRPr sz="1400" b="0" i="0" u="none" strike="noStrike" cap="none">
              <a:solidFill>
                <a:schemeClr val="dk1"/>
              </a:solidFill>
              <a:latin typeface="Lato Light"/>
              <a:ea typeface="Lato Light"/>
              <a:cs typeface="Lato Light"/>
              <a:sym typeface="Lato Light"/>
            </a:endParaRPr>
          </a:p>
        </p:txBody>
      </p:sp>
      <p:sp>
        <p:nvSpPr>
          <p:cNvPr id="688" name="Google Shape;688;p34"/>
          <p:cNvSpPr txBox="1"/>
          <p:nvPr/>
        </p:nvSpPr>
        <p:spPr>
          <a:xfrm>
            <a:off x="1247802" y="805127"/>
            <a:ext cx="5100000" cy="18795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chemeClr val="dk1"/>
                </a:solidFill>
                <a:latin typeface="Lato Light"/>
                <a:ea typeface="Lato Light"/>
                <a:cs typeface="Lato Light"/>
                <a:sym typeface="Lato Light"/>
              </a:rPr>
              <a:t>connective tissue </a:t>
            </a:r>
            <a:endParaRPr sz="1400" b="0" i="0" u="none" strike="noStrike" cap="none">
              <a:solidFill>
                <a:schemeClr val="dk1"/>
              </a:solidFill>
              <a:latin typeface="Lato Light"/>
              <a:ea typeface="Lato Light"/>
              <a:cs typeface="Lato Light"/>
              <a:sym typeface="Lato Light"/>
            </a:endParaRPr>
          </a:p>
        </p:txBody>
      </p:sp>
      <p:sp>
        <p:nvSpPr>
          <p:cNvPr id="689" name="Google Shape;689;p34"/>
          <p:cNvSpPr txBox="1"/>
          <p:nvPr/>
        </p:nvSpPr>
        <p:spPr>
          <a:xfrm>
            <a:off x="13532329" y="7992986"/>
            <a:ext cx="34260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chemeClr val="dk1"/>
                </a:solidFill>
                <a:latin typeface="Lato Light"/>
                <a:ea typeface="Lato Light"/>
                <a:cs typeface="Lato Light"/>
                <a:sym typeface="Lato Light"/>
              </a:rPr>
              <a:t>cartilage</a:t>
            </a:r>
            <a:endParaRPr sz="1400" b="0" i="0" u="none" strike="noStrike" cap="none">
              <a:solidFill>
                <a:schemeClr val="dk1"/>
              </a:solidFill>
              <a:latin typeface="Lato Light"/>
              <a:ea typeface="Lato Light"/>
              <a:cs typeface="Lato Light"/>
              <a:sym typeface="Lato Light"/>
            </a:endParaRPr>
          </a:p>
        </p:txBody>
      </p:sp>
      <p:grpSp>
        <p:nvGrpSpPr>
          <p:cNvPr id="690" name="Google Shape;690;p34"/>
          <p:cNvGrpSpPr/>
          <p:nvPr/>
        </p:nvGrpSpPr>
        <p:grpSpPr>
          <a:xfrm>
            <a:off x="5108393" y="2229775"/>
            <a:ext cx="8102145" cy="5303818"/>
            <a:chOff x="0" y="-38100"/>
            <a:chExt cx="1846222" cy="1208572"/>
          </a:xfrm>
        </p:grpSpPr>
        <p:sp>
          <p:nvSpPr>
            <p:cNvPr id="691" name="Google Shape;691;p34"/>
            <p:cNvSpPr/>
            <p:nvPr/>
          </p:nvSpPr>
          <p:spPr>
            <a:xfrm>
              <a:off x="0" y="0"/>
              <a:ext cx="1846222" cy="1170472"/>
            </a:xfrm>
            <a:custGeom>
              <a:avLst/>
              <a:gdLst/>
              <a:ahLst/>
              <a:cxnLst/>
              <a:rect l="l" t="t" r="r" b="b"/>
              <a:pathLst>
                <a:path w="1846222" h="1170472" extrusionOk="0">
                  <a:moveTo>
                    <a:pt x="48733" y="0"/>
                  </a:moveTo>
                  <a:lnTo>
                    <a:pt x="1797490" y="0"/>
                  </a:lnTo>
                  <a:cubicBezTo>
                    <a:pt x="1824404" y="0"/>
                    <a:pt x="1846222" y="21818"/>
                    <a:pt x="1846222" y="48733"/>
                  </a:cubicBezTo>
                  <a:lnTo>
                    <a:pt x="1846222" y="1121739"/>
                  </a:lnTo>
                  <a:cubicBezTo>
                    <a:pt x="1846222" y="1148654"/>
                    <a:pt x="1824404" y="1170472"/>
                    <a:pt x="1797490" y="1170472"/>
                  </a:cubicBezTo>
                  <a:lnTo>
                    <a:pt x="48733" y="1170472"/>
                  </a:lnTo>
                  <a:cubicBezTo>
                    <a:pt x="35808" y="1170472"/>
                    <a:pt x="23413" y="1165338"/>
                    <a:pt x="14273" y="1156198"/>
                  </a:cubicBezTo>
                  <a:cubicBezTo>
                    <a:pt x="5134" y="1147059"/>
                    <a:pt x="0" y="1134664"/>
                    <a:pt x="0" y="1121739"/>
                  </a:cubicBezTo>
                  <a:lnTo>
                    <a:pt x="0" y="48733"/>
                  </a:lnTo>
                  <a:cubicBezTo>
                    <a:pt x="0" y="21818"/>
                    <a:pt x="21818" y="0"/>
                    <a:pt x="48733"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34"/>
            <p:cNvSpPr txBox="1"/>
            <p:nvPr/>
          </p:nvSpPr>
          <p:spPr>
            <a:xfrm>
              <a:off x="0" y="-38100"/>
              <a:ext cx="1846222" cy="1208572"/>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93" name="Google Shape;693;p34"/>
          <p:cNvSpPr txBox="1"/>
          <p:nvPr/>
        </p:nvSpPr>
        <p:spPr>
          <a:xfrm>
            <a:off x="5624112" y="3465242"/>
            <a:ext cx="7070700" cy="3375000"/>
          </a:xfrm>
          <a:prstGeom prst="rect">
            <a:avLst/>
          </a:prstGeom>
          <a:noFill/>
          <a:ln>
            <a:noFill/>
          </a:ln>
        </p:spPr>
        <p:txBody>
          <a:bodyPr spcFirstLastPara="1" wrap="square" lIns="0" tIns="0" rIns="0" bIns="0" anchor="t" anchorCtr="0">
            <a:spAutoFit/>
          </a:bodyPr>
          <a:lstStyle/>
          <a:p>
            <a:pPr marL="0" marR="0" lvl="0" indent="0" algn="ctr" rtl="0">
              <a:lnSpc>
                <a:spcPct val="84998"/>
              </a:lnSpc>
              <a:spcBef>
                <a:spcPts val="0"/>
              </a:spcBef>
              <a:spcAft>
                <a:spcPts val="0"/>
              </a:spcAft>
              <a:buClr>
                <a:srgbClr val="000000"/>
              </a:buClr>
              <a:buSzPts val="8599"/>
              <a:buFont typeface="Arial"/>
              <a:buNone/>
            </a:pPr>
            <a:r>
              <a:rPr lang="en-US" sz="8599" b="0" i="0" u="none" strike="noStrike" cap="none">
                <a:solidFill>
                  <a:schemeClr val="dk1"/>
                </a:solidFill>
                <a:latin typeface="Lato"/>
                <a:ea typeface="Lato"/>
                <a:cs typeface="Lato"/>
                <a:sym typeface="Lato"/>
              </a:rPr>
              <a:t>What types of tissue  can be  donated?</a:t>
            </a:r>
            <a:endParaRPr sz="100" b="0" i="0" u="none" strike="noStrike" cap="none">
              <a:solidFill>
                <a:schemeClr val="dk1"/>
              </a:solidFill>
              <a:latin typeface="Lato"/>
              <a:ea typeface="Lato"/>
              <a:cs typeface="Lato"/>
              <a:sym typeface="Lat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1"/>
        <p:cNvGrpSpPr/>
        <p:nvPr/>
      </p:nvGrpSpPr>
      <p:grpSpPr>
        <a:xfrm>
          <a:off x="0" y="0"/>
          <a:ext cx="0" cy="0"/>
          <a:chOff x="0" y="0"/>
          <a:chExt cx="0" cy="0"/>
        </a:xfrm>
      </p:grpSpPr>
      <p:sp>
        <p:nvSpPr>
          <p:cNvPr id="702" name="Google Shape;702;g3f8133015bb_0_106"/>
          <p:cNvSpPr txBox="1"/>
          <p:nvPr/>
        </p:nvSpPr>
        <p:spPr>
          <a:xfrm>
            <a:off x="895425" y="886925"/>
            <a:ext cx="18079800" cy="950400"/>
          </a:xfrm>
          <a:prstGeom prst="rect">
            <a:avLst/>
          </a:prstGeom>
          <a:noFill/>
          <a:ln>
            <a:noFill/>
          </a:ln>
        </p:spPr>
        <p:txBody>
          <a:bodyPr spcFirstLastPara="1" wrap="square" lIns="0" tIns="0" rIns="0" bIns="0" anchor="t" anchorCtr="0">
            <a:spAutoFit/>
          </a:bodyPr>
          <a:lstStyle/>
          <a:p>
            <a:pPr marL="0" marR="0" lvl="0" indent="0" algn="ctr" rtl="0">
              <a:lnSpc>
                <a:spcPct val="95001"/>
              </a:lnSpc>
              <a:spcBef>
                <a:spcPts val="0"/>
              </a:spcBef>
              <a:spcAft>
                <a:spcPts val="0"/>
              </a:spcAft>
              <a:buClr>
                <a:srgbClr val="000000"/>
              </a:buClr>
              <a:buSzPts val="11400"/>
              <a:buFont typeface="Arial"/>
              <a:buNone/>
            </a:pPr>
            <a:r>
              <a:rPr lang="en-US" sz="6500" b="0" i="0" u="none" strike="noStrike" cap="none">
                <a:solidFill>
                  <a:schemeClr val="dk1"/>
                </a:solidFill>
                <a:latin typeface="Lato"/>
                <a:ea typeface="Lato"/>
                <a:cs typeface="Lato"/>
                <a:sym typeface="Lato"/>
              </a:rPr>
              <a:t>Extended list of recoverable tissue</a:t>
            </a:r>
            <a:endParaRPr sz="6500" b="0" i="0" u="none" strike="noStrike" cap="none">
              <a:solidFill>
                <a:schemeClr val="dk1"/>
              </a:solidFill>
              <a:latin typeface="Lato"/>
              <a:ea typeface="Lato"/>
              <a:cs typeface="Lato"/>
              <a:sym typeface="Lato"/>
            </a:endParaRPr>
          </a:p>
        </p:txBody>
      </p:sp>
      <p:pic>
        <p:nvPicPr>
          <p:cNvPr id="703" name="Google Shape;703;g3f8133015bb_0_106" title="Squiggle 2.png"/>
          <p:cNvPicPr preferRelativeResize="0"/>
          <p:nvPr/>
        </p:nvPicPr>
        <p:blipFill rotWithShape="1">
          <a:blip r:embed="rId3">
            <a:alphaModFix/>
          </a:blip>
          <a:srcRect r="73851" b="48195"/>
          <a:stretch/>
        </p:blipFill>
        <p:spPr>
          <a:xfrm>
            <a:off x="-2" y="-2"/>
            <a:ext cx="4782250" cy="5329349"/>
          </a:xfrm>
          <a:prstGeom prst="rect">
            <a:avLst/>
          </a:prstGeom>
          <a:noFill/>
          <a:ln>
            <a:noFill/>
          </a:ln>
        </p:spPr>
      </p:pic>
      <p:pic>
        <p:nvPicPr>
          <p:cNvPr id="704" name="Google Shape;704;g3f8133015bb_0_106" title="Squiggle 2.png"/>
          <p:cNvPicPr preferRelativeResize="0"/>
          <p:nvPr/>
        </p:nvPicPr>
        <p:blipFill rotWithShape="1">
          <a:blip r:embed="rId3">
            <a:alphaModFix/>
          </a:blip>
          <a:srcRect r="73851" b="48195"/>
          <a:stretch/>
        </p:blipFill>
        <p:spPr>
          <a:xfrm rot="10800000">
            <a:off x="13648148" y="4957648"/>
            <a:ext cx="4782250" cy="5329349"/>
          </a:xfrm>
          <a:prstGeom prst="rect">
            <a:avLst/>
          </a:prstGeom>
          <a:noFill/>
          <a:ln>
            <a:noFill/>
          </a:ln>
        </p:spPr>
      </p:pic>
      <p:sp>
        <p:nvSpPr>
          <p:cNvPr id="705" name="Google Shape;705;g3f8133015bb_0_106"/>
          <p:cNvSpPr txBox="1"/>
          <p:nvPr/>
        </p:nvSpPr>
        <p:spPr>
          <a:xfrm>
            <a:off x="7321750" y="2413225"/>
            <a:ext cx="4314900" cy="4079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1"/>
                </a:solidFill>
                <a:latin typeface="Quattrocento Sans"/>
                <a:ea typeface="Quattrocento Sans"/>
                <a:cs typeface="Quattrocento Sans"/>
                <a:sym typeface="Quattrocento Sans"/>
              </a:rPr>
              <a:t>Bone</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Proximal/ Distal Femur </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Whole Femur </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Proximal/ Distal Tibia </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Whole Tibia</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Proximal/ Distal Fibula </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Hemi-Pelvis </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Humerus </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Radius </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Ulna </a:t>
            </a:r>
            <a:endParaRPr sz="2300" b="0" i="0" u="none" strike="noStrike" cap="none">
              <a:solidFill>
                <a:schemeClr val="dk1"/>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Costal Cartilage w/ Sternum</a:t>
            </a:r>
            <a:endParaRPr sz="2300" b="0" i="0" u="none" strike="noStrike" cap="none">
              <a:solidFill>
                <a:schemeClr val="dk1"/>
              </a:solidFill>
              <a:latin typeface="Arial"/>
              <a:ea typeface="Arial"/>
              <a:cs typeface="Arial"/>
              <a:sym typeface="Arial"/>
            </a:endParaRPr>
          </a:p>
        </p:txBody>
      </p:sp>
      <p:sp>
        <p:nvSpPr>
          <p:cNvPr id="706" name="Google Shape;706;g3f8133015bb_0_106"/>
          <p:cNvSpPr txBox="1"/>
          <p:nvPr/>
        </p:nvSpPr>
        <p:spPr>
          <a:xfrm>
            <a:off x="11780913" y="2406100"/>
            <a:ext cx="3505200" cy="3724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1"/>
                </a:solidFill>
                <a:latin typeface="Quattrocento Sans"/>
                <a:ea typeface="Quattrocento Sans"/>
                <a:cs typeface="Quattrocento Sans"/>
                <a:sym typeface="Quattrocento Sans"/>
              </a:rPr>
              <a:t>Cardiovascular Heart</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Valves (tricuspid, bicuspid)</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Aorta</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Pulmonary Valves</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Descending Thoracic  Aorta </a:t>
            </a:r>
            <a:br>
              <a:rPr lang="en-US" sz="2300" b="0" i="0" u="none" strike="noStrike" cap="none">
                <a:solidFill>
                  <a:schemeClr val="dk1"/>
                </a:solidFill>
                <a:latin typeface="Quattrocento Sans"/>
                <a:ea typeface="Quattrocento Sans"/>
                <a:cs typeface="Quattrocento Sans"/>
                <a:sym typeface="Quattrocento Sans"/>
              </a:rPr>
            </a:br>
            <a:r>
              <a:rPr lang="en-US" sz="2300" b="0" i="0" u="none" strike="noStrike" cap="none">
                <a:solidFill>
                  <a:schemeClr val="dk1"/>
                </a:solidFill>
                <a:latin typeface="Quattrocento Sans"/>
                <a:ea typeface="Quattrocento Sans"/>
                <a:cs typeface="Quattrocento Sans"/>
                <a:sym typeface="Quattrocento Sans"/>
              </a:rPr>
              <a:t> Saphenous Vein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Femoral Vein/ Artery</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Aortoiliac Artery</a:t>
            </a:r>
            <a:endParaRPr sz="2300" b="0" i="0" u="none" strike="noStrike" cap="none">
              <a:solidFill>
                <a:schemeClr val="dk1"/>
              </a:solidFill>
              <a:latin typeface="Quattrocento Sans"/>
              <a:ea typeface="Quattrocento Sans"/>
              <a:cs typeface="Quattrocento Sans"/>
              <a:sym typeface="Quattrocento Sans"/>
            </a:endParaRPr>
          </a:p>
        </p:txBody>
      </p:sp>
      <p:sp>
        <p:nvSpPr>
          <p:cNvPr id="707" name="Google Shape;707;g3f8133015bb_0_106"/>
          <p:cNvSpPr txBox="1"/>
          <p:nvPr/>
        </p:nvSpPr>
        <p:spPr>
          <a:xfrm>
            <a:off x="234300" y="5505300"/>
            <a:ext cx="3000000" cy="3724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1"/>
                </a:solidFill>
                <a:latin typeface="Quattrocento Sans"/>
                <a:ea typeface="Quattrocento Sans"/>
                <a:cs typeface="Quattrocento Sans"/>
                <a:sym typeface="Quattrocento Sans"/>
              </a:rPr>
              <a:t>Tendons</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Achilles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Semitendinosus</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Anterior Tibialis</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Posterior Tibialis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Peroneus Longus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Plantaris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Achilles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Semitendinosus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Gracilis </a:t>
            </a:r>
            <a:endParaRPr sz="2300" b="0" i="0" u="none" strike="noStrike" cap="none">
              <a:solidFill>
                <a:schemeClr val="dk1"/>
              </a:solidFill>
              <a:latin typeface="Quattrocento Sans"/>
              <a:ea typeface="Quattrocento Sans"/>
              <a:cs typeface="Quattrocento Sans"/>
              <a:sym typeface="Quattrocento Sans"/>
            </a:endParaRPr>
          </a:p>
        </p:txBody>
      </p:sp>
      <p:sp>
        <p:nvSpPr>
          <p:cNvPr id="708" name="Google Shape;708;g3f8133015bb_0_106"/>
          <p:cNvSpPr txBox="1"/>
          <p:nvPr/>
        </p:nvSpPr>
        <p:spPr>
          <a:xfrm>
            <a:off x="15430398" y="2413225"/>
            <a:ext cx="3000000" cy="110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chemeClr val="dk1"/>
                </a:solidFill>
                <a:latin typeface="Quattrocento Sans"/>
                <a:ea typeface="Quattrocento Sans"/>
                <a:cs typeface="Quattrocento Sans"/>
                <a:sym typeface="Quattrocento Sans"/>
              </a:rPr>
              <a:t>Connective Tissue</a:t>
            </a:r>
            <a:endParaRPr sz="2000" b="0" i="0" u="none" strike="noStrike" cap="none" dirty="0">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Quattrocento Sans"/>
                <a:ea typeface="Quattrocento Sans"/>
                <a:cs typeface="Quattrocento Sans"/>
                <a:sym typeface="Quattrocento Sans"/>
              </a:rPr>
              <a:t> Fascia </a:t>
            </a:r>
            <a:endParaRPr sz="2000" b="0" i="0" u="none" strike="noStrike" cap="none" dirty="0">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Quattrocento Sans"/>
                <a:ea typeface="Quattrocento Sans"/>
                <a:cs typeface="Quattrocento Sans"/>
                <a:sym typeface="Quattrocento Sans"/>
              </a:rPr>
              <a:t> Pericardium</a:t>
            </a:r>
            <a:endParaRPr sz="2000" b="0" i="0" u="none" strike="noStrike" cap="none" dirty="0">
              <a:solidFill>
                <a:schemeClr val="dk1"/>
              </a:solidFill>
              <a:latin typeface="Quattrocento Sans"/>
              <a:ea typeface="Quattrocento Sans"/>
              <a:cs typeface="Quattrocento Sans"/>
              <a:sym typeface="Quattrocento Sans"/>
            </a:endParaRPr>
          </a:p>
        </p:txBody>
      </p:sp>
      <p:sp>
        <p:nvSpPr>
          <p:cNvPr id="709" name="Google Shape;709;g3f8133015bb_0_106"/>
          <p:cNvSpPr txBox="1"/>
          <p:nvPr/>
        </p:nvSpPr>
        <p:spPr>
          <a:xfrm>
            <a:off x="15216050" y="4221147"/>
            <a:ext cx="3000000" cy="1108200"/>
          </a:xfrm>
          <a:prstGeom prst="rect">
            <a:avLst/>
          </a:prstGeom>
          <a:noFill/>
          <a:ln>
            <a:noFill/>
          </a:ln>
        </p:spPr>
        <p:txBody>
          <a:bodyPr spcFirstLastPara="1" wrap="square" lIns="91425" tIns="91425" rIns="91425" bIns="91425" anchor="t" anchorCtr="0">
            <a:spAutoFit/>
          </a:bodyPr>
          <a:lstStyle/>
          <a:p>
            <a:pPr marL="342900" marR="0" lvl="1" indent="0" algn="l" rtl="0">
              <a:lnSpc>
                <a:spcPct val="100000"/>
              </a:lnSpc>
              <a:spcBef>
                <a:spcPts val="0"/>
              </a:spcBef>
              <a:spcAft>
                <a:spcPts val="0"/>
              </a:spcAft>
              <a:buClr>
                <a:srgbClr val="000000"/>
              </a:buClr>
              <a:buSzPts val="2000"/>
              <a:buFont typeface="Arial"/>
              <a:buNone/>
            </a:pPr>
            <a:r>
              <a:rPr lang="en-US" sz="2000" b="1" i="0" u="none" strike="noStrike" cap="none" dirty="0">
                <a:solidFill>
                  <a:schemeClr val="dk1"/>
                </a:solidFill>
                <a:latin typeface="Quattrocento Sans"/>
                <a:ea typeface="Quattrocento Sans"/>
                <a:cs typeface="Quattrocento Sans"/>
                <a:sym typeface="Quattrocento Sans"/>
              </a:rPr>
              <a:t>Ligaments</a:t>
            </a:r>
            <a:endParaRPr sz="2000" b="0" i="0" u="none" strike="noStrike" cap="none" dirty="0">
              <a:solidFill>
                <a:schemeClr val="dk1"/>
              </a:solidFill>
              <a:latin typeface="Arial"/>
              <a:ea typeface="Arial"/>
              <a:cs typeface="Arial"/>
              <a:sym typeface="Arial"/>
            </a:endParaRPr>
          </a:p>
          <a:p>
            <a:pPr marL="685800" marR="0" lvl="2"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Quattrocento Sans"/>
                <a:ea typeface="Quattrocento Sans"/>
                <a:cs typeface="Quattrocento Sans"/>
                <a:sym typeface="Quattrocento Sans"/>
              </a:rPr>
              <a:t>Patellar Tendon w/ Ligament</a:t>
            </a:r>
            <a:endParaRPr sz="2000" b="0" i="0" u="none" strike="noStrike" cap="none" dirty="0">
              <a:solidFill>
                <a:schemeClr val="dk1"/>
              </a:solidFill>
              <a:latin typeface="Arial"/>
              <a:ea typeface="Arial"/>
              <a:cs typeface="Arial"/>
              <a:sym typeface="Arial"/>
            </a:endParaRPr>
          </a:p>
        </p:txBody>
      </p:sp>
      <p:sp>
        <p:nvSpPr>
          <p:cNvPr id="710" name="Google Shape;710;g3f8133015bb_0_106"/>
          <p:cNvSpPr txBox="1"/>
          <p:nvPr/>
        </p:nvSpPr>
        <p:spPr>
          <a:xfrm>
            <a:off x="12033525" y="7068225"/>
            <a:ext cx="3000000" cy="110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Quattrocento Sans"/>
                <a:ea typeface="Quattrocento Sans"/>
                <a:cs typeface="Quattrocento Sans"/>
                <a:sym typeface="Quattrocento Sans"/>
              </a:rPr>
              <a:t>Skin   </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Quattrocento Sans"/>
                <a:ea typeface="Quattrocento Sans"/>
                <a:cs typeface="Quattrocento Sans"/>
                <a:sym typeface="Quattrocento Sans"/>
              </a:rPr>
              <a:t>      </a:t>
            </a:r>
            <a:r>
              <a:rPr lang="en-US" sz="2000" b="0" i="0" u="none" strike="noStrike" cap="none">
                <a:solidFill>
                  <a:schemeClr val="dk1"/>
                </a:solidFill>
                <a:latin typeface="Quattrocento Sans"/>
                <a:ea typeface="Quattrocento Sans"/>
                <a:cs typeface="Quattrocento Sans"/>
                <a:sym typeface="Quattrocento Sans"/>
              </a:rPr>
              <a:t>Full-thickness</a:t>
            </a:r>
            <a:endParaRPr sz="20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Quattrocento Sans"/>
                <a:ea typeface="Quattrocento Sans"/>
                <a:cs typeface="Quattrocento Sans"/>
                <a:sym typeface="Quattrocento Sans"/>
              </a:rPr>
              <a:t>Split-thickness</a:t>
            </a:r>
            <a:endParaRPr sz="2000" b="0" i="0" u="none" strike="noStrike" cap="none">
              <a:solidFill>
                <a:schemeClr val="dk1"/>
              </a:solidFill>
              <a:latin typeface="Arial"/>
              <a:ea typeface="Arial"/>
              <a:cs typeface="Arial"/>
              <a:sym typeface="Arial"/>
            </a:endParaRPr>
          </a:p>
        </p:txBody>
      </p:sp>
      <p:sp>
        <p:nvSpPr>
          <p:cNvPr id="711" name="Google Shape;711;g3f8133015bb_0_106"/>
          <p:cNvSpPr txBox="1"/>
          <p:nvPr/>
        </p:nvSpPr>
        <p:spPr>
          <a:xfrm>
            <a:off x="3071950" y="2406100"/>
            <a:ext cx="4782300" cy="620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1"/>
                </a:solidFill>
                <a:latin typeface="Quattrocento Sans"/>
                <a:ea typeface="Quattrocento Sans"/>
                <a:cs typeface="Quattrocento Sans"/>
                <a:sym typeface="Quattrocento Sans"/>
              </a:rPr>
              <a:t>Nerves</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Deep Peroneal Nerve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Tibial Nerve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Sciatic Nerve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Musculocutaneous Nerve</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Median Nerve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AIN (Anterior Interosseous)</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PIN (Posterior Interosseous)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Ulnar Nerve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Radial Nerve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Femoral Nerve bundle &amp; branches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Superficial Peroneal Nerve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Common Peroneal Nerve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Sural Nerve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Lateral Sural Nerve</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 Plantar Nerve </a:t>
            </a:r>
            <a:endParaRPr sz="2300" b="0" i="0" u="none" strike="noStrike" cap="none">
              <a:solidFill>
                <a:schemeClr val="dk1"/>
              </a:solidFill>
              <a:latin typeface="Quattrocento Sans"/>
              <a:ea typeface="Quattrocento Sans"/>
              <a:cs typeface="Quattrocento Sans"/>
              <a:sym typeface="Quattrocento Sans"/>
            </a:endParaRPr>
          </a:p>
        </p:txBody>
      </p:sp>
      <p:sp>
        <p:nvSpPr>
          <p:cNvPr id="712" name="Google Shape;712;g3f8133015bb_0_106"/>
          <p:cNvSpPr txBox="1"/>
          <p:nvPr/>
        </p:nvSpPr>
        <p:spPr>
          <a:xfrm>
            <a:off x="7644000" y="7068225"/>
            <a:ext cx="3000000" cy="2662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1"/>
                </a:solidFill>
                <a:latin typeface="Quattrocento Sans"/>
                <a:ea typeface="Quattrocento Sans"/>
                <a:cs typeface="Quattrocento Sans"/>
                <a:sym typeface="Quattrocento Sans"/>
              </a:rPr>
              <a:t>Fresh Allografts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Knee Block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Ankle Block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Arm Block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Shoulder Block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Elbow Block </a:t>
            </a:r>
            <a:endParaRPr sz="2300" b="0" i="0" u="none" strike="noStrike" cap="none">
              <a:solidFill>
                <a:schemeClr val="dk1"/>
              </a:solidFill>
              <a:latin typeface="Arial"/>
              <a:ea typeface="Arial"/>
              <a:cs typeface="Arial"/>
              <a:sym typeface="Arial"/>
            </a:endParaRPr>
          </a:p>
          <a:p>
            <a:pPr marL="342900" marR="0" lvl="1" indent="0" algn="l" rtl="0">
              <a:lnSpc>
                <a:spcPct val="100000"/>
              </a:lnSpc>
              <a:spcBef>
                <a:spcPts val="0"/>
              </a:spcBef>
              <a:spcAft>
                <a:spcPts val="0"/>
              </a:spcAft>
              <a:buClr>
                <a:srgbClr val="000000"/>
              </a:buClr>
              <a:buSzPts val="2300"/>
              <a:buFont typeface="Arial"/>
              <a:buNone/>
            </a:pPr>
            <a:r>
              <a:rPr lang="en-US" sz="2300" b="0" i="0" u="none" strike="noStrike" cap="none">
                <a:solidFill>
                  <a:schemeClr val="dk1"/>
                </a:solidFill>
                <a:latin typeface="Quattrocento Sans"/>
                <a:ea typeface="Quattrocento Sans"/>
                <a:cs typeface="Quattrocento Sans"/>
                <a:sym typeface="Quattrocento Sans"/>
              </a:rPr>
              <a:t>Bilateral Cartilage</a:t>
            </a:r>
            <a:endParaRPr sz="2300" b="0" i="0" u="none" strike="noStrike" cap="none">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0"/>
        <p:cNvGrpSpPr/>
        <p:nvPr/>
      </p:nvGrpSpPr>
      <p:grpSpPr>
        <a:xfrm>
          <a:off x="0" y="0"/>
          <a:ext cx="0" cy="0"/>
          <a:chOff x="0" y="0"/>
          <a:chExt cx="0" cy="0"/>
        </a:xfrm>
      </p:grpSpPr>
      <p:sp>
        <p:nvSpPr>
          <p:cNvPr id="721" name="Google Shape;721;g3f8133015bb_0_116"/>
          <p:cNvSpPr txBox="1"/>
          <p:nvPr/>
        </p:nvSpPr>
        <p:spPr>
          <a:xfrm>
            <a:off x="1933474" y="2978078"/>
            <a:ext cx="14420949" cy="279538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2975"/>
              <a:buFont typeface="Arial"/>
              <a:buNone/>
            </a:pPr>
            <a:r>
              <a:rPr lang="en-US" sz="12975" b="0" i="0" u="none" strike="noStrike" cap="none" dirty="0">
                <a:solidFill>
                  <a:schemeClr val="dk1"/>
                </a:solidFill>
                <a:latin typeface="Lato"/>
                <a:ea typeface="Lato"/>
                <a:cs typeface="Lato"/>
                <a:sym typeface="Lato"/>
              </a:rPr>
              <a:t>IMAGE WARNING</a:t>
            </a:r>
            <a:endParaRPr sz="1400" b="0" i="0" u="none" strike="noStrike" cap="none" dirty="0">
              <a:solidFill>
                <a:schemeClr val="dk1"/>
              </a:solidFill>
              <a:latin typeface="Lato"/>
              <a:ea typeface="Lato"/>
              <a:cs typeface="Lato"/>
              <a:sym typeface="Lato"/>
            </a:endParaRPr>
          </a:p>
        </p:txBody>
      </p:sp>
      <p:sp>
        <p:nvSpPr>
          <p:cNvPr id="722" name="Google Shape;722;g3f8133015bb_0_116"/>
          <p:cNvSpPr txBox="1"/>
          <p:nvPr/>
        </p:nvSpPr>
        <p:spPr>
          <a:xfrm>
            <a:off x="2388699" y="5648657"/>
            <a:ext cx="13510500" cy="1761900"/>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chemeClr val="dk1"/>
                </a:solidFill>
                <a:latin typeface="Lato Light"/>
                <a:ea typeface="Lato Light"/>
                <a:cs typeface="Lato Light"/>
                <a:sym typeface="Lato Light"/>
              </a:rPr>
              <a:t>The following images are of a eyes and tissue. You do not have to look.</a:t>
            </a:r>
            <a:r>
              <a:rPr lang="en-US" sz="5299" b="0" i="0" u="none" strike="noStrike" cap="none">
                <a:solidFill>
                  <a:srgbClr val="FFFFFF"/>
                </a:solidFill>
                <a:latin typeface="Lato Light"/>
                <a:ea typeface="Lato Light"/>
                <a:cs typeface="Lato Light"/>
                <a:sym typeface="Lato Light"/>
              </a:rPr>
              <a:t> </a:t>
            </a:r>
            <a:endParaRPr sz="1400" b="0" i="0" u="none" strike="noStrike" cap="none">
              <a:solidFill>
                <a:srgbClr val="000000"/>
              </a:solidFill>
              <a:latin typeface="Lato Light"/>
              <a:ea typeface="Lato Light"/>
              <a:cs typeface="Lato Light"/>
              <a:sym typeface="Lato Light"/>
            </a:endParaRPr>
          </a:p>
        </p:txBody>
      </p:sp>
      <p:pic>
        <p:nvPicPr>
          <p:cNvPr id="723" name="Google Shape;723;g3f8133015bb_0_116" title="Squiggle 3.png"/>
          <p:cNvPicPr preferRelativeResize="0"/>
          <p:nvPr/>
        </p:nvPicPr>
        <p:blipFill rotWithShape="1">
          <a:blip r:embed="rId3">
            <a:alphaModFix/>
          </a:blip>
          <a:srcRect r="57935" b="43744"/>
          <a:stretch/>
        </p:blipFill>
        <p:spPr>
          <a:xfrm>
            <a:off x="0" y="-25"/>
            <a:ext cx="6898349" cy="5189476"/>
          </a:xfrm>
          <a:prstGeom prst="rect">
            <a:avLst/>
          </a:prstGeom>
          <a:noFill/>
          <a:ln>
            <a:noFill/>
          </a:ln>
        </p:spPr>
      </p:pic>
      <p:pic>
        <p:nvPicPr>
          <p:cNvPr id="724" name="Google Shape;724;g3f8133015bb_0_116" title="Squiggle 3.png"/>
          <p:cNvPicPr preferRelativeResize="0"/>
          <p:nvPr/>
        </p:nvPicPr>
        <p:blipFill rotWithShape="1">
          <a:blip r:embed="rId3">
            <a:alphaModFix/>
          </a:blip>
          <a:srcRect r="57935" b="43744"/>
          <a:stretch/>
        </p:blipFill>
        <p:spPr>
          <a:xfrm rot="10800000">
            <a:off x="11345952" y="5064649"/>
            <a:ext cx="6942048" cy="522235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8"/>
        <p:cNvGrpSpPr/>
        <p:nvPr/>
      </p:nvGrpSpPr>
      <p:grpSpPr>
        <a:xfrm>
          <a:off x="0" y="0"/>
          <a:ext cx="0" cy="0"/>
          <a:chOff x="0" y="0"/>
          <a:chExt cx="0" cy="0"/>
        </a:xfrm>
      </p:grpSpPr>
      <p:sp>
        <p:nvSpPr>
          <p:cNvPr id="729" name="Google Shape;729;p37" descr="Skin graft. Hands wearing latex gloves are holding it."/>
          <p:cNvSpPr/>
          <p:nvPr/>
        </p:nvSpPr>
        <p:spPr>
          <a:xfrm>
            <a:off x="8133175" y="4489900"/>
            <a:ext cx="5025337" cy="4945586"/>
          </a:xfrm>
          <a:custGeom>
            <a:avLst/>
            <a:gdLst/>
            <a:ahLst/>
            <a:cxnLst/>
            <a:rect l="l" t="t" r="r" b="b"/>
            <a:pathLst>
              <a:path w="7283097" h="5668293" extrusionOk="0">
                <a:moveTo>
                  <a:pt x="0" y="0"/>
                </a:moveTo>
                <a:lnTo>
                  <a:pt x="7283097" y="0"/>
                </a:lnTo>
                <a:lnTo>
                  <a:pt x="7283097" y="5668292"/>
                </a:lnTo>
                <a:lnTo>
                  <a:pt x="0" y="5668292"/>
                </a:lnTo>
                <a:lnTo>
                  <a:pt x="0" y="0"/>
                </a:lnTo>
                <a:close/>
              </a:path>
            </a:pathLst>
          </a:custGeom>
          <a:blipFill rotWithShape="1">
            <a:blip r:embed="rId3">
              <a:alphaModFix/>
            </a:blip>
            <a:stretch>
              <a:fillRect/>
            </a:stretch>
          </a:blipFill>
          <a:ln>
            <a:noFill/>
          </a:ln>
        </p:spPr>
        <p:txBody>
          <a:bodyPr/>
          <a:lstStyle/>
          <a:p>
            <a:endParaRPr lang="en-US"/>
          </a:p>
        </p:txBody>
      </p:sp>
      <p:sp>
        <p:nvSpPr>
          <p:cNvPr id="730" name="Google Shape;730;p37"/>
          <p:cNvSpPr txBox="1"/>
          <p:nvPr/>
        </p:nvSpPr>
        <p:spPr>
          <a:xfrm>
            <a:off x="1107600" y="1495960"/>
            <a:ext cx="16072800" cy="13854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9000"/>
              <a:buFont typeface="Arial"/>
              <a:buNone/>
            </a:pPr>
            <a:r>
              <a:rPr lang="en-US" sz="9000" b="0" i="0" u="none" strike="noStrike" cap="none">
                <a:solidFill>
                  <a:schemeClr val="dk1"/>
                </a:solidFill>
                <a:latin typeface="Lato"/>
                <a:ea typeface="Lato"/>
                <a:cs typeface="Lato"/>
                <a:sym typeface="Lato"/>
              </a:rPr>
              <a:t>Life Saving Skin</a:t>
            </a:r>
            <a:endParaRPr sz="1400" b="0" i="0" u="none" strike="noStrike" cap="none">
              <a:solidFill>
                <a:schemeClr val="dk1"/>
              </a:solidFill>
              <a:latin typeface="Lato"/>
              <a:ea typeface="Lato"/>
              <a:cs typeface="Lato"/>
              <a:sym typeface="Lato"/>
            </a:endParaRPr>
          </a:p>
        </p:txBody>
      </p:sp>
      <p:grpSp>
        <p:nvGrpSpPr>
          <p:cNvPr id="731" name="Google Shape;731;p37"/>
          <p:cNvGrpSpPr/>
          <p:nvPr/>
        </p:nvGrpSpPr>
        <p:grpSpPr>
          <a:xfrm>
            <a:off x="372158" y="4489906"/>
            <a:ext cx="7569877" cy="4944954"/>
            <a:chOff x="-15292158" y="927467"/>
            <a:chExt cx="16452677" cy="9337148"/>
          </a:xfrm>
        </p:grpSpPr>
        <p:sp>
          <p:nvSpPr>
            <p:cNvPr id="732" name="Google Shape;732;p37"/>
            <p:cNvSpPr/>
            <p:nvPr/>
          </p:nvSpPr>
          <p:spPr>
            <a:xfrm>
              <a:off x="-15292158" y="927467"/>
              <a:ext cx="16452677" cy="9337148"/>
            </a:xfrm>
            <a:custGeom>
              <a:avLst/>
              <a:gdLst/>
              <a:ahLst/>
              <a:cxnLst/>
              <a:rect l="l" t="t" r="r" b="b"/>
              <a:pathLst>
                <a:path w="1919799" h="1844375" extrusionOk="0">
                  <a:moveTo>
                    <a:pt x="46865" y="0"/>
                  </a:moveTo>
                  <a:lnTo>
                    <a:pt x="1872934" y="0"/>
                  </a:lnTo>
                  <a:cubicBezTo>
                    <a:pt x="1898817" y="0"/>
                    <a:pt x="1919799" y="20982"/>
                    <a:pt x="1919799" y="46865"/>
                  </a:cubicBezTo>
                  <a:lnTo>
                    <a:pt x="1919799" y="1797510"/>
                  </a:lnTo>
                  <a:cubicBezTo>
                    <a:pt x="1919799" y="1823393"/>
                    <a:pt x="1898817" y="1844375"/>
                    <a:pt x="1872934" y="1844375"/>
                  </a:cubicBezTo>
                  <a:lnTo>
                    <a:pt x="46865" y="1844375"/>
                  </a:lnTo>
                  <a:cubicBezTo>
                    <a:pt x="20982" y="1844375"/>
                    <a:pt x="0" y="1823393"/>
                    <a:pt x="0" y="1797510"/>
                  </a:cubicBezTo>
                  <a:lnTo>
                    <a:pt x="0" y="46865"/>
                  </a:lnTo>
                  <a:cubicBezTo>
                    <a:pt x="0" y="20982"/>
                    <a:pt x="20982" y="0"/>
                    <a:pt x="46865" y="0"/>
                  </a:cubicBezTo>
                  <a:close/>
                </a:path>
              </a:pathLst>
            </a:custGeom>
            <a:solidFill>
              <a:srgbClr val="FFFFFF"/>
            </a:solidFill>
            <a:ln w="27175" cap="rnd" cmpd="sng">
              <a:solidFill>
                <a:srgbClr val="000000"/>
              </a:solidFill>
              <a:prstDash val="solid"/>
              <a:round/>
              <a:headEnd type="none" w="sm" len="sm"/>
              <a:tailEnd type="none" w="sm" len="sm"/>
            </a:ln>
          </p:spPr>
          <p:txBody>
            <a:bodyPr spcFirstLastPara="1" wrap="square" lIns="65175" tIns="65175" rIns="65175" bIns="65175" anchor="ctr" anchorCtr="0">
              <a:noAutofit/>
            </a:bodyPr>
            <a:lstStyle/>
            <a:p>
              <a:pPr marL="0" marR="0" lvl="0" indent="0" algn="l" rtl="0">
                <a:lnSpc>
                  <a:spcPct val="100000"/>
                </a:lnSpc>
                <a:spcBef>
                  <a:spcPts val="0"/>
                </a:spcBef>
                <a:spcAft>
                  <a:spcPts val="0"/>
                </a:spcAft>
                <a:buClr>
                  <a:srgbClr val="000000"/>
                </a:buClr>
                <a:buSzPts val="998"/>
                <a:buFont typeface="Arial"/>
                <a:buNone/>
              </a:pPr>
              <a:endParaRPr sz="998" b="0" i="0" u="none" strike="noStrike" cap="none">
                <a:solidFill>
                  <a:srgbClr val="000000"/>
                </a:solidFill>
                <a:latin typeface="Arial"/>
                <a:ea typeface="Arial"/>
                <a:cs typeface="Arial"/>
                <a:sym typeface="Arial"/>
              </a:endParaRPr>
            </a:p>
          </p:txBody>
        </p:sp>
        <p:sp>
          <p:nvSpPr>
            <p:cNvPr id="733" name="Google Shape;733;p37"/>
            <p:cNvSpPr txBox="1"/>
            <p:nvPr/>
          </p:nvSpPr>
          <p:spPr>
            <a:xfrm>
              <a:off x="-15136129" y="1669338"/>
              <a:ext cx="16140600" cy="7853400"/>
            </a:xfrm>
            <a:prstGeom prst="rect">
              <a:avLst/>
            </a:prstGeom>
            <a:noFill/>
            <a:ln>
              <a:noFill/>
            </a:ln>
          </p:spPr>
          <p:txBody>
            <a:bodyPr spcFirstLastPara="1" wrap="square" lIns="0" tIns="0" rIns="0" bIns="0" anchor="t" anchorCtr="0">
              <a:spAutoFit/>
            </a:bodyPr>
            <a:lstStyle/>
            <a:p>
              <a:pPr marL="907785" marR="0" lvl="1" indent="-404105" algn="l" rtl="0">
                <a:lnSpc>
                  <a:spcPct val="137989"/>
                </a:lnSpc>
                <a:spcBef>
                  <a:spcPts val="0"/>
                </a:spcBef>
                <a:spcAft>
                  <a:spcPts val="0"/>
                </a:spcAft>
                <a:buClr>
                  <a:schemeClr val="dk1"/>
                </a:buClr>
                <a:buSzPts val="3421"/>
                <a:buFont typeface="Lato Light"/>
                <a:buChar char="•"/>
              </a:pPr>
              <a:r>
                <a:rPr lang="en-US" sz="3421" b="0" i="0" u="none" strike="noStrike" cap="none">
                  <a:solidFill>
                    <a:schemeClr val="dk1"/>
                  </a:solidFill>
                  <a:latin typeface="Lato Light"/>
                  <a:ea typeface="Lato Light"/>
                  <a:cs typeface="Lato Light"/>
                  <a:sym typeface="Lato Light"/>
                </a:rPr>
                <a:t>Saves the lives of people with severe burns</a:t>
              </a:r>
              <a:endParaRPr sz="214" b="0" i="0" u="none" strike="noStrike" cap="none">
                <a:solidFill>
                  <a:schemeClr val="dk1"/>
                </a:solidFill>
                <a:latin typeface="Lato Light"/>
                <a:ea typeface="Lato Light"/>
                <a:cs typeface="Lato Light"/>
                <a:sym typeface="Lato Light"/>
              </a:endParaRPr>
            </a:p>
            <a:p>
              <a:pPr marL="907785" marR="0" lvl="1" indent="-404105" algn="l" rtl="0">
                <a:lnSpc>
                  <a:spcPct val="137989"/>
                </a:lnSpc>
                <a:spcBef>
                  <a:spcPts val="0"/>
                </a:spcBef>
                <a:spcAft>
                  <a:spcPts val="0"/>
                </a:spcAft>
                <a:buClr>
                  <a:schemeClr val="dk1"/>
                </a:buClr>
                <a:buSzPts val="3421"/>
                <a:buFont typeface="Lato Light"/>
                <a:buChar char="•"/>
              </a:pPr>
              <a:r>
                <a:rPr lang="en-US" sz="3421" b="0" i="0" u="none" strike="noStrike" cap="none">
                  <a:solidFill>
                    <a:schemeClr val="dk1"/>
                  </a:solidFill>
                  <a:latin typeface="Lato Light"/>
                  <a:ea typeface="Lato Light"/>
                  <a:cs typeface="Lato Light"/>
                  <a:sym typeface="Lato Light"/>
                </a:rPr>
                <a:t>Graft placed over the wound</a:t>
              </a:r>
              <a:endParaRPr sz="214" b="0" i="0" u="none" strike="noStrike" cap="none">
                <a:solidFill>
                  <a:schemeClr val="dk1"/>
                </a:solidFill>
                <a:latin typeface="Lato Light"/>
                <a:ea typeface="Lato Light"/>
                <a:cs typeface="Lato Light"/>
                <a:sym typeface="Lato Light"/>
              </a:endParaRPr>
            </a:p>
            <a:p>
              <a:pPr marL="907785" marR="0" lvl="1" indent="-404105" algn="l" rtl="0">
                <a:lnSpc>
                  <a:spcPct val="137989"/>
                </a:lnSpc>
                <a:spcBef>
                  <a:spcPts val="0"/>
                </a:spcBef>
                <a:spcAft>
                  <a:spcPts val="0"/>
                </a:spcAft>
                <a:buClr>
                  <a:schemeClr val="dk1"/>
                </a:buClr>
                <a:buSzPts val="3421"/>
                <a:buFont typeface="Lato Light"/>
                <a:buChar char="•"/>
              </a:pPr>
              <a:r>
                <a:rPr lang="en-US" sz="3421" b="0" i="0" u="none" strike="noStrike" cap="none">
                  <a:solidFill>
                    <a:schemeClr val="dk1"/>
                  </a:solidFill>
                  <a:latin typeface="Lato Light"/>
                  <a:ea typeface="Lato Light"/>
                  <a:cs typeface="Lato Light"/>
                  <a:sym typeface="Lato Light"/>
                </a:rPr>
                <a:t>Prevents infection, regulates body temperature, replaces/repairs lost skin</a:t>
              </a:r>
              <a:endParaRPr sz="214" b="0" i="0" u="none" strike="noStrike" cap="none">
                <a:solidFill>
                  <a:schemeClr val="dk1"/>
                </a:solidFill>
                <a:latin typeface="Lato Light"/>
                <a:ea typeface="Lato Light"/>
                <a:cs typeface="Lato Light"/>
                <a:sym typeface="Lato Light"/>
              </a:endParaRPr>
            </a:p>
          </p:txBody>
        </p:sp>
      </p:grpSp>
      <p:pic>
        <p:nvPicPr>
          <p:cNvPr id="734" name="Google Shape;734;p37"/>
          <p:cNvPicPr preferRelativeResize="0"/>
          <p:nvPr/>
        </p:nvPicPr>
        <p:blipFill rotWithShape="1">
          <a:blip r:embed="rId4">
            <a:alphaModFix/>
          </a:blip>
          <a:srcRect b="16479"/>
          <a:stretch/>
        </p:blipFill>
        <p:spPr>
          <a:xfrm>
            <a:off x="13354450" y="4607050"/>
            <a:ext cx="4638050" cy="4506600"/>
          </a:xfrm>
          <a:prstGeom prst="rect">
            <a:avLst/>
          </a:prstGeom>
          <a:noFill/>
          <a:ln>
            <a:noFill/>
          </a:ln>
        </p:spPr>
      </p:pic>
      <p:sp>
        <p:nvSpPr>
          <p:cNvPr id="735" name="Google Shape;735;p37"/>
          <p:cNvSpPr txBox="1"/>
          <p:nvPr/>
        </p:nvSpPr>
        <p:spPr>
          <a:xfrm>
            <a:off x="14387525" y="3700245"/>
            <a:ext cx="25719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dirty="0">
                <a:solidFill>
                  <a:schemeClr val="lt1"/>
                </a:solidFill>
                <a:latin typeface="Calibri"/>
                <a:ea typeface="Calibri"/>
                <a:cs typeface="Calibri"/>
                <a:sym typeface="Calibri"/>
              </a:rPr>
              <a:t> </a:t>
            </a:r>
            <a:r>
              <a:rPr lang="en-US" sz="3200" b="1" i="0" u="sng" strike="noStrike" cap="none" dirty="0">
                <a:solidFill>
                  <a:srgbClr val="1F238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Jan’s Story</a:t>
            </a:r>
            <a:endParaRPr sz="3200" b="1" i="0" u="none" strike="noStrike" cap="none" dirty="0">
              <a:solidFill>
                <a:srgbClr val="1F2380"/>
              </a:solidFill>
              <a:latin typeface="Calibri"/>
              <a:ea typeface="Calibri"/>
              <a:cs typeface="Calibri"/>
              <a:sym typeface="Calibri"/>
            </a:endParaRPr>
          </a:p>
        </p:txBody>
      </p:sp>
      <p:pic>
        <p:nvPicPr>
          <p:cNvPr id="736" name="Google Shape;736;p37" title="Squiggle 3.png"/>
          <p:cNvPicPr preferRelativeResize="0"/>
          <p:nvPr/>
        </p:nvPicPr>
        <p:blipFill rotWithShape="1">
          <a:blip r:embed="rId6">
            <a:alphaModFix/>
          </a:blip>
          <a:srcRect r="57935" b="43744"/>
          <a:stretch/>
        </p:blipFill>
        <p:spPr>
          <a:xfrm>
            <a:off x="0" y="-25"/>
            <a:ext cx="6348998" cy="477622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740"/>
        <p:cNvGrpSpPr/>
        <p:nvPr/>
      </p:nvGrpSpPr>
      <p:grpSpPr>
        <a:xfrm>
          <a:off x="0" y="0"/>
          <a:ext cx="0" cy="0"/>
          <a:chOff x="0" y="0"/>
          <a:chExt cx="0" cy="0"/>
        </a:xfrm>
      </p:grpSpPr>
      <p:sp>
        <p:nvSpPr>
          <p:cNvPr id="741" name="Google Shape;741;p38" descr="Two donated ligaments on plastic wrap."/>
          <p:cNvSpPr/>
          <p:nvPr/>
        </p:nvSpPr>
        <p:spPr>
          <a:xfrm>
            <a:off x="12400454" y="6916831"/>
            <a:ext cx="5573333" cy="2921304"/>
          </a:xfrm>
          <a:custGeom>
            <a:avLst/>
            <a:gdLst/>
            <a:ahLst/>
            <a:cxnLst/>
            <a:rect l="l" t="t" r="r" b="b"/>
            <a:pathLst>
              <a:path w="5573333" h="2921304" extrusionOk="0">
                <a:moveTo>
                  <a:pt x="0" y="0"/>
                </a:moveTo>
                <a:lnTo>
                  <a:pt x="5573332" y="0"/>
                </a:lnTo>
                <a:lnTo>
                  <a:pt x="5573332" y="2921304"/>
                </a:lnTo>
                <a:lnTo>
                  <a:pt x="0" y="2921304"/>
                </a:lnTo>
                <a:lnTo>
                  <a:pt x="0" y="0"/>
                </a:lnTo>
                <a:close/>
              </a:path>
            </a:pathLst>
          </a:custGeom>
          <a:blipFill rotWithShape="1">
            <a:blip r:embed="rId3">
              <a:alphaModFix/>
            </a:blip>
            <a:stretch>
              <a:fillRect b="-19073"/>
            </a:stretch>
          </a:blipFill>
          <a:ln w="95250" cap="sq" cmpd="sng">
            <a:solidFill>
              <a:srgbClr val="FFFFFF"/>
            </a:solidFill>
            <a:prstDash val="solid"/>
            <a:miter lim="0"/>
            <a:headEnd type="none" w="sm" len="sm"/>
            <a:tailEnd type="none" w="sm" len="sm"/>
          </a:ln>
        </p:spPr>
        <p:txBody>
          <a:bodyPr/>
          <a:lstStyle/>
          <a:p>
            <a:endParaRPr lang="en-US"/>
          </a:p>
        </p:txBody>
      </p:sp>
      <p:sp>
        <p:nvSpPr>
          <p:cNvPr id="742" name="Google Shape;742;p38" descr="Three donated tendons on plastic wrap."/>
          <p:cNvSpPr/>
          <p:nvPr/>
        </p:nvSpPr>
        <p:spPr>
          <a:xfrm>
            <a:off x="9705951" y="2576985"/>
            <a:ext cx="5038905" cy="3779179"/>
          </a:xfrm>
          <a:custGeom>
            <a:avLst/>
            <a:gdLst/>
            <a:ahLst/>
            <a:cxnLst/>
            <a:rect l="l" t="t" r="r" b="b"/>
            <a:pathLst>
              <a:path w="5038905" h="3779179" extrusionOk="0">
                <a:moveTo>
                  <a:pt x="0" y="0"/>
                </a:moveTo>
                <a:lnTo>
                  <a:pt x="5038905" y="0"/>
                </a:lnTo>
                <a:lnTo>
                  <a:pt x="5038905" y="3779178"/>
                </a:lnTo>
                <a:lnTo>
                  <a:pt x="0" y="3779178"/>
                </a:lnTo>
                <a:lnTo>
                  <a:pt x="0" y="0"/>
                </a:lnTo>
                <a:close/>
              </a:path>
            </a:pathLst>
          </a:custGeom>
          <a:blipFill rotWithShape="1">
            <a:blip r:embed="rId4">
              <a:alphaModFix/>
            </a:blip>
            <a:stretch>
              <a:fillRect/>
            </a:stretch>
          </a:blipFill>
          <a:ln w="95250" cap="sq" cmpd="sng">
            <a:solidFill>
              <a:srgbClr val="FFFFFF"/>
            </a:solidFill>
            <a:prstDash val="solid"/>
            <a:miter lim="0"/>
            <a:headEnd type="none" w="sm" len="sm"/>
            <a:tailEnd type="none" w="sm" len="sm"/>
          </a:ln>
        </p:spPr>
        <p:txBody>
          <a:bodyPr/>
          <a:lstStyle/>
          <a:p>
            <a:endParaRPr lang="en-US"/>
          </a:p>
        </p:txBody>
      </p:sp>
      <p:sp>
        <p:nvSpPr>
          <p:cNvPr id="743" name="Google Shape;743;p38"/>
          <p:cNvSpPr txBox="1"/>
          <p:nvPr/>
        </p:nvSpPr>
        <p:spPr>
          <a:xfrm>
            <a:off x="9400726" y="7768031"/>
            <a:ext cx="2792100" cy="1218900"/>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Clr>
                <a:srgbClr val="000000"/>
              </a:buClr>
              <a:buSzPts val="3299"/>
              <a:buFont typeface="Arial"/>
              <a:buNone/>
            </a:pPr>
            <a:r>
              <a:rPr lang="en-US" sz="3299" b="0" i="0" u="none" strike="noStrike" cap="none">
                <a:solidFill>
                  <a:schemeClr val="dk1"/>
                </a:solidFill>
                <a:latin typeface="Lato Light"/>
                <a:ea typeface="Lato Light"/>
                <a:cs typeface="Lato Light"/>
                <a:sym typeface="Lato Light"/>
              </a:rPr>
              <a:t>Ligaments</a:t>
            </a:r>
            <a:endParaRPr sz="400" b="0" i="0" u="none" strike="noStrike" cap="none">
              <a:solidFill>
                <a:schemeClr val="dk1"/>
              </a:solidFill>
              <a:latin typeface="Lato Light"/>
              <a:ea typeface="Lato Light"/>
              <a:cs typeface="Lato Light"/>
              <a:sym typeface="Lato Light"/>
            </a:endParaRPr>
          </a:p>
          <a:p>
            <a:pPr marL="0" marR="0" lvl="0" indent="0" algn="ctr" rtl="0">
              <a:lnSpc>
                <a:spcPct val="100000"/>
              </a:lnSpc>
              <a:spcBef>
                <a:spcPts val="0"/>
              </a:spcBef>
              <a:spcAft>
                <a:spcPts val="0"/>
              </a:spcAft>
              <a:buClr>
                <a:srgbClr val="000000"/>
              </a:buClr>
              <a:buSzPts val="3299"/>
              <a:buFont typeface="Arial"/>
              <a:buNone/>
            </a:pPr>
            <a:r>
              <a:rPr lang="en-US" sz="3299" b="0" i="0" u="none" strike="noStrike" cap="none">
                <a:solidFill>
                  <a:schemeClr val="dk1"/>
                </a:solidFill>
                <a:latin typeface="Lato Light"/>
                <a:ea typeface="Lato Light"/>
                <a:cs typeface="Lato Light"/>
                <a:sym typeface="Lato Light"/>
              </a:rPr>
              <a:t>(bone-to-bone</a:t>
            </a:r>
            <a:r>
              <a:rPr lang="en-US" sz="3299" b="0" i="0" u="none" strike="noStrike" cap="none">
                <a:solidFill>
                  <a:srgbClr val="2B2F75"/>
                </a:solidFill>
                <a:latin typeface="Lato Light"/>
                <a:ea typeface="Lato Light"/>
                <a:cs typeface="Lato Light"/>
                <a:sym typeface="Lato Light"/>
              </a:rPr>
              <a:t>)</a:t>
            </a:r>
            <a:endParaRPr sz="400" b="0" i="0" u="none" strike="noStrike" cap="none">
              <a:solidFill>
                <a:srgbClr val="000000"/>
              </a:solidFill>
              <a:latin typeface="Lato Light"/>
              <a:ea typeface="Lato Light"/>
              <a:cs typeface="Lato Light"/>
              <a:sym typeface="Lato Light"/>
            </a:endParaRPr>
          </a:p>
        </p:txBody>
      </p:sp>
      <p:sp>
        <p:nvSpPr>
          <p:cNvPr id="744" name="Google Shape;744;p38"/>
          <p:cNvSpPr txBox="1"/>
          <p:nvPr/>
        </p:nvSpPr>
        <p:spPr>
          <a:xfrm>
            <a:off x="14409745" y="3804919"/>
            <a:ext cx="4015500" cy="1000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250"/>
              <a:buFont typeface="Arial"/>
              <a:buNone/>
            </a:pPr>
            <a:r>
              <a:rPr lang="en-US" sz="3250" b="0" i="0" u="none" strike="noStrike" cap="none">
                <a:solidFill>
                  <a:schemeClr val="dk1"/>
                </a:solidFill>
                <a:latin typeface="Lato Light"/>
                <a:ea typeface="Lato Light"/>
                <a:cs typeface="Lato Light"/>
                <a:sym typeface="Lato Light"/>
              </a:rPr>
              <a:t>Tendons</a:t>
            </a:r>
            <a:endParaRPr sz="3250" b="0" i="0" u="none" strike="noStrike" cap="none">
              <a:solidFill>
                <a:schemeClr val="dk1"/>
              </a:solidFill>
              <a:latin typeface="Lato Light"/>
              <a:ea typeface="Lato Light"/>
              <a:cs typeface="Lato Light"/>
              <a:sym typeface="Lato Light"/>
            </a:endParaRPr>
          </a:p>
          <a:p>
            <a:pPr marL="0" marR="0" lvl="0" indent="0" algn="ctr" rtl="0">
              <a:lnSpc>
                <a:spcPct val="100000"/>
              </a:lnSpc>
              <a:spcBef>
                <a:spcPts val="0"/>
              </a:spcBef>
              <a:spcAft>
                <a:spcPts val="0"/>
              </a:spcAft>
              <a:buClr>
                <a:srgbClr val="000000"/>
              </a:buClr>
              <a:buSzPts val="3250"/>
              <a:buFont typeface="Arial"/>
              <a:buNone/>
            </a:pPr>
            <a:r>
              <a:rPr lang="en-US" sz="3250" b="0" i="0" u="none" strike="noStrike" cap="none">
                <a:solidFill>
                  <a:schemeClr val="dk1"/>
                </a:solidFill>
                <a:latin typeface="Lato Light"/>
                <a:ea typeface="Lato Light"/>
                <a:cs typeface="Lato Light"/>
                <a:sym typeface="Lato Light"/>
              </a:rPr>
              <a:t>(muscle-to-bone)</a:t>
            </a:r>
            <a:endParaRPr sz="3250" b="0" i="0" u="none" strike="noStrike" cap="none">
              <a:solidFill>
                <a:schemeClr val="dk1"/>
              </a:solidFill>
              <a:latin typeface="Lato Light"/>
              <a:ea typeface="Lato Light"/>
              <a:cs typeface="Lato Light"/>
              <a:sym typeface="Lato Light"/>
            </a:endParaRPr>
          </a:p>
        </p:txBody>
      </p:sp>
      <p:grpSp>
        <p:nvGrpSpPr>
          <p:cNvPr id="745" name="Google Shape;745;p38"/>
          <p:cNvGrpSpPr/>
          <p:nvPr/>
        </p:nvGrpSpPr>
        <p:grpSpPr>
          <a:xfrm>
            <a:off x="603830" y="2317671"/>
            <a:ext cx="8540170" cy="7725558"/>
            <a:chOff x="0" y="-222935"/>
            <a:chExt cx="11386893" cy="10300744"/>
          </a:xfrm>
        </p:grpSpPr>
        <p:grpSp>
          <p:nvGrpSpPr>
            <p:cNvPr id="746" name="Google Shape;746;p38"/>
            <p:cNvGrpSpPr/>
            <p:nvPr/>
          </p:nvGrpSpPr>
          <p:grpSpPr>
            <a:xfrm>
              <a:off x="0" y="-222935"/>
              <a:ext cx="11386893" cy="10300744"/>
              <a:chOff x="0" y="-38100"/>
              <a:chExt cx="1946042" cy="1760417"/>
            </a:xfrm>
          </p:grpSpPr>
          <p:sp>
            <p:nvSpPr>
              <p:cNvPr id="747" name="Google Shape;747;p38"/>
              <p:cNvSpPr/>
              <p:nvPr/>
            </p:nvSpPr>
            <p:spPr>
              <a:xfrm>
                <a:off x="0" y="0"/>
                <a:ext cx="1946042" cy="1722317"/>
              </a:xfrm>
              <a:custGeom>
                <a:avLst/>
                <a:gdLst/>
                <a:ahLst/>
                <a:cxnLst/>
                <a:rect l="l" t="t" r="r" b="b"/>
                <a:pathLst>
                  <a:path w="1946042" h="1722317" extrusionOk="0">
                    <a:moveTo>
                      <a:pt x="46233" y="0"/>
                    </a:moveTo>
                    <a:lnTo>
                      <a:pt x="1899809" y="0"/>
                    </a:lnTo>
                    <a:cubicBezTo>
                      <a:pt x="1912070" y="0"/>
                      <a:pt x="1923830" y="4871"/>
                      <a:pt x="1932500" y="13541"/>
                    </a:cubicBezTo>
                    <a:cubicBezTo>
                      <a:pt x="1941171" y="22212"/>
                      <a:pt x="1946042" y="33971"/>
                      <a:pt x="1946042" y="46233"/>
                    </a:cubicBezTo>
                    <a:lnTo>
                      <a:pt x="1946042" y="1676084"/>
                    </a:lnTo>
                    <a:cubicBezTo>
                      <a:pt x="1946042" y="1701617"/>
                      <a:pt x="1925342" y="1722317"/>
                      <a:pt x="1899809" y="1722317"/>
                    </a:cubicBezTo>
                    <a:lnTo>
                      <a:pt x="46233" y="1722317"/>
                    </a:lnTo>
                    <a:cubicBezTo>
                      <a:pt x="20699" y="1722317"/>
                      <a:pt x="0" y="1701618"/>
                      <a:pt x="0" y="1676084"/>
                    </a:cubicBezTo>
                    <a:lnTo>
                      <a:pt x="0" y="46233"/>
                    </a:lnTo>
                    <a:cubicBezTo>
                      <a:pt x="0" y="20699"/>
                      <a:pt x="20699" y="0"/>
                      <a:pt x="46233" y="0"/>
                    </a:cubicBezTo>
                    <a:close/>
                  </a:path>
                </a:pathLst>
              </a:custGeom>
              <a:solidFill>
                <a:srgbClr val="FFFFFF"/>
              </a:solid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38"/>
              <p:cNvSpPr txBox="1"/>
              <p:nvPr/>
            </p:nvSpPr>
            <p:spPr>
              <a:xfrm>
                <a:off x="0" y="-38100"/>
                <a:ext cx="1946042" cy="1760417"/>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49" name="Google Shape;749;p38"/>
            <p:cNvSpPr txBox="1"/>
            <p:nvPr/>
          </p:nvSpPr>
          <p:spPr>
            <a:xfrm>
              <a:off x="477593" y="329889"/>
              <a:ext cx="10204500" cy="9421383"/>
            </a:xfrm>
            <a:prstGeom prst="rect">
              <a:avLst/>
            </a:prstGeom>
            <a:noFill/>
            <a:ln>
              <a:noFill/>
            </a:ln>
          </p:spPr>
          <p:txBody>
            <a:bodyPr spcFirstLastPara="1" wrap="square" lIns="0" tIns="0" rIns="0" bIns="0" anchor="t" anchorCtr="0">
              <a:spAutoFit/>
            </a:bodyPr>
            <a:lstStyle/>
            <a:p>
              <a:pPr marL="1092442" marR="0" lvl="1" indent="-489071" algn="l" rtl="0">
                <a:lnSpc>
                  <a:spcPct val="138011"/>
                </a:lnSpc>
                <a:spcBef>
                  <a:spcPts val="0"/>
                </a:spcBef>
                <a:spcAft>
                  <a:spcPts val="0"/>
                </a:spcAft>
                <a:buClr>
                  <a:schemeClr val="dk1"/>
                </a:buClr>
                <a:buSzPts val="4159"/>
                <a:buFont typeface="Lato Light"/>
                <a:buChar char="•"/>
              </a:pPr>
              <a:r>
                <a:rPr lang="en-US" sz="4159" b="0" i="0" u="none" strike="noStrike" cap="none" dirty="0">
                  <a:solidFill>
                    <a:schemeClr val="dk1"/>
                  </a:solidFill>
                  <a:latin typeface="Lato Light"/>
                  <a:ea typeface="Lato Light"/>
                  <a:cs typeface="Lato Light"/>
                  <a:sym typeface="Lato Light"/>
                </a:rPr>
                <a:t>Common: tearing an Achilles Tendon or ACL</a:t>
              </a:r>
              <a:endParaRPr sz="500" b="0" i="0" u="none" strike="noStrike" cap="none" dirty="0">
                <a:solidFill>
                  <a:schemeClr val="dk1"/>
                </a:solidFill>
                <a:latin typeface="Lato Light"/>
                <a:ea typeface="Lato Light"/>
                <a:cs typeface="Lato Light"/>
                <a:sym typeface="Lato Light"/>
              </a:endParaRPr>
            </a:p>
            <a:p>
              <a:pPr marL="1092442" marR="0" lvl="1" indent="-489071" algn="l" rtl="0">
                <a:lnSpc>
                  <a:spcPct val="138011"/>
                </a:lnSpc>
                <a:spcBef>
                  <a:spcPts val="0"/>
                </a:spcBef>
                <a:spcAft>
                  <a:spcPts val="0"/>
                </a:spcAft>
                <a:buClr>
                  <a:schemeClr val="dk1"/>
                </a:buClr>
                <a:buSzPts val="4159"/>
                <a:buFont typeface="Lato Light"/>
                <a:buChar char="•"/>
              </a:pPr>
              <a:r>
                <a:rPr lang="en-US" sz="4159" b="0" i="0" u="none" strike="noStrike" cap="none" dirty="0">
                  <a:solidFill>
                    <a:schemeClr val="dk1"/>
                  </a:solidFill>
                  <a:latin typeface="Lato Light"/>
                  <a:ea typeface="Lato Light"/>
                  <a:cs typeface="Lato Light"/>
                  <a:sym typeface="Lato Light"/>
                </a:rPr>
                <a:t>Athletes are susceptible but can happen to anyone!</a:t>
              </a:r>
              <a:endParaRPr sz="500" b="0" i="0" u="none" strike="noStrike" cap="none" dirty="0">
                <a:solidFill>
                  <a:schemeClr val="dk1"/>
                </a:solidFill>
                <a:latin typeface="Lato Light"/>
                <a:ea typeface="Lato Light"/>
                <a:cs typeface="Lato Light"/>
                <a:sym typeface="Lato Light"/>
              </a:endParaRPr>
            </a:p>
            <a:p>
              <a:pPr marL="1092442" marR="0" lvl="1" indent="-489071" algn="l" rtl="0">
                <a:lnSpc>
                  <a:spcPct val="138011"/>
                </a:lnSpc>
                <a:spcBef>
                  <a:spcPts val="0"/>
                </a:spcBef>
                <a:spcAft>
                  <a:spcPts val="0"/>
                </a:spcAft>
                <a:buClr>
                  <a:schemeClr val="dk1"/>
                </a:buClr>
                <a:buSzPts val="4159"/>
                <a:buFont typeface="Lato Light"/>
                <a:buChar char="•"/>
              </a:pPr>
              <a:r>
                <a:rPr lang="en-US" sz="4159" b="0" i="0" u="none" strike="noStrike" cap="none" dirty="0">
                  <a:solidFill>
                    <a:schemeClr val="dk1"/>
                  </a:solidFill>
                  <a:latin typeface="Lato Light"/>
                  <a:ea typeface="Lato Light"/>
                  <a:cs typeface="Lato Light"/>
                  <a:sym typeface="Lato Light"/>
                </a:rPr>
                <a:t>Transplant may be the only option for a full recovery</a:t>
              </a:r>
              <a:endParaRPr sz="500" b="0" i="0" u="none" strike="noStrike" cap="none" dirty="0">
                <a:solidFill>
                  <a:schemeClr val="dk1"/>
                </a:solidFill>
                <a:latin typeface="Lato Light"/>
                <a:ea typeface="Lato Light"/>
                <a:cs typeface="Lato Light"/>
                <a:sym typeface="Lato Light"/>
              </a:endParaRPr>
            </a:p>
            <a:p>
              <a:pPr marL="1092442" marR="0" lvl="1" indent="-489071" algn="l" rtl="0">
                <a:lnSpc>
                  <a:spcPct val="138011"/>
                </a:lnSpc>
                <a:spcBef>
                  <a:spcPts val="0"/>
                </a:spcBef>
                <a:spcAft>
                  <a:spcPts val="0"/>
                </a:spcAft>
                <a:buClr>
                  <a:schemeClr val="dk1"/>
                </a:buClr>
                <a:buSzPts val="4159"/>
                <a:buFont typeface="Lato Light"/>
                <a:buChar char="•"/>
              </a:pPr>
              <a:r>
                <a:rPr lang="en-US" sz="4159" b="0" i="0" u="none" strike="noStrike" cap="none" dirty="0">
                  <a:solidFill>
                    <a:schemeClr val="dk1"/>
                  </a:solidFill>
                  <a:latin typeface="Lato Light"/>
                  <a:ea typeface="Lato Light"/>
                  <a:cs typeface="Lato Light"/>
                  <a:sym typeface="Lato Light"/>
                </a:rPr>
                <a:t>Restores mobility, eases pain, scaffolds healing</a:t>
              </a:r>
              <a:endParaRPr sz="500" b="0" i="0" u="none" strike="noStrike" cap="none" dirty="0">
                <a:solidFill>
                  <a:schemeClr val="dk1"/>
                </a:solidFill>
                <a:latin typeface="Lato Light"/>
                <a:ea typeface="Lato Light"/>
                <a:cs typeface="Lato Light"/>
                <a:sym typeface="Lato Light"/>
              </a:endParaRPr>
            </a:p>
          </p:txBody>
        </p:sp>
      </p:grpSp>
      <p:sp>
        <p:nvSpPr>
          <p:cNvPr id="750" name="Google Shape;750;p38"/>
          <p:cNvSpPr txBox="1"/>
          <p:nvPr/>
        </p:nvSpPr>
        <p:spPr>
          <a:xfrm>
            <a:off x="1482232" y="267275"/>
            <a:ext cx="15323400" cy="2094600"/>
          </a:xfrm>
          <a:prstGeom prst="rect">
            <a:avLst/>
          </a:prstGeom>
          <a:noFill/>
          <a:ln>
            <a:noFill/>
          </a:ln>
        </p:spPr>
        <p:txBody>
          <a:bodyPr spcFirstLastPara="1" wrap="square" lIns="0" tIns="0" rIns="0" bIns="0" anchor="t" anchorCtr="0">
            <a:spAutoFit/>
          </a:bodyPr>
          <a:lstStyle/>
          <a:p>
            <a:pPr marL="0" marR="0" lvl="0" indent="0" algn="ctr" rtl="0">
              <a:lnSpc>
                <a:spcPct val="84000"/>
              </a:lnSpc>
              <a:spcBef>
                <a:spcPts val="0"/>
              </a:spcBef>
              <a:spcAft>
                <a:spcPts val="0"/>
              </a:spcAft>
              <a:buClr>
                <a:srgbClr val="000000"/>
              </a:buClr>
              <a:buSzPts val="8100"/>
              <a:buFont typeface="Arial"/>
              <a:buNone/>
            </a:pPr>
            <a:r>
              <a:rPr lang="en-US" sz="8100" b="0" i="0" u="none" strike="noStrike" cap="none">
                <a:solidFill>
                  <a:schemeClr val="dk1"/>
                </a:solidFill>
                <a:latin typeface="Lato"/>
                <a:ea typeface="Lato"/>
                <a:cs typeface="Lato"/>
                <a:sym typeface="Lato"/>
              </a:rPr>
              <a:t>THE IMPACT OF TENDON &amp; LIGAMENT REPAIRS</a:t>
            </a:r>
            <a:endParaRPr sz="500" b="0" i="0" u="none" strike="noStrike" cap="none">
              <a:solidFill>
                <a:schemeClr val="dk1"/>
              </a:solidFill>
              <a:latin typeface="Lato"/>
              <a:ea typeface="Lato"/>
              <a:cs typeface="Lato"/>
              <a:sym typeface="Lato"/>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758"/>
        <p:cNvGrpSpPr/>
        <p:nvPr/>
      </p:nvGrpSpPr>
      <p:grpSpPr>
        <a:xfrm>
          <a:off x="0" y="0"/>
          <a:ext cx="0" cy="0"/>
          <a:chOff x="0" y="0"/>
          <a:chExt cx="0" cy="0"/>
        </a:xfrm>
      </p:grpSpPr>
      <p:sp>
        <p:nvSpPr>
          <p:cNvPr id="759" name="Google Shape;759;p40" descr="Before-and-after photograph of an outer ear transplant. The before image on the left shows recovered rib cartilage that has been reconstructed into the shape of an outer ear. The after image on the right shows the tissue transplanted onto an individual, with stitches covering the tissue transplant."/>
          <p:cNvSpPr/>
          <p:nvPr/>
        </p:nvSpPr>
        <p:spPr>
          <a:xfrm>
            <a:off x="8581000" y="1383225"/>
            <a:ext cx="8855167" cy="5996035"/>
          </a:xfrm>
          <a:custGeom>
            <a:avLst/>
            <a:gdLst/>
            <a:ahLst/>
            <a:cxnLst/>
            <a:rect l="l" t="t" r="r" b="b"/>
            <a:pathLst>
              <a:path w="12341696" h="8689906" extrusionOk="0">
                <a:moveTo>
                  <a:pt x="0" y="0"/>
                </a:moveTo>
                <a:lnTo>
                  <a:pt x="12341696" y="0"/>
                </a:lnTo>
                <a:lnTo>
                  <a:pt x="12341696" y="8689906"/>
                </a:lnTo>
                <a:lnTo>
                  <a:pt x="0" y="8689906"/>
                </a:lnTo>
                <a:lnTo>
                  <a:pt x="0" y="0"/>
                </a:lnTo>
                <a:close/>
              </a:path>
            </a:pathLst>
          </a:custGeom>
          <a:blipFill rotWithShape="1">
            <a:blip r:embed="rId3">
              <a:alphaModFix/>
            </a:blip>
            <a:stretch>
              <a:fillRect l="-5995" t="-3513" r="-7268" b="-27900"/>
            </a:stretch>
          </a:blipFill>
          <a:ln>
            <a:noFill/>
          </a:ln>
        </p:spPr>
        <p:txBody>
          <a:bodyPr/>
          <a:lstStyle/>
          <a:p>
            <a:endParaRPr lang="en-US"/>
          </a:p>
        </p:txBody>
      </p:sp>
      <p:sp>
        <p:nvSpPr>
          <p:cNvPr id="760" name="Google Shape;760;p40"/>
          <p:cNvSpPr txBox="1"/>
          <p:nvPr/>
        </p:nvSpPr>
        <p:spPr>
          <a:xfrm>
            <a:off x="3983800" y="7730475"/>
            <a:ext cx="11005200" cy="661800"/>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Clr>
                <a:srgbClr val="000000"/>
              </a:buClr>
              <a:buSzPts val="4299"/>
              <a:buFont typeface="Arial"/>
              <a:buNone/>
            </a:pPr>
            <a:r>
              <a:rPr lang="en-US" sz="4299" b="0" i="0" u="none" strike="noStrike" cap="none">
                <a:solidFill>
                  <a:srgbClr val="2B2F75"/>
                </a:solidFill>
                <a:latin typeface="Lato Light"/>
                <a:ea typeface="Lato Light"/>
                <a:cs typeface="Lato Light"/>
                <a:sym typeface="Lato Light"/>
              </a:rPr>
              <a:t>Rib Cartilage      ⟶     Outer Ear Structure</a:t>
            </a:r>
            <a:endParaRPr sz="1400" b="0" i="0" u="none" strike="noStrike" cap="none">
              <a:solidFill>
                <a:srgbClr val="000000"/>
              </a:solidFill>
              <a:latin typeface="Lato Light"/>
              <a:ea typeface="Lato Light"/>
              <a:cs typeface="Lato Light"/>
              <a:sym typeface="Lato Light"/>
            </a:endParaRPr>
          </a:p>
        </p:txBody>
      </p:sp>
      <p:grpSp>
        <p:nvGrpSpPr>
          <p:cNvPr id="761" name="Google Shape;761;p40"/>
          <p:cNvGrpSpPr/>
          <p:nvPr/>
        </p:nvGrpSpPr>
        <p:grpSpPr>
          <a:xfrm>
            <a:off x="1194567" y="1386878"/>
            <a:ext cx="6958578" cy="5988706"/>
            <a:chOff x="6832600" y="1550313"/>
            <a:chExt cx="4521199" cy="4787518"/>
          </a:xfrm>
        </p:grpSpPr>
        <p:pic>
          <p:nvPicPr>
            <p:cNvPr id="762" name="Google Shape;762;p40"/>
            <p:cNvPicPr preferRelativeResize="0"/>
            <p:nvPr/>
          </p:nvPicPr>
          <p:blipFill rotWithShape="1">
            <a:blip r:embed="rId4">
              <a:alphaModFix/>
            </a:blip>
            <a:srcRect/>
            <a:stretch/>
          </p:blipFill>
          <p:spPr>
            <a:xfrm>
              <a:off x="6832600" y="1550313"/>
              <a:ext cx="4521199" cy="4787518"/>
            </a:xfrm>
            <a:prstGeom prst="rect">
              <a:avLst/>
            </a:prstGeom>
            <a:noFill/>
            <a:ln>
              <a:noFill/>
            </a:ln>
          </p:spPr>
        </p:pic>
        <p:cxnSp>
          <p:nvCxnSpPr>
            <p:cNvPr id="763" name="Google Shape;763;p40"/>
            <p:cNvCxnSpPr/>
            <p:nvPr/>
          </p:nvCxnSpPr>
          <p:spPr>
            <a:xfrm>
              <a:off x="9658350" y="1804193"/>
              <a:ext cx="110100" cy="364200"/>
            </a:xfrm>
            <a:prstGeom prst="straightConnector1">
              <a:avLst/>
            </a:prstGeom>
            <a:noFill/>
            <a:ln w="161175" cap="flat" cmpd="sng">
              <a:solidFill>
                <a:srgbClr val="FF0000"/>
              </a:solidFill>
              <a:prstDash val="solid"/>
              <a:miter lim="8000"/>
              <a:headEnd type="none" w="sm" len="sm"/>
              <a:tailEnd type="none" w="sm" len="sm"/>
            </a:ln>
          </p:spPr>
        </p:cxnSp>
        <p:grpSp>
          <p:nvGrpSpPr>
            <p:cNvPr id="764" name="Google Shape;764;p40"/>
            <p:cNvGrpSpPr/>
            <p:nvPr/>
          </p:nvGrpSpPr>
          <p:grpSpPr>
            <a:xfrm>
              <a:off x="7247501" y="1825625"/>
              <a:ext cx="1329233" cy="4351363"/>
              <a:chOff x="7247501" y="1825625"/>
              <a:chExt cx="1329233" cy="4351363"/>
            </a:xfrm>
          </p:grpSpPr>
          <p:cxnSp>
            <p:nvCxnSpPr>
              <p:cNvPr id="765" name="Google Shape;765;p40"/>
              <p:cNvCxnSpPr/>
              <p:nvPr/>
            </p:nvCxnSpPr>
            <p:spPr>
              <a:xfrm flipH="1">
                <a:off x="8382034" y="1825625"/>
                <a:ext cx="194700" cy="358800"/>
              </a:xfrm>
              <a:prstGeom prst="straightConnector1">
                <a:avLst/>
              </a:prstGeom>
              <a:noFill/>
              <a:ln w="161175" cap="flat" cmpd="sng">
                <a:solidFill>
                  <a:srgbClr val="FF0000"/>
                </a:solidFill>
                <a:prstDash val="solid"/>
                <a:miter lim="8000"/>
                <a:headEnd type="none" w="sm" len="sm"/>
                <a:tailEnd type="none" w="sm" len="sm"/>
              </a:ln>
            </p:spPr>
          </p:cxnSp>
          <p:cxnSp>
            <p:nvCxnSpPr>
              <p:cNvPr id="766" name="Google Shape;766;p40"/>
              <p:cNvCxnSpPr/>
              <p:nvPr/>
            </p:nvCxnSpPr>
            <p:spPr>
              <a:xfrm flipH="1">
                <a:off x="8386235" y="2397388"/>
                <a:ext cx="152400" cy="233400"/>
              </a:xfrm>
              <a:prstGeom prst="straightConnector1">
                <a:avLst/>
              </a:prstGeom>
              <a:noFill/>
              <a:ln w="161175" cap="flat" cmpd="sng">
                <a:solidFill>
                  <a:srgbClr val="FF0000"/>
                </a:solidFill>
                <a:prstDash val="solid"/>
                <a:miter lim="8000"/>
                <a:headEnd type="none" w="sm" len="sm"/>
                <a:tailEnd type="none" w="sm" len="sm"/>
              </a:ln>
            </p:spPr>
          </p:cxnSp>
          <p:cxnSp>
            <p:nvCxnSpPr>
              <p:cNvPr id="767" name="Google Shape;767;p40"/>
              <p:cNvCxnSpPr/>
              <p:nvPr/>
            </p:nvCxnSpPr>
            <p:spPr>
              <a:xfrm flipH="1">
                <a:off x="8191535" y="2794000"/>
                <a:ext cx="194700" cy="358800"/>
              </a:xfrm>
              <a:prstGeom prst="straightConnector1">
                <a:avLst/>
              </a:prstGeom>
              <a:noFill/>
              <a:ln w="161175" cap="flat" cmpd="sng">
                <a:solidFill>
                  <a:srgbClr val="FF0000"/>
                </a:solidFill>
                <a:prstDash val="solid"/>
                <a:miter lim="8000"/>
                <a:headEnd type="none" w="sm" len="sm"/>
                <a:tailEnd type="none" w="sm" len="sm"/>
              </a:ln>
            </p:spPr>
          </p:cxnSp>
          <p:cxnSp>
            <p:nvCxnSpPr>
              <p:cNvPr id="768" name="Google Shape;768;p40"/>
              <p:cNvCxnSpPr/>
              <p:nvPr/>
            </p:nvCxnSpPr>
            <p:spPr>
              <a:xfrm flipH="1">
                <a:off x="7992500" y="3318933"/>
                <a:ext cx="110100" cy="256200"/>
              </a:xfrm>
              <a:prstGeom prst="straightConnector1">
                <a:avLst/>
              </a:prstGeom>
              <a:noFill/>
              <a:ln w="161175" cap="flat" cmpd="sng">
                <a:solidFill>
                  <a:srgbClr val="FF0000"/>
                </a:solidFill>
                <a:prstDash val="solid"/>
                <a:miter lim="8000"/>
                <a:headEnd type="none" w="sm" len="sm"/>
                <a:tailEnd type="none" w="sm" len="sm"/>
              </a:ln>
            </p:spPr>
          </p:cxnSp>
          <p:cxnSp>
            <p:nvCxnSpPr>
              <p:cNvPr id="769" name="Google Shape;769;p40"/>
              <p:cNvCxnSpPr/>
              <p:nvPr/>
            </p:nvCxnSpPr>
            <p:spPr>
              <a:xfrm>
                <a:off x="7890933" y="3799285"/>
                <a:ext cx="0" cy="429900"/>
              </a:xfrm>
              <a:prstGeom prst="straightConnector1">
                <a:avLst/>
              </a:prstGeom>
              <a:noFill/>
              <a:ln w="161175" cap="flat" cmpd="sng">
                <a:solidFill>
                  <a:srgbClr val="FF0000"/>
                </a:solidFill>
                <a:prstDash val="solid"/>
                <a:miter lim="8000"/>
                <a:headEnd type="none" w="sm" len="sm"/>
                <a:tailEnd type="none" w="sm" len="sm"/>
              </a:ln>
            </p:spPr>
          </p:cxnSp>
          <p:cxnSp>
            <p:nvCxnSpPr>
              <p:cNvPr id="770" name="Google Shape;770;p40"/>
              <p:cNvCxnSpPr/>
              <p:nvPr/>
            </p:nvCxnSpPr>
            <p:spPr>
              <a:xfrm flipH="1">
                <a:off x="7607168" y="4459515"/>
                <a:ext cx="97500" cy="366600"/>
              </a:xfrm>
              <a:prstGeom prst="straightConnector1">
                <a:avLst/>
              </a:prstGeom>
              <a:noFill/>
              <a:ln w="161175" cap="flat" cmpd="sng">
                <a:solidFill>
                  <a:srgbClr val="FF0000"/>
                </a:solidFill>
                <a:prstDash val="solid"/>
                <a:miter lim="8000"/>
                <a:headEnd type="none" w="sm" len="sm"/>
                <a:tailEnd type="none" w="sm" len="sm"/>
              </a:ln>
            </p:spPr>
          </p:cxnSp>
          <p:cxnSp>
            <p:nvCxnSpPr>
              <p:cNvPr id="771" name="Google Shape;771;p40"/>
              <p:cNvCxnSpPr/>
              <p:nvPr/>
            </p:nvCxnSpPr>
            <p:spPr>
              <a:xfrm flipH="1">
                <a:off x="7442300" y="5046207"/>
                <a:ext cx="165000" cy="333300"/>
              </a:xfrm>
              <a:prstGeom prst="straightConnector1">
                <a:avLst/>
              </a:prstGeom>
              <a:noFill/>
              <a:ln w="161175" cap="flat" cmpd="sng">
                <a:solidFill>
                  <a:srgbClr val="FF0000"/>
                </a:solidFill>
                <a:prstDash val="solid"/>
                <a:miter lim="8000"/>
                <a:headEnd type="none" w="sm" len="sm"/>
                <a:tailEnd type="none" w="sm" len="sm"/>
              </a:ln>
            </p:spPr>
          </p:cxnSp>
          <p:cxnSp>
            <p:nvCxnSpPr>
              <p:cNvPr id="772" name="Google Shape;772;p40"/>
              <p:cNvCxnSpPr/>
              <p:nvPr/>
            </p:nvCxnSpPr>
            <p:spPr>
              <a:xfrm flipH="1">
                <a:off x="7509967" y="5459413"/>
                <a:ext cx="194700" cy="358800"/>
              </a:xfrm>
              <a:prstGeom prst="straightConnector1">
                <a:avLst/>
              </a:prstGeom>
              <a:noFill/>
              <a:ln w="161175" cap="flat" cmpd="sng">
                <a:solidFill>
                  <a:srgbClr val="FF0000"/>
                </a:solidFill>
                <a:prstDash val="solid"/>
                <a:miter lim="8000"/>
                <a:headEnd type="none" w="sm" len="sm"/>
                <a:tailEnd type="none" w="sm" len="sm"/>
              </a:ln>
            </p:spPr>
          </p:cxnSp>
          <p:cxnSp>
            <p:nvCxnSpPr>
              <p:cNvPr id="773" name="Google Shape;773;p40"/>
              <p:cNvCxnSpPr/>
              <p:nvPr/>
            </p:nvCxnSpPr>
            <p:spPr>
              <a:xfrm flipH="1">
                <a:off x="7247501" y="5818188"/>
                <a:ext cx="194700" cy="358800"/>
              </a:xfrm>
              <a:prstGeom prst="straightConnector1">
                <a:avLst/>
              </a:prstGeom>
              <a:noFill/>
              <a:ln w="161175" cap="flat" cmpd="sng">
                <a:solidFill>
                  <a:srgbClr val="FF0000"/>
                </a:solidFill>
                <a:prstDash val="solid"/>
                <a:miter lim="8000"/>
                <a:headEnd type="none" w="sm" len="sm"/>
                <a:tailEnd type="none" w="sm" len="sm"/>
              </a:ln>
            </p:spPr>
          </p:cxnSp>
        </p:grpSp>
        <p:cxnSp>
          <p:nvCxnSpPr>
            <p:cNvPr id="774" name="Google Shape;774;p40"/>
            <p:cNvCxnSpPr/>
            <p:nvPr/>
          </p:nvCxnSpPr>
          <p:spPr>
            <a:xfrm>
              <a:off x="9624482" y="2318213"/>
              <a:ext cx="110100" cy="364200"/>
            </a:xfrm>
            <a:prstGeom prst="straightConnector1">
              <a:avLst/>
            </a:prstGeom>
            <a:noFill/>
            <a:ln w="161175" cap="flat" cmpd="sng">
              <a:solidFill>
                <a:srgbClr val="FF0000"/>
              </a:solidFill>
              <a:prstDash val="solid"/>
              <a:miter lim="8000"/>
              <a:headEnd type="none" w="sm" len="sm"/>
              <a:tailEnd type="none" w="sm" len="sm"/>
            </a:ln>
          </p:spPr>
        </p:cxnSp>
        <p:cxnSp>
          <p:nvCxnSpPr>
            <p:cNvPr id="775" name="Google Shape;775;p40"/>
            <p:cNvCxnSpPr/>
            <p:nvPr/>
          </p:nvCxnSpPr>
          <p:spPr>
            <a:xfrm>
              <a:off x="9783236" y="2788708"/>
              <a:ext cx="110100" cy="364200"/>
            </a:xfrm>
            <a:prstGeom prst="straightConnector1">
              <a:avLst/>
            </a:prstGeom>
            <a:noFill/>
            <a:ln w="161175" cap="flat" cmpd="sng">
              <a:solidFill>
                <a:srgbClr val="FF0000"/>
              </a:solidFill>
              <a:prstDash val="solid"/>
              <a:miter lim="8000"/>
              <a:headEnd type="none" w="sm" len="sm"/>
              <a:tailEnd type="none" w="sm" len="sm"/>
            </a:ln>
          </p:spPr>
        </p:cxnSp>
        <p:cxnSp>
          <p:nvCxnSpPr>
            <p:cNvPr id="776" name="Google Shape;776;p40"/>
            <p:cNvCxnSpPr/>
            <p:nvPr/>
          </p:nvCxnSpPr>
          <p:spPr>
            <a:xfrm>
              <a:off x="10038821" y="3259005"/>
              <a:ext cx="110100" cy="364200"/>
            </a:xfrm>
            <a:prstGeom prst="straightConnector1">
              <a:avLst/>
            </a:prstGeom>
            <a:noFill/>
            <a:ln w="161175" cap="flat" cmpd="sng">
              <a:solidFill>
                <a:srgbClr val="FF0000"/>
              </a:solidFill>
              <a:prstDash val="solid"/>
              <a:miter lim="8000"/>
              <a:headEnd type="none" w="sm" len="sm"/>
              <a:tailEnd type="none" w="sm" len="sm"/>
            </a:ln>
          </p:spPr>
        </p:cxnSp>
        <p:cxnSp>
          <p:nvCxnSpPr>
            <p:cNvPr id="777" name="Google Shape;777;p40"/>
            <p:cNvCxnSpPr/>
            <p:nvPr/>
          </p:nvCxnSpPr>
          <p:spPr>
            <a:xfrm>
              <a:off x="10212916" y="3887919"/>
              <a:ext cx="110100" cy="364200"/>
            </a:xfrm>
            <a:prstGeom prst="straightConnector1">
              <a:avLst/>
            </a:prstGeom>
            <a:noFill/>
            <a:ln w="161175" cap="flat" cmpd="sng">
              <a:solidFill>
                <a:srgbClr val="FF0000"/>
              </a:solidFill>
              <a:prstDash val="solid"/>
              <a:miter lim="8000"/>
              <a:headEnd type="none" w="sm" len="sm"/>
              <a:tailEnd type="none" w="sm" len="sm"/>
            </a:ln>
          </p:spPr>
        </p:cxnSp>
        <p:cxnSp>
          <p:nvCxnSpPr>
            <p:cNvPr id="778" name="Google Shape;778;p40"/>
            <p:cNvCxnSpPr/>
            <p:nvPr/>
          </p:nvCxnSpPr>
          <p:spPr>
            <a:xfrm>
              <a:off x="10428285" y="4452011"/>
              <a:ext cx="110100" cy="364200"/>
            </a:xfrm>
            <a:prstGeom prst="straightConnector1">
              <a:avLst/>
            </a:prstGeom>
            <a:noFill/>
            <a:ln w="161175" cap="flat" cmpd="sng">
              <a:solidFill>
                <a:srgbClr val="FF0000"/>
              </a:solidFill>
              <a:prstDash val="solid"/>
              <a:miter lim="8000"/>
              <a:headEnd type="none" w="sm" len="sm"/>
              <a:tailEnd type="none" w="sm" len="sm"/>
            </a:ln>
          </p:spPr>
        </p:cxnSp>
        <p:cxnSp>
          <p:nvCxnSpPr>
            <p:cNvPr id="779" name="Google Shape;779;p40"/>
            <p:cNvCxnSpPr/>
            <p:nvPr/>
          </p:nvCxnSpPr>
          <p:spPr>
            <a:xfrm>
              <a:off x="10561636" y="5030860"/>
              <a:ext cx="110100" cy="364200"/>
            </a:xfrm>
            <a:prstGeom prst="straightConnector1">
              <a:avLst/>
            </a:prstGeom>
            <a:noFill/>
            <a:ln w="161175" cap="flat" cmpd="sng">
              <a:solidFill>
                <a:srgbClr val="FF0000"/>
              </a:solidFill>
              <a:prstDash val="solid"/>
              <a:miter lim="8000"/>
              <a:headEnd type="none" w="sm" len="sm"/>
              <a:tailEnd type="none" w="sm" len="sm"/>
            </a:ln>
          </p:spPr>
        </p:cxnSp>
        <p:cxnSp>
          <p:nvCxnSpPr>
            <p:cNvPr id="780" name="Google Shape;780;p40"/>
            <p:cNvCxnSpPr/>
            <p:nvPr/>
          </p:nvCxnSpPr>
          <p:spPr>
            <a:xfrm>
              <a:off x="10572750" y="5638800"/>
              <a:ext cx="198000" cy="538200"/>
            </a:xfrm>
            <a:prstGeom prst="straightConnector1">
              <a:avLst/>
            </a:prstGeom>
            <a:noFill/>
            <a:ln w="161175" cap="flat" cmpd="sng">
              <a:solidFill>
                <a:srgbClr val="FF0000"/>
              </a:solidFill>
              <a:prstDash val="solid"/>
              <a:miter lim="8000"/>
              <a:headEnd type="none" w="sm" len="sm"/>
              <a:tailEnd type="none" w="sm" len="sm"/>
            </a:ln>
          </p:spPr>
        </p:cxnSp>
      </p:grpSp>
      <p:pic>
        <p:nvPicPr>
          <p:cNvPr id="781" name="Google Shape;781;p40"/>
          <p:cNvPicPr preferRelativeResize="0"/>
          <p:nvPr/>
        </p:nvPicPr>
        <p:blipFill rotWithShape="1">
          <a:blip r:embed="rId5">
            <a:alphaModFix/>
          </a:blip>
          <a:srcRect/>
          <a:stretch/>
        </p:blipFill>
        <p:spPr>
          <a:xfrm>
            <a:off x="7446252" y="8964023"/>
            <a:ext cx="3395500" cy="841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7"/>
        <p:cNvGrpSpPr/>
        <p:nvPr/>
      </p:nvGrpSpPr>
      <p:grpSpPr>
        <a:xfrm>
          <a:off x="0" y="0"/>
          <a:ext cx="0" cy="0"/>
          <a:chOff x="0" y="0"/>
          <a:chExt cx="0" cy="0"/>
        </a:xfrm>
      </p:grpSpPr>
      <p:sp>
        <p:nvSpPr>
          <p:cNvPr id="228" name="Google Shape;228;p7"/>
          <p:cNvSpPr txBox="1"/>
          <p:nvPr/>
        </p:nvSpPr>
        <p:spPr>
          <a:xfrm>
            <a:off x="1332000" y="4314026"/>
            <a:ext cx="15624000" cy="49272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15589"/>
              <a:buFont typeface="Arial"/>
              <a:buNone/>
            </a:pPr>
            <a:r>
              <a:rPr lang="en-US" sz="14889" b="0" i="0" u="none" strike="noStrike" cap="none">
                <a:solidFill>
                  <a:schemeClr val="dk1"/>
                </a:solidFill>
                <a:latin typeface="Lato"/>
                <a:ea typeface="Lato"/>
                <a:cs typeface="Lato"/>
                <a:sym typeface="Lato"/>
              </a:rPr>
              <a:t>Questions or connections?</a:t>
            </a:r>
            <a:endParaRPr sz="700" b="0" i="0" u="none" strike="noStrike" cap="none">
              <a:solidFill>
                <a:schemeClr val="dk1"/>
              </a:solidFill>
              <a:latin typeface="Lato"/>
              <a:ea typeface="Lato"/>
              <a:cs typeface="Lato"/>
              <a:sym typeface="Lato"/>
            </a:endParaRPr>
          </a:p>
        </p:txBody>
      </p:sp>
      <p:pic>
        <p:nvPicPr>
          <p:cNvPr id="229" name="Google Shape;229;p7" title="Disco Ball.png"/>
          <p:cNvPicPr preferRelativeResize="0"/>
          <p:nvPr/>
        </p:nvPicPr>
        <p:blipFill rotWithShape="1">
          <a:blip r:embed="rId3">
            <a:alphaModFix/>
          </a:blip>
          <a:srcRect/>
          <a:stretch/>
        </p:blipFill>
        <p:spPr>
          <a:xfrm>
            <a:off x="6341338" y="721125"/>
            <a:ext cx="5605325" cy="3153001"/>
          </a:xfrm>
          <a:prstGeom prst="rect">
            <a:avLst/>
          </a:prstGeom>
          <a:noFill/>
          <a:ln>
            <a:noFill/>
          </a:ln>
        </p:spPr>
      </p:pic>
      <p:pic>
        <p:nvPicPr>
          <p:cNvPr id="230" name="Google Shape;230;p7" title="Squiggle 2.png"/>
          <p:cNvPicPr preferRelativeResize="0"/>
          <p:nvPr/>
        </p:nvPicPr>
        <p:blipFill rotWithShape="1">
          <a:blip r:embed="rId4">
            <a:alphaModFix/>
          </a:blip>
          <a:srcRect r="73851" b="48195"/>
          <a:stretch/>
        </p:blipFill>
        <p:spPr>
          <a:xfrm>
            <a:off x="-16727" y="-16727"/>
            <a:ext cx="4782250" cy="5329349"/>
          </a:xfrm>
          <a:prstGeom prst="rect">
            <a:avLst/>
          </a:prstGeom>
          <a:noFill/>
          <a:ln>
            <a:noFill/>
          </a:ln>
        </p:spPr>
      </p:pic>
      <p:pic>
        <p:nvPicPr>
          <p:cNvPr id="231" name="Google Shape;231;p7" title="Squiggle 2.png"/>
          <p:cNvPicPr preferRelativeResize="0"/>
          <p:nvPr/>
        </p:nvPicPr>
        <p:blipFill rotWithShape="1">
          <a:blip r:embed="rId4">
            <a:alphaModFix/>
          </a:blip>
          <a:srcRect r="73851" b="48195"/>
          <a:stretch/>
        </p:blipFill>
        <p:spPr>
          <a:xfrm rot="10800000">
            <a:off x="13555930" y="5007830"/>
            <a:ext cx="4782250" cy="53293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85"/>
        <p:cNvGrpSpPr/>
        <p:nvPr/>
      </p:nvGrpSpPr>
      <p:grpSpPr>
        <a:xfrm>
          <a:off x="0" y="0"/>
          <a:ext cx="0" cy="0"/>
          <a:chOff x="0" y="0"/>
          <a:chExt cx="0" cy="0"/>
        </a:xfrm>
      </p:grpSpPr>
      <p:sp>
        <p:nvSpPr>
          <p:cNvPr id="786" name="Google Shape;786;g3f99e6b1174_0_229"/>
          <p:cNvSpPr txBox="1"/>
          <p:nvPr/>
        </p:nvSpPr>
        <p:spPr>
          <a:xfrm>
            <a:off x="1107600" y="1495960"/>
            <a:ext cx="16072800" cy="13854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9000"/>
              <a:buFont typeface="Arial"/>
              <a:buNone/>
            </a:pPr>
            <a:r>
              <a:rPr lang="en-US" sz="9000" b="0" i="0" u="none" strike="noStrike" cap="none">
                <a:solidFill>
                  <a:schemeClr val="dk1"/>
                </a:solidFill>
                <a:latin typeface="Lato"/>
                <a:ea typeface="Lato"/>
                <a:cs typeface="Lato"/>
                <a:sym typeface="Lato"/>
              </a:rPr>
              <a:t>What is the cornea?</a:t>
            </a:r>
            <a:endParaRPr sz="1400" b="0" i="0" u="none" strike="noStrike" cap="none">
              <a:solidFill>
                <a:schemeClr val="dk1"/>
              </a:solidFill>
              <a:latin typeface="Lato"/>
              <a:ea typeface="Lato"/>
              <a:cs typeface="Lato"/>
              <a:sym typeface="Lato"/>
            </a:endParaRPr>
          </a:p>
        </p:txBody>
      </p:sp>
      <p:pic>
        <p:nvPicPr>
          <p:cNvPr id="787" name="Google Shape;787;g3f99e6b1174_0_229" title="Squiggle 3.png"/>
          <p:cNvPicPr preferRelativeResize="0"/>
          <p:nvPr/>
        </p:nvPicPr>
        <p:blipFill rotWithShape="1">
          <a:blip r:embed="rId3">
            <a:alphaModFix/>
          </a:blip>
          <a:srcRect r="57935" b="43744"/>
          <a:stretch/>
        </p:blipFill>
        <p:spPr>
          <a:xfrm>
            <a:off x="0" y="0"/>
            <a:ext cx="6348998" cy="4776224"/>
          </a:xfrm>
          <a:prstGeom prst="rect">
            <a:avLst/>
          </a:prstGeom>
          <a:noFill/>
          <a:ln>
            <a:noFill/>
          </a:ln>
        </p:spPr>
      </p:pic>
      <p:pic>
        <p:nvPicPr>
          <p:cNvPr id="788" name="Google Shape;788;g3f99e6b1174_0_229"/>
          <p:cNvPicPr preferRelativeResize="0"/>
          <p:nvPr/>
        </p:nvPicPr>
        <p:blipFill rotWithShape="1">
          <a:blip r:embed="rId4">
            <a:alphaModFix/>
          </a:blip>
          <a:srcRect/>
          <a:stretch/>
        </p:blipFill>
        <p:spPr>
          <a:xfrm>
            <a:off x="2280050" y="3843575"/>
            <a:ext cx="7331225" cy="5832626"/>
          </a:xfrm>
          <a:prstGeom prst="rect">
            <a:avLst/>
          </a:prstGeom>
          <a:noFill/>
          <a:ln>
            <a:noFill/>
          </a:ln>
        </p:spPr>
      </p:pic>
      <p:sp>
        <p:nvSpPr>
          <p:cNvPr id="789" name="Google Shape;789;g3f99e6b1174_0_229"/>
          <p:cNvSpPr/>
          <p:nvPr/>
        </p:nvSpPr>
        <p:spPr>
          <a:xfrm rot="2076705">
            <a:off x="1967503" y="5801042"/>
            <a:ext cx="1329372" cy="350254"/>
          </a:xfrm>
          <a:prstGeom prst="rightArrow">
            <a:avLst>
              <a:gd name="adj1" fmla="val 50000"/>
              <a:gd name="adj2" fmla="val 50000"/>
            </a:avLst>
          </a:prstGeom>
          <a:solidFill>
            <a:srgbClr val="EABD58"/>
          </a:solidFill>
          <a:ln w="1270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0C0"/>
              </a:solidFill>
              <a:latin typeface="Calibri"/>
              <a:ea typeface="Calibri"/>
              <a:cs typeface="Calibri"/>
              <a:sym typeface="Calibri"/>
            </a:endParaRPr>
          </a:p>
        </p:txBody>
      </p:sp>
      <p:pic>
        <p:nvPicPr>
          <p:cNvPr id="790" name="Google Shape;790;g3f99e6b1174_0_229"/>
          <p:cNvPicPr preferRelativeResize="0"/>
          <p:nvPr/>
        </p:nvPicPr>
        <p:blipFill rotWithShape="1">
          <a:blip r:embed="rId5">
            <a:alphaModFix/>
          </a:blip>
          <a:srcRect/>
          <a:stretch/>
        </p:blipFill>
        <p:spPr>
          <a:xfrm>
            <a:off x="11338762" y="3843575"/>
            <a:ext cx="3914225" cy="5113875"/>
          </a:xfrm>
          <a:prstGeom prst="rect">
            <a:avLst/>
          </a:prstGeom>
          <a:noFill/>
          <a:ln>
            <a:noFill/>
          </a:ln>
        </p:spPr>
      </p:pic>
      <p:sp>
        <p:nvSpPr>
          <p:cNvPr id="791" name="Google Shape;791;g3f99e6b1174_0_229"/>
          <p:cNvSpPr txBox="1"/>
          <p:nvPr/>
        </p:nvSpPr>
        <p:spPr>
          <a:xfrm>
            <a:off x="12009925" y="9145800"/>
            <a:ext cx="25719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Calibri"/>
                <a:ea typeface="Calibri"/>
                <a:cs typeface="Calibri"/>
                <a:sym typeface="Calibri"/>
              </a:rPr>
              <a:t> </a:t>
            </a:r>
            <a:r>
              <a:rPr lang="en-US" sz="3200" b="1"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John’s Story</a:t>
            </a:r>
            <a:endParaRPr sz="3200" b="1" i="0" u="none" strike="noStrike" cap="none">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795"/>
        <p:cNvGrpSpPr/>
        <p:nvPr/>
      </p:nvGrpSpPr>
      <p:grpSpPr>
        <a:xfrm>
          <a:off x="0" y="0"/>
          <a:ext cx="0" cy="0"/>
          <a:chOff x="0" y="0"/>
          <a:chExt cx="0" cy="0"/>
        </a:xfrm>
      </p:grpSpPr>
      <p:grpSp>
        <p:nvGrpSpPr>
          <p:cNvPr id="796" name="Google Shape;796;p36"/>
          <p:cNvGrpSpPr/>
          <p:nvPr/>
        </p:nvGrpSpPr>
        <p:grpSpPr>
          <a:xfrm>
            <a:off x="10166038" y="3084650"/>
            <a:ext cx="7529068" cy="5534288"/>
            <a:chOff x="0" y="-38100"/>
            <a:chExt cx="1919799" cy="1882475"/>
          </a:xfrm>
        </p:grpSpPr>
        <p:sp>
          <p:nvSpPr>
            <p:cNvPr id="797" name="Google Shape;797;p36"/>
            <p:cNvSpPr/>
            <p:nvPr/>
          </p:nvSpPr>
          <p:spPr>
            <a:xfrm>
              <a:off x="0" y="0"/>
              <a:ext cx="1919799" cy="1844375"/>
            </a:xfrm>
            <a:custGeom>
              <a:avLst/>
              <a:gdLst/>
              <a:ahLst/>
              <a:cxnLst/>
              <a:rect l="l" t="t" r="r" b="b"/>
              <a:pathLst>
                <a:path w="1919799" h="1844375" extrusionOk="0">
                  <a:moveTo>
                    <a:pt x="46865" y="0"/>
                  </a:moveTo>
                  <a:lnTo>
                    <a:pt x="1872934" y="0"/>
                  </a:lnTo>
                  <a:cubicBezTo>
                    <a:pt x="1898817" y="0"/>
                    <a:pt x="1919799" y="20982"/>
                    <a:pt x="1919799" y="46865"/>
                  </a:cubicBezTo>
                  <a:lnTo>
                    <a:pt x="1919799" y="1797510"/>
                  </a:lnTo>
                  <a:cubicBezTo>
                    <a:pt x="1919799" y="1823393"/>
                    <a:pt x="1898817" y="1844375"/>
                    <a:pt x="1872934" y="1844375"/>
                  </a:cubicBezTo>
                  <a:lnTo>
                    <a:pt x="46865" y="1844375"/>
                  </a:lnTo>
                  <a:cubicBezTo>
                    <a:pt x="20982" y="1844375"/>
                    <a:pt x="0" y="1823393"/>
                    <a:pt x="0" y="1797510"/>
                  </a:cubicBezTo>
                  <a:lnTo>
                    <a:pt x="0" y="46865"/>
                  </a:lnTo>
                  <a:cubicBezTo>
                    <a:pt x="0" y="20982"/>
                    <a:pt x="20982" y="0"/>
                    <a:pt x="46865" y="0"/>
                  </a:cubicBezTo>
                  <a:close/>
                </a:path>
              </a:pathLst>
            </a:custGeom>
            <a:solidFill>
              <a:srgbClr val="FFFFFF"/>
            </a:solidFill>
            <a:ln w="34050" cap="rnd" cmpd="sng">
              <a:solidFill>
                <a:srgbClr val="000000"/>
              </a:solidFill>
              <a:prstDash val="solid"/>
              <a:round/>
              <a:headEnd type="none" w="sm" len="sm"/>
              <a:tailEnd type="none" w="sm" len="sm"/>
            </a:ln>
          </p:spPr>
          <p:txBody>
            <a:bodyPr spcFirstLastPara="1" wrap="square" lIns="81700" tIns="81700" rIns="81700" bIns="81700" anchor="ctr" anchorCtr="0">
              <a:noAutofit/>
            </a:bodyPr>
            <a:lstStyle/>
            <a:p>
              <a:pPr marL="0" marR="0" lvl="0" indent="0" algn="l" rtl="0">
                <a:lnSpc>
                  <a:spcPct val="100000"/>
                </a:lnSpc>
                <a:spcBef>
                  <a:spcPts val="0"/>
                </a:spcBef>
                <a:spcAft>
                  <a:spcPts val="0"/>
                </a:spcAft>
                <a:buClr>
                  <a:srgbClr val="000000"/>
                </a:buClr>
                <a:buSzPts val="1251"/>
                <a:buFont typeface="Arial"/>
                <a:buNone/>
              </a:pPr>
              <a:endParaRPr sz="1251" b="0" i="0" u="none" strike="noStrike" cap="none">
                <a:solidFill>
                  <a:srgbClr val="000000"/>
                </a:solidFill>
                <a:latin typeface="Arial"/>
                <a:ea typeface="Arial"/>
                <a:cs typeface="Arial"/>
                <a:sym typeface="Arial"/>
              </a:endParaRPr>
            </a:p>
          </p:txBody>
        </p:sp>
        <p:sp>
          <p:nvSpPr>
            <p:cNvPr id="798" name="Google Shape;798;p36"/>
            <p:cNvSpPr txBox="1"/>
            <p:nvPr/>
          </p:nvSpPr>
          <p:spPr>
            <a:xfrm>
              <a:off x="0" y="-38100"/>
              <a:ext cx="1919799" cy="1882475"/>
            </a:xfrm>
            <a:prstGeom prst="rect">
              <a:avLst/>
            </a:prstGeom>
            <a:noFill/>
            <a:ln>
              <a:noFill/>
            </a:ln>
          </p:spPr>
          <p:txBody>
            <a:bodyPr spcFirstLastPara="1" wrap="square" lIns="52450" tIns="52450" rIns="52450" bIns="52450" anchor="ctr" anchorCtr="0">
              <a:noAutofit/>
            </a:bodyPr>
            <a:lstStyle/>
            <a:p>
              <a:pPr marL="0" marR="0" lvl="0" indent="0" algn="ctr" rtl="0">
                <a:lnSpc>
                  <a:spcPct val="147722"/>
                </a:lnSpc>
                <a:spcBef>
                  <a:spcPts val="0"/>
                </a:spcBef>
                <a:spcAft>
                  <a:spcPts val="0"/>
                </a:spcAft>
                <a:buClr>
                  <a:srgbClr val="000000"/>
                </a:buClr>
                <a:buSzPts val="1609"/>
                <a:buFont typeface="Arial"/>
                <a:buNone/>
              </a:pPr>
              <a:endParaRPr sz="1609" b="0" i="0" u="none" strike="noStrike" cap="none">
                <a:solidFill>
                  <a:schemeClr val="dk1"/>
                </a:solidFill>
                <a:latin typeface="Calibri"/>
                <a:ea typeface="Calibri"/>
                <a:cs typeface="Calibri"/>
                <a:sym typeface="Calibri"/>
              </a:endParaRPr>
            </a:p>
          </p:txBody>
        </p:sp>
      </p:grpSp>
      <p:sp>
        <p:nvSpPr>
          <p:cNvPr id="799" name="Google Shape;799;p36" descr="Demonstration of the three steps of cornea transplantation. First graphic is an eyeball with the cornea being removed with visible text that reads, &quot;Damaged cornea removed&quot;. The next graphic is the eyeball with a new cornea with visible text reading, &quot;Donor cornea in place.&quot; The third graphic with visible text reads, &quot;Sutures&quot; showing sutures being sewn onto the eyeball to secure the new donor cornea in place."/>
          <p:cNvSpPr/>
          <p:nvPr/>
        </p:nvSpPr>
        <p:spPr>
          <a:xfrm>
            <a:off x="10909163" y="5016800"/>
            <a:ext cx="6158364" cy="3250497"/>
          </a:xfrm>
          <a:custGeom>
            <a:avLst/>
            <a:gdLst/>
            <a:ahLst/>
            <a:cxnLst/>
            <a:rect l="l" t="t" r="r" b="b"/>
            <a:pathLst>
              <a:path w="6158364" h="3178970" extrusionOk="0">
                <a:moveTo>
                  <a:pt x="0" y="0"/>
                </a:moveTo>
                <a:lnTo>
                  <a:pt x="6158365" y="0"/>
                </a:lnTo>
                <a:lnTo>
                  <a:pt x="6158365" y="3178970"/>
                </a:lnTo>
                <a:lnTo>
                  <a:pt x="0" y="3178970"/>
                </a:lnTo>
                <a:lnTo>
                  <a:pt x="0" y="0"/>
                </a:lnTo>
                <a:close/>
              </a:path>
            </a:pathLst>
          </a:custGeom>
          <a:blipFill rotWithShape="1">
            <a:blip r:embed="rId3">
              <a:alphaModFix/>
            </a:blip>
            <a:stretch>
              <a:fillRect/>
            </a:stretch>
          </a:blipFill>
          <a:ln>
            <a:noFill/>
          </a:ln>
        </p:spPr>
        <p:txBody>
          <a:bodyPr/>
          <a:lstStyle/>
          <a:p>
            <a:endParaRPr lang="en-US"/>
          </a:p>
        </p:txBody>
      </p:sp>
      <p:sp>
        <p:nvSpPr>
          <p:cNvPr id="800" name="Google Shape;800;p36"/>
          <p:cNvSpPr txBox="1"/>
          <p:nvPr/>
        </p:nvSpPr>
        <p:spPr>
          <a:xfrm>
            <a:off x="10166058" y="3791823"/>
            <a:ext cx="7644600" cy="215400"/>
          </a:xfrm>
          <a:prstGeom prst="rect">
            <a:avLst/>
          </a:prstGeom>
          <a:noFill/>
          <a:ln>
            <a:noFill/>
          </a:ln>
        </p:spPr>
        <p:txBody>
          <a:bodyPr spcFirstLastPara="1" wrap="square" lIns="0" tIns="0" rIns="0" bIns="0" anchor="t" anchorCtr="0">
            <a:spAutoFit/>
          </a:bodyPr>
          <a:lstStyle/>
          <a:p>
            <a:pPr marL="0" marR="0" lvl="0" indent="0" algn="ctr" rtl="0">
              <a:lnSpc>
                <a:spcPct val="116000"/>
              </a:lnSpc>
              <a:spcBef>
                <a:spcPts val="0"/>
              </a:spcBef>
              <a:spcAft>
                <a:spcPts val="0"/>
              </a:spcAft>
              <a:buClr>
                <a:srgbClr val="000000"/>
              </a:buClr>
              <a:buSzPts val="6000"/>
              <a:buFont typeface="Arial"/>
              <a:buNone/>
            </a:pPr>
            <a:endParaRPr sz="1400" b="0" i="0" u="none" strike="noStrike" cap="none">
              <a:solidFill>
                <a:srgbClr val="000000"/>
              </a:solidFill>
              <a:latin typeface="Lato Light"/>
              <a:ea typeface="Lato Light"/>
              <a:cs typeface="Lato Light"/>
              <a:sym typeface="Lato Light"/>
            </a:endParaRPr>
          </a:p>
        </p:txBody>
      </p:sp>
      <p:sp>
        <p:nvSpPr>
          <p:cNvPr id="801" name="Google Shape;801;p36" descr="An eye with a damaged, cloudy cornea."/>
          <p:cNvSpPr/>
          <p:nvPr/>
        </p:nvSpPr>
        <p:spPr>
          <a:xfrm>
            <a:off x="620317" y="1811280"/>
            <a:ext cx="3578562" cy="2429483"/>
          </a:xfrm>
          <a:custGeom>
            <a:avLst/>
            <a:gdLst/>
            <a:ahLst/>
            <a:cxnLst/>
            <a:rect l="l" t="t" r="r" b="b"/>
            <a:pathLst>
              <a:path w="4771416" h="3239310" extrusionOk="0">
                <a:moveTo>
                  <a:pt x="0" y="0"/>
                </a:moveTo>
                <a:lnTo>
                  <a:pt x="4771416" y="0"/>
                </a:lnTo>
                <a:lnTo>
                  <a:pt x="4771416" y="3239309"/>
                </a:lnTo>
                <a:lnTo>
                  <a:pt x="0" y="3239309"/>
                </a:lnTo>
                <a:lnTo>
                  <a:pt x="0" y="0"/>
                </a:lnTo>
                <a:close/>
              </a:path>
            </a:pathLst>
          </a:custGeom>
          <a:blipFill rotWithShape="1">
            <a:blip r:embed="rId4">
              <a:alphaModFix/>
            </a:blip>
            <a:stretch>
              <a:fillRect l="-2568" t="-3737" r="-136312" b="-22969"/>
            </a:stretch>
          </a:blipFill>
          <a:ln>
            <a:noFill/>
          </a:ln>
        </p:spPr>
        <p:txBody>
          <a:bodyPr/>
          <a:lstStyle/>
          <a:p>
            <a:endParaRPr lang="en-US"/>
          </a:p>
        </p:txBody>
      </p:sp>
      <p:sp>
        <p:nvSpPr>
          <p:cNvPr id="802" name="Google Shape;802;p36"/>
          <p:cNvSpPr txBox="1"/>
          <p:nvPr/>
        </p:nvSpPr>
        <p:spPr>
          <a:xfrm>
            <a:off x="306440" y="4493303"/>
            <a:ext cx="4173600" cy="523500"/>
          </a:xfrm>
          <a:prstGeom prst="rect">
            <a:avLst/>
          </a:prstGeom>
          <a:noFill/>
          <a:ln>
            <a:noFill/>
          </a:ln>
        </p:spPr>
        <p:txBody>
          <a:bodyPr spcFirstLastPara="1" wrap="square" lIns="0" tIns="0" rIns="0" bIns="0" anchor="t" anchorCtr="0">
            <a:spAutoFit/>
          </a:bodyPr>
          <a:lstStyle/>
          <a:p>
            <a:pPr marL="0" marR="0" lvl="0" indent="0" algn="ctr" rtl="0">
              <a:lnSpc>
                <a:spcPct val="98007"/>
              </a:lnSpc>
              <a:spcBef>
                <a:spcPts val="0"/>
              </a:spcBef>
              <a:spcAft>
                <a:spcPts val="0"/>
              </a:spcAft>
              <a:buClr>
                <a:srgbClr val="000000"/>
              </a:buClr>
              <a:buSzPts val="4570"/>
              <a:buFont typeface="Arial"/>
              <a:buNone/>
            </a:pPr>
            <a:r>
              <a:rPr lang="en-US" sz="3470" b="0" i="0" u="none" strike="noStrike" cap="none">
                <a:solidFill>
                  <a:srgbClr val="2B2F75"/>
                </a:solidFill>
                <a:latin typeface="Lato Light"/>
                <a:ea typeface="Lato Light"/>
                <a:cs typeface="Lato Light"/>
                <a:sym typeface="Lato Light"/>
              </a:rPr>
              <a:t>Chemical Burn</a:t>
            </a:r>
            <a:endParaRPr sz="100" b="0" i="0" u="none" strike="noStrike" cap="none">
              <a:solidFill>
                <a:srgbClr val="000000"/>
              </a:solidFill>
              <a:latin typeface="Lato Light"/>
              <a:ea typeface="Lato Light"/>
              <a:cs typeface="Lato Light"/>
              <a:sym typeface="Lato Light"/>
            </a:endParaRPr>
          </a:p>
        </p:txBody>
      </p:sp>
      <p:sp>
        <p:nvSpPr>
          <p:cNvPr id="803" name="Google Shape;803;p36"/>
          <p:cNvSpPr txBox="1"/>
          <p:nvPr/>
        </p:nvSpPr>
        <p:spPr>
          <a:xfrm>
            <a:off x="450550" y="455196"/>
            <a:ext cx="17360100" cy="11697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7599"/>
              <a:buFont typeface="Arial"/>
              <a:buNone/>
            </a:pPr>
            <a:r>
              <a:rPr lang="en-US" sz="7599" b="0" i="0" u="none" strike="noStrike" cap="none">
                <a:solidFill>
                  <a:schemeClr val="dk1"/>
                </a:solidFill>
                <a:latin typeface="Lato"/>
                <a:ea typeface="Lato"/>
                <a:cs typeface="Lato"/>
                <a:sym typeface="Lato"/>
              </a:rPr>
              <a:t>The Impact Of Cornea Transplant</a:t>
            </a:r>
            <a:endParaRPr sz="100" b="0" i="0" u="none" strike="noStrike" cap="none">
              <a:solidFill>
                <a:schemeClr val="dk1"/>
              </a:solidFill>
              <a:latin typeface="Lato"/>
              <a:ea typeface="Lato"/>
              <a:cs typeface="Lato"/>
              <a:sym typeface="Lato"/>
            </a:endParaRPr>
          </a:p>
        </p:txBody>
      </p:sp>
      <p:pic>
        <p:nvPicPr>
          <p:cNvPr id="804" name="Google Shape;804;p36"/>
          <p:cNvPicPr preferRelativeResize="0"/>
          <p:nvPr/>
        </p:nvPicPr>
        <p:blipFill rotWithShape="1">
          <a:blip r:embed="rId5">
            <a:alphaModFix/>
          </a:blip>
          <a:srcRect/>
          <a:stretch/>
        </p:blipFill>
        <p:spPr>
          <a:xfrm>
            <a:off x="4707125" y="1811270"/>
            <a:ext cx="3578550" cy="2445260"/>
          </a:xfrm>
          <a:prstGeom prst="rect">
            <a:avLst/>
          </a:prstGeom>
          <a:noFill/>
          <a:ln>
            <a:noFill/>
          </a:ln>
        </p:spPr>
      </p:pic>
      <p:pic>
        <p:nvPicPr>
          <p:cNvPr id="805" name="Google Shape;805;p36" descr="Stephen Curry"/>
          <p:cNvPicPr preferRelativeResize="0"/>
          <p:nvPr/>
        </p:nvPicPr>
        <p:blipFill rotWithShape="1">
          <a:blip r:embed="rId6">
            <a:alphaModFix/>
          </a:blip>
          <a:srcRect/>
          <a:stretch/>
        </p:blipFill>
        <p:spPr>
          <a:xfrm>
            <a:off x="7668675" y="2305325"/>
            <a:ext cx="1935450" cy="1935450"/>
          </a:xfrm>
          <a:prstGeom prst="rect">
            <a:avLst/>
          </a:prstGeom>
          <a:noFill/>
          <a:ln>
            <a:noFill/>
          </a:ln>
        </p:spPr>
      </p:pic>
      <p:sp>
        <p:nvSpPr>
          <p:cNvPr id="806" name="Google Shape;806;p36"/>
          <p:cNvSpPr txBox="1"/>
          <p:nvPr/>
        </p:nvSpPr>
        <p:spPr>
          <a:xfrm>
            <a:off x="4480052" y="4442903"/>
            <a:ext cx="4173600" cy="523500"/>
          </a:xfrm>
          <a:prstGeom prst="rect">
            <a:avLst/>
          </a:prstGeom>
          <a:noFill/>
          <a:ln>
            <a:noFill/>
          </a:ln>
        </p:spPr>
        <p:txBody>
          <a:bodyPr spcFirstLastPara="1" wrap="square" lIns="0" tIns="0" rIns="0" bIns="0" anchor="t" anchorCtr="0">
            <a:spAutoFit/>
          </a:bodyPr>
          <a:lstStyle/>
          <a:p>
            <a:pPr marL="0" marR="0" lvl="0" indent="0" algn="ctr" rtl="0">
              <a:lnSpc>
                <a:spcPct val="98007"/>
              </a:lnSpc>
              <a:spcBef>
                <a:spcPts val="0"/>
              </a:spcBef>
              <a:spcAft>
                <a:spcPts val="0"/>
              </a:spcAft>
              <a:buClr>
                <a:srgbClr val="000000"/>
              </a:buClr>
              <a:buSzPts val="4570"/>
              <a:buFont typeface="Arial"/>
              <a:buNone/>
            </a:pPr>
            <a:r>
              <a:rPr lang="en-US" sz="3470" b="0" i="0" u="none" strike="noStrike" cap="none">
                <a:solidFill>
                  <a:srgbClr val="2B2F75"/>
                </a:solidFill>
                <a:latin typeface="Lato Light"/>
                <a:ea typeface="Lato Light"/>
                <a:cs typeface="Lato Light"/>
                <a:sym typeface="Lato Light"/>
              </a:rPr>
              <a:t>Keratoconus</a:t>
            </a:r>
            <a:endParaRPr sz="100" b="0" i="0" u="none" strike="noStrike" cap="none">
              <a:solidFill>
                <a:srgbClr val="000000"/>
              </a:solidFill>
              <a:latin typeface="Lato Light"/>
              <a:ea typeface="Lato Light"/>
              <a:cs typeface="Lato Light"/>
              <a:sym typeface="Lato Light"/>
            </a:endParaRPr>
          </a:p>
        </p:txBody>
      </p:sp>
      <p:pic>
        <p:nvPicPr>
          <p:cNvPr id="807" name="Google Shape;807;p36" descr="A picture containing window, photo, glass, room&#10;&#10;Description automatically generated"/>
          <p:cNvPicPr preferRelativeResize="0"/>
          <p:nvPr/>
        </p:nvPicPr>
        <p:blipFill rotWithShape="1">
          <a:blip r:embed="rId7">
            <a:alphaModFix/>
          </a:blip>
          <a:srcRect/>
          <a:stretch/>
        </p:blipFill>
        <p:spPr>
          <a:xfrm>
            <a:off x="1468575" y="5485212"/>
            <a:ext cx="2730300" cy="3550475"/>
          </a:xfrm>
          <a:prstGeom prst="rect">
            <a:avLst/>
          </a:prstGeom>
          <a:noFill/>
          <a:ln>
            <a:noFill/>
          </a:ln>
        </p:spPr>
      </p:pic>
      <p:pic>
        <p:nvPicPr>
          <p:cNvPr id="808" name="Google Shape;808;p36" descr="A picture containing building, large&#10;&#10;Description automatically generated"/>
          <p:cNvPicPr preferRelativeResize="0"/>
          <p:nvPr/>
        </p:nvPicPr>
        <p:blipFill rotWithShape="1">
          <a:blip r:embed="rId8">
            <a:alphaModFix/>
          </a:blip>
          <a:srcRect/>
          <a:stretch/>
        </p:blipFill>
        <p:spPr>
          <a:xfrm>
            <a:off x="4707124" y="5499128"/>
            <a:ext cx="2730300" cy="3522619"/>
          </a:xfrm>
          <a:prstGeom prst="rect">
            <a:avLst/>
          </a:prstGeom>
          <a:noFill/>
          <a:ln>
            <a:noFill/>
          </a:ln>
        </p:spPr>
      </p:pic>
      <p:sp>
        <p:nvSpPr>
          <p:cNvPr id="809" name="Google Shape;809;p36"/>
          <p:cNvSpPr/>
          <p:nvPr/>
        </p:nvSpPr>
        <p:spPr>
          <a:xfrm>
            <a:off x="620325" y="9208375"/>
            <a:ext cx="9235200" cy="147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Lato"/>
                <a:ea typeface="Lato"/>
                <a:cs typeface="Lato"/>
                <a:sym typeface="Lato"/>
              </a:rPr>
              <a:t>Vision with Fuchs Dystrophy, untreated and post-transplant Vision in the same patient.</a:t>
            </a:r>
            <a:endParaRPr sz="14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1A171C"/>
                </a:solidFill>
                <a:latin typeface="Lato"/>
                <a:ea typeface="Lato"/>
                <a:cs typeface="Lato"/>
                <a:sym typeface="Lato"/>
              </a:rPr>
              <a:t>JAMA Ophthalmol</a:t>
            </a:r>
            <a:r>
              <a:rPr lang="en-US" sz="1400" b="0" i="0" u="none" strike="noStrike" cap="none">
                <a:solidFill>
                  <a:srgbClr val="1A171C"/>
                </a:solidFill>
                <a:latin typeface="Lato"/>
                <a:ea typeface="Lato"/>
                <a:cs typeface="Lato"/>
                <a:sym typeface="Lato"/>
              </a:rPr>
              <a:t>. 2015;133(4):e145353</a:t>
            </a:r>
            <a:r>
              <a:rPr lang="en-US" sz="1800" b="0" i="0" u="none" strike="noStrike" cap="none">
                <a:solidFill>
                  <a:srgbClr val="1A171C"/>
                </a:solidFill>
                <a:latin typeface="Lato"/>
                <a:ea typeface="Lato"/>
                <a:cs typeface="Lato"/>
                <a:sym typeface="Lato"/>
              </a:rPr>
              <a:t>. </a:t>
            </a:r>
            <a:endParaRPr sz="1800" b="0" i="0" u="none" strike="noStrike" cap="none">
              <a:solidFill>
                <a:srgbClr val="000000"/>
              </a:solidFill>
              <a:latin typeface="Lato"/>
              <a:ea typeface="Lato"/>
              <a:cs typeface="Lato"/>
              <a:sym typeface="Lato"/>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10" name="Google Shape;810;p36"/>
          <p:cNvSpPr txBox="1"/>
          <p:nvPr/>
        </p:nvSpPr>
        <p:spPr>
          <a:xfrm>
            <a:off x="11995702" y="3791816"/>
            <a:ext cx="4173600" cy="523500"/>
          </a:xfrm>
          <a:prstGeom prst="rect">
            <a:avLst/>
          </a:prstGeom>
          <a:noFill/>
          <a:ln>
            <a:noFill/>
          </a:ln>
        </p:spPr>
        <p:txBody>
          <a:bodyPr spcFirstLastPara="1" wrap="square" lIns="0" tIns="0" rIns="0" bIns="0" anchor="t" anchorCtr="0">
            <a:spAutoFit/>
          </a:bodyPr>
          <a:lstStyle/>
          <a:p>
            <a:pPr marL="0" marR="0" lvl="0" indent="0" algn="ctr" rtl="0">
              <a:lnSpc>
                <a:spcPct val="98007"/>
              </a:lnSpc>
              <a:spcBef>
                <a:spcPts val="0"/>
              </a:spcBef>
              <a:spcAft>
                <a:spcPts val="0"/>
              </a:spcAft>
              <a:buClr>
                <a:srgbClr val="000000"/>
              </a:buClr>
              <a:buSzPts val="4570"/>
              <a:buFont typeface="Arial"/>
              <a:buNone/>
            </a:pPr>
            <a:r>
              <a:rPr lang="en-US" sz="3470" b="0" i="0" u="none" strike="noStrike" cap="none">
                <a:solidFill>
                  <a:srgbClr val="2B2F75"/>
                </a:solidFill>
                <a:latin typeface="Lato Light"/>
                <a:ea typeface="Lato Light"/>
                <a:cs typeface="Lato Light"/>
                <a:sym typeface="Lato Light"/>
              </a:rPr>
              <a:t>Transplant Procedure</a:t>
            </a:r>
            <a:endParaRPr sz="100" b="0" i="0" u="none" strike="noStrike" cap="none">
              <a:solidFill>
                <a:srgbClr val="000000"/>
              </a:solidFill>
              <a:latin typeface="Lato Light"/>
              <a:ea typeface="Lato Light"/>
              <a:cs typeface="Lato Light"/>
              <a:sym typeface="Lato 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818"/>
        <p:cNvGrpSpPr/>
        <p:nvPr/>
      </p:nvGrpSpPr>
      <p:grpSpPr>
        <a:xfrm>
          <a:off x="0" y="0"/>
          <a:ext cx="0" cy="0"/>
          <a:chOff x="0" y="0"/>
          <a:chExt cx="0" cy="0"/>
        </a:xfrm>
      </p:grpSpPr>
      <p:grpSp>
        <p:nvGrpSpPr>
          <p:cNvPr id="819" name="Google Shape;819;g3f8133015bb_0_126"/>
          <p:cNvGrpSpPr/>
          <p:nvPr/>
        </p:nvGrpSpPr>
        <p:grpSpPr>
          <a:xfrm>
            <a:off x="645663" y="3006999"/>
            <a:ext cx="8213054" cy="3179313"/>
            <a:chOff x="0" y="-48227"/>
            <a:chExt cx="10950739" cy="3616143"/>
          </a:xfrm>
        </p:grpSpPr>
        <p:grpSp>
          <p:nvGrpSpPr>
            <p:cNvPr id="820" name="Google Shape;820;g3f8133015bb_0_126"/>
            <p:cNvGrpSpPr/>
            <p:nvPr/>
          </p:nvGrpSpPr>
          <p:grpSpPr>
            <a:xfrm>
              <a:off x="0" y="-48227"/>
              <a:ext cx="10950739" cy="3616143"/>
              <a:chOff x="0" y="-9526"/>
              <a:chExt cx="2163109" cy="714300"/>
            </a:xfrm>
          </p:grpSpPr>
          <p:sp>
            <p:nvSpPr>
              <p:cNvPr id="821" name="Google Shape;821;g3f8133015bb_0_126"/>
              <p:cNvSpPr/>
              <p:nvPr/>
            </p:nvSpPr>
            <p:spPr>
              <a:xfrm>
                <a:off x="0" y="0"/>
                <a:ext cx="2163109" cy="574671"/>
              </a:xfrm>
              <a:custGeom>
                <a:avLst/>
                <a:gdLst/>
                <a:ahLst/>
                <a:cxnLst/>
                <a:rect l="l" t="t" r="r" b="b"/>
                <a:pathLst>
                  <a:path w="2163109" h="574671" extrusionOk="0">
                    <a:moveTo>
                      <a:pt x="48074" y="0"/>
                    </a:moveTo>
                    <a:lnTo>
                      <a:pt x="2115034" y="0"/>
                    </a:lnTo>
                    <a:cubicBezTo>
                      <a:pt x="2127784" y="0"/>
                      <a:pt x="2140012" y="5065"/>
                      <a:pt x="2149028" y="14081"/>
                    </a:cubicBezTo>
                    <a:cubicBezTo>
                      <a:pt x="2158044" y="23096"/>
                      <a:pt x="2163109" y="35324"/>
                      <a:pt x="2163109" y="48074"/>
                    </a:cubicBezTo>
                    <a:lnTo>
                      <a:pt x="2163109" y="526596"/>
                    </a:lnTo>
                    <a:cubicBezTo>
                      <a:pt x="2163109" y="553147"/>
                      <a:pt x="2141585" y="574671"/>
                      <a:pt x="2115034" y="574671"/>
                    </a:cubicBezTo>
                    <a:lnTo>
                      <a:pt x="48074" y="574671"/>
                    </a:lnTo>
                    <a:cubicBezTo>
                      <a:pt x="35324" y="574671"/>
                      <a:pt x="23096" y="569606"/>
                      <a:pt x="14081" y="560590"/>
                    </a:cubicBezTo>
                    <a:cubicBezTo>
                      <a:pt x="5065" y="551574"/>
                      <a:pt x="0" y="539346"/>
                      <a:pt x="0" y="526596"/>
                    </a:cubicBezTo>
                    <a:lnTo>
                      <a:pt x="0" y="48074"/>
                    </a:lnTo>
                    <a:cubicBezTo>
                      <a:pt x="0" y="35324"/>
                      <a:pt x="5065" y="23096"/>
                      <a:pt x="14081" y="14081"/>
                    </a:cubicBezTo>
                    <a:cubicBezTo>
                      <a:pt x="23096" y="5065"/>
                      <a:pt x="35324" y="0"/>
                      <a:pt x="48074"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g3f8133015bb_0_126"/>
              <p:cNvSpPr txBox="1"/>
              <p:nvPr/>
            </p:nvSpPr>
            <p:spPr>
              <a:xfrm>
                <a:off x="1" y="-9526"/>
                <a:ext cx="2163000" cy="714300"/>
              </a:xfrm>
              <a:prstGeom prst="rect">
                <a:avLst/>
              </a:prstGeom>
              <a:noFill/>
              <a:ln>
                <a:noFill/>
              </a:ln>
            </p:spPr>
            <p:txBody>
              <a:bodyPr spcFirstLastPara="1" wrap="square" lIns="50800" tIns="50800" rIns="50800" bIns="50800" anchor="ctr" anchorCtr="0">
                <a:noAutofit/>
              </a:bodyPr>
              <a:lstStyle/>
              <a:p>
                <a:pPr marL="0" marR="0" lvl="0" indent="0" algn="ctr" rtl="0">
                  <a:lnSpc>
                    <a:spcPct val="23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23" name="Google Shape;823;g3f8133015bb_0_126"/>
            <p:cNvSpPr txBox="1"/>
            <p:nvPr/>
          </p:nvSpPr>
          <p:spPr>
            <a:xfrm>
              <a:off x="264065" y="102216"/>
              <a:ext cx="10422600" cy="2731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US" sz="3900" b="0" i="0" u="none" strike="noStrike" cap="none" dirty="0">
                  <a:solidFill>
                    <a:schemeClr val="dk1"/>
                  </a:solidFill>
                  <a:latin typeface="Lato Light"/>
                  <a:ea typeface="Lato Light"/>
                  <a:cs typeface="Lato Light"/>
                  <a:sym typeface="Lato Light"/>
                </a:rPr>
                <a:t>A kidney, a portion of your liver, or a small lobe of the lung.</a:t>
              </a:r>
              <a:endParaRPr sz="3900" b="0" i="0" u="none" strike="noStrike" cap="none" dirty="0">
                <a:solidFill>
                  <a:schemeClr val="dk1"/>
                </a:solidFill>
                <a:latin typeface="Lato Light"/>
                <a:ea typeface="Lato Light"/>
                <a:cs typeface="Lato Light"/>
                <a:sym typeface="Lato Light"/>
              </a:endParaRPr>
            </a:p>
            <a:p>
              <a:pPr marL="0" marR="0" lvl="0" indent="0" algn="ctr" rtl="0">
                <a:lnSpc>
                  <a:spcPct val="100000"/>
                </a:lnSpc>
                <a:spcBef>
                  <a:spcPts val="0"/>
                </a:spcBef>
                <a:spcAft>
                  <a:spcPts val="0"/>
                </a:spcAft>
                <a:buClr>
                  <a:srgbClr val="000000"/>
                </a:buClr>
                <a:buSzPts val="3900"/>
                <a:buFont typeface="Arial"/>
                <a:buNone/>
              </a:pPr>
              <a:r>
                <a:rPr lang="en-US" sz="3900" b="0" i="0" u="none" strike="noStrike" cap="none" dirty="0">
                  <a:solidFill>
                    <a:schemeClr val="dk1"/>
                  </a:solidFill>
                  <a:latin typeface="Lato Light"/>
                  <a:ea typeface="Lato Light"/>
                  <a:cs typeface="Lato Light"/>
                  <a:sym typeface="Lato Light"/>
                </a:rPr>
                <a:t>Most people are familiar with donating blood or bone marrow</a:t>
              </a:r>
              <a:endParaRPr sz="3900" b="0" i="0" u="none" strike="noStrike" cap="none" dirty="0">
                <a:solidFill>
                  <a:schemeClr val="dk1"/>
                </a:solidFill>
                <a:latin typeface="Lato Light"/>
                <a:ea typeface="Lato Light"/>
                <a:cs typeface="Lato Light"/>
                <a:sym typeface="Lato Light"/>
              </a:endParaRPr>
            </a:p>
          </p:txBody>
        </p:sp>
      </p:grpSp>
      <p:grpSp>
        <p:nvGrpSpPr>
          <p:cNvPr id="824" name="Google Shape;824;g3f8133015bb_0_126"/>
          <p:cNvGrpSpPr/>
          <p:nvPr/>
        </p:nvGrpSpPr>
        <p:grpSpPr>
          <a:xfrm>
            <a:off x="645450" y="6386700"/>
            <a:ext cx="8213466" cy="3179308"/>
            <a:chOff x="0" y="-9525"/>
            <a:chExt cx="2314500" cy="749766"/>
          </a:xfrm>
        </p:grpSpPr>
        <p:sp>
          <p:nvSpPr>
            <p:cNvPr id="825" name="Google Shape;825;g3f8133015bb_0_126"/>
            <p:cNvSpPr/>
            <p:nvPr/>
          </p:nvSpPr>
          <p:spPr>
            <a:xfrm>
              <a:off x="0" y="0"/>
              <a:ext cx="2314375" cy="740241"/>
            </a:xfrm>
            <a:custGeom>
              <a:avLst/>
              <a:gdLst/>
              <a:ahLst/>
              <a:cxnLst/>
              <a:rect l="l" t="t" r="r" b="b"/>
              <a:pathLst>
                <a:path w="2314375" h="740241" extrusionOk="0">
                  <a:moveTo>
                    <a:pt x="44932" y="0"/>
                  </a:moveTo>
                  <a:lnTo>
                    <a:pt x="2269443" y="0"/>
                  </a:lnTo>
                  <a:cubicBezTo>
                    <a:pt x="2294258" y="0"/>
                    <a:pt x="2314375" y="20117"/>
                    <a:pt x="2314375" y="44932"/>
                  </a:cubicBezTo>
                  <a:lnTo>
                    <a:pt x="2314375" y="695309"/>
                  </a:lnTo>
                  <a:cubicBezTo>
                    <a:pt x="2314375" y="720124"/>
                    <a:pt x="2294258" y="740241"/>
                    <a:pt x="2269443" y="740241"/>
                  </a:cubicBezTo>
                  <a:lnTo>
                    <a:pt x="44932" y="740241"/>
                  </a:lnTo>
                  <a:cubicBezTo>
                    <a:pt x="20117" y="740241"/>
                    <a:pt x="0" y="720124"/>
                    <a:pt x="0" y="695309"/>
                  </a:cubicBezTo>
                  <a:lnTo>
                    <a:pt x="0" y="44932"/>
                  </a:lnTo>
                  <a:cubicBezTo>
                    <a:pt x="0" y="20117"/>
                    <a:pt x="20117" y="0"/>
                    <a:pt x="44932"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g3f8133015bb_0_126"/>
            <p:cNvSpPr txBox="1"/>
            <p:nvPr/>
          </p:nvSpPr>
          <p:spPr>
            <a:xfrm>
              <a:off x="0" y="-9525"/>
              <a:ext cx="2314500" cy="749700"/>
            </a:xfrm>
            <a:prstGeom prst="rect">
              <a:avLst/>
            </a:prstGeom>
            <a:noFill/>
            <a:ln>
              <a:noFill/>
            </a:ln>
          </p:spPr>
          <p:txBody>
            <a:bodyPr spcFirstLastPara="1" wrap="square" lIns="50800" tIns="50800" rIns="50800" bIns="50800" anchor="ctr" anchorCtr="0">
              <a:noAutofit/>
            </a:bodyPr>
            <a:lstStyle/>
            <a:p>
              <a:pPr marL="0" marR="0" lvl="0" indent="0" algn="ctr" rtl="0">
                <a:lnSpc>
                  <a:spcPct val="23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27" name="Google Shape;827;g3f8133015bb_0_126"/>
          <p:cNvSpPr txBox="1"/>
          <p:nvPr/>
        </p:nvSpPr>
        <p:spPr>
          <a:xfrm>
            <a:off x="570168" y="6510656"/>
            <a:ext cx="8363700" cy="2401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US" sz="3900" b="0" i="0" u="sng" strike="noStrike" cap="none" dirty="0">
                <a:solidFill>
                  <a:schemeClr val="dk1"/>
                </a:solidFill>
                <a:latin typeface="Lato Light"/>
                <a:ea typeface="Lato Light"/>
                <a:cs typeface="Lato Light"/>
                <a:sym typeface="Lato Light"/>
              </a:rPr>
              <a:t>Not the same as</a:t>
            </a:r>
            <a:r>
              <a:rPr lang="en-US" sz="3900" b="0" i="0" u="none" strike="noStrike" cap="none" dirty="0">
                <a:solidFill>
                  <a:schemeClr val="dk1"/>
                </a:solidFill>
                <a:latin typeface="Lato Light"/>
                <a:ea typeface="Lato Light"/>
                <a:cs typeface="Lato Light"/>
                <a:sym typeface="Lato Light"/>
              </a:rPr>
              <a:t> deceased organ donation, has nothing to do with the donor registry or registering at the  DMV or online.</a:t>
            </a:r>
            <a:endParaRPr sz="3900" b="0" i="0" u="none" strike="noStrike" cap="none" dirty="0">
              <a:solidFill>
                <a:schemeClr val="dk1"/>
              </a:solidFill>
              <a:latin typeface="Lato Light"/>
              <a:ea typeface="Lato Light"/>
              <a:cs typeface="Lato Light"/>
              <a:sym typeface="Lato Light"/>
            </a:endParaRPr>
          </a:p>
        </p:txBody>
      </p:sp>
      <p:grpSp>
        <p:nvGrpSpPr>
          <p:cNvPr id="828" name="Google Shape;828;g3f8133015bb_0_126"/>
          <p:cNvGrpSpPr/>
          <p:nvPr/>
        </p:nvGrpSpPr>
        <p:grpSpPr>
          <a:xfrm>
            <a:off x="9268375" y="3243637"/>
            <a:ext cx="7856551" cy="1589477"/>
            <a:chOff x="0" y="-9525"/>
            <a:chExt cx="2289605" cy="418625"/>
          </a:xfrm>
        </p:grpSpPr>
        <p:sp>
          <p:nvSpPr>
            <p:cNvPr id="829" name="Google Shape;829;g3f8133015bb_0_126"/>
            <p:cNvSpPr/>
            <p:nvPr/>
          </p:nvSpPr>
          <p:spPr>
            <a:xfrm>
              <a:off x="0" y="0"/>
              <a:ext cx="2289605" cy="409100"/>
            </a:xfrm>
            <a:custGeom>
              <a:avLst/>
              <a:gdLst/>
              <a:ahLst/>
              <a:cxnLst/>
              <a:rect l="l" t="t" r="r" b="b"/>
              <a:pathLst>
                <a:path w="2289605" h="409100" extrusionOk="0">
                  <a:moveTo>
                    <a:pt x="45418" y="0"/>
                  </a:moveTo>
                  <a:lnTo>
                    <a:pt x="2244187" y="0"/>
                  </a:lnTo>
                  <a:cubicBezTo>
                    <a:pt x="2269271" y="0"/>
                    <a:pt x="2289605" y="20335"/>
                    <a:pt x="2289605" y="45418"/>
                  </a:cubicBezTo>
                  <a:lnTo>
                    <a:pt x="2289605" y="363682"/>
                  </a:lnTo>
                  <a:cubicBezTo>
                    <a:pt x="2289605" y="375728"/>
                    <a:pt x="2284820" y="387280"/>
                    <a:pt x="2276302" y="395797"/>
                  </a:cubicBezTo>
                  <a:cubicBezTo>
                    <a:pt x="2267785" y="404315"/>
                    <a:pt x="2256232" y="409100"/>
                    <a:pt x="2244187" y="409100"/>
                  </a:cubicBezTo>
                  <a:lnTo>
                    <a:pt x="45418" y="409100"/>
                  </a:lnTo>
                  <a:cubicBezTo>
                    <a:pt x="20335" y="409100"/>
                    <a:pt x="0" y="388766"/>
                    <a:pt x="0" y="363682"/>
                  </a:cubicBezTo>
                  <a:lnTo>
                    <a:pt x="0" y="45418"/>
                  </a:lnTo>
                  <a:cubicBezTo>
                    <a:pt x="0" y="33373"/>
                    <a:pt x="4785" y="21820"/>
                    <a:pt x="13303" y="13303"/>
                  </a:cubicBezTo>
                  <a:cubicBezTo>
                    <a:pt x="21820" y="4785"/>
                    <a:pt x="33373" y="0"/>
                    <a:pt x="45418"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g3f8133015bb_0_126"/>
            <p:cNvSpPr txBox="1"/>
            <p:nvPr/>
          </p:nvSpPr>
          <p:spPr>
            <a:xfrm>
              <a:off x="0" y="-9525"/>
              <a:ext cx="2289600" cy="418500"/>
            </a:xfrm>
            <a:prstGeom prst="rect">
              <a:avLst/>
            </a:prstGeom>
            <a:noFill/>
            <a:ln>
              <a:noFill/>
            </a:ln>
          </p:spPr>
          <p:txBody>
            <a:bodyPr spcFirstLastPara="1" wrap="square" lIns="50800" tIns="50800" rIns="50800" bIns="50800" anchor="ctr" anchorCtr="0">
              <a:noAutofit/>
            </a:bodyPr>
            <a:lstStyle/>
            <a:p>
              <a:pPr marL="0" marR="0" lvl="0" indent="0" algn="ctr" rtl="0">
                <a:lnSpc>
                  <a:spcPct val="23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31" name="Google Shape;831;g3f8133015bb_0_126"/>
          <p:cNvSpPr txBox="1"/>
          <p:nvPr/>
        </p:nvSpPr>
        <p:spPr>
          <a:xfrm>
            <a:off x="9457888" y="3438069"/>
            <a:ext cx="7477500" cy="1200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US" sz="3900" b="0" i="0" u="none" strike="noStrike" cap="none" dirty="0">
                <a:solidFill>
                  <a:schemeClr val="dk1"/>
                </a:solidFill>
                <a:latin typeface="Lato Light"/>
                <a:ea typeface="Lato Light"/>
                <a:cs typeface="Lato Light"/>
                <a:sym typeface="Lato Light"/>
              </a:rPr>
              <a:t>Generally, must be at least 21 years old to participate.</a:t>
            </a:r>
            <a:endParaRPr sz="3900" b="0" i="0" u="none" strike="noStrike" cap="none" dirty="0">
              <a:solidFill>
                <a:schemeClr val="dk1"/>
              </a:solidFill>
              <a:latin typeface="Lato Light"/>
              <a:ea typeface="Lato Light"/>
              <a:cs typeface="Lato Light"/>
              <a:sym typeface="Lato Light"/>
            </a:endParaRPr>
          </a:p>
        </p:txBody>
      </p:sp>
      <p:sp>
        <p:nvSpPr>
          <p:cNvPr id="832" name="Google Shape;832;g3f8133015bb_0_126"/>
          <p:cNvSpPr/>
          <p:nvPr/>
        </p:nvSpPr>
        <p:spPr>
          <a:xfrm>
            <a:off x="9123734" y="4041060"/>
            <a:ext cx="732780" cy="886875"/>
          </a:xfrm>
          <a:custGeom>
            <a:avLst/>
            <a:gdLst/>
            <a:ahLst/>
            <a:cxnLst/>
            <a:rect l="l" t="t" r="r" b="b"/>
            <a:pathLst>
              <a:path w="732780" h="886875" extrusionOk="0">
                <a:moveTo>
                  <a:pt x="0" y="0"/>
                </a:moveTo>
                <a:lnTo>
                  <a:pt x="732780" y="0"/>
                </a:lnTo>
                <a:lnTo>
                  <a:pt x="732780" y="886874"/>
                </a:lnTo>
                <a:lnTo>
                  <a:pt x="0" y="886874"/>
                </a:lnTo>
                <a:lnTo>
                  <a:pt x="0" y="0"/>
                </a:lnTo>
                <a:close/>
              </a:path>
            </a:pathLst>
          </a:custGeom>
          <a:blipFill rotWithShape="1">
            <a:blip r:embed="rId3">
              <a:alphaModFix/>
            </a:blip>
            <a:stretch>
              <a:fillRect/>
            </a:stretch>
          </a:blipFill>
          <a:ln>
            <a:noFill/>
          </a:ln>
        </p:spPr>
        <p:txBody>
          <a:bodyPr/>
          <a:lstStyle/>
          <a:p>
            <a:endParaRPr lang="en-US"/>
          </a:p>
        </p:txBody>
      </p:sp>
      <p:sp>
        <p:nvSpPr>
          <p:cNvPr id="833" name="Google Shape;833;g3f8133015bb_0_126"/>
          <p:cNvSpPr/>
          <p:nvPr/>
        </p:nvSpPr>
        <p:spPr>
          <a:xfrm>
            <a:off x="368583" y="3697681"/>
            <a:ext cx="574339" cy="865838"/>
          </a:xfrm>
          <a:custGeom>
            <a:avLst/>
            <a:gdLst/>
            <a:ahLst/>
            <a:cxnLst/>
            <a:rect l="l" t="t" r="r" b="b"/>
            <a:pathLst>
              <a:path w="574339" h="865838" extrusionOk="0">
                <a:moveTo>
                  <a:pt x="0" y="0"/>
                </a:moveTo>
                <a:lnTo>
                  <a:pt x="574339" y="0"/>
                </a:lnTo>
                <a:lnTo>
                  <a:pt x="574339" y="865838"/>
                </a:lnTo>
                <a:lnTo>
                  <a:pt x="0" y="865838"/>
                </a:lnTo>
                <a:lnTo>
                  <a:pt x="0" y="0"/>
                </a:lnTo>
                <a:close/>
              </a:path>
            </a:pathLst>
          </a:custGeom>
          <a:blipFill rotWithShape="1">
            <a:blip r:embed="rId4">
              <a:alphaModFix/>
            </a:blip>
            <a:stretch>
              <a:fillRect/>
            </a:stretch>
          </a:blipFill>
          <a:ln>
            <a:noFill/>
          </a:ln>
        </p:spPr>
        <p:txBody>
          <a:bodyPr/>
          <a:lstStyle/>
          <a:p>
            <a:endParaRPr lang="en-US"/>
          </a:p>
        </p:txBody>
      </p:sp>
      <p:sp>
        <p:nvSpPr>
          <p:cNvPr id="834" name="Google Shape;834;g3f8133015bb_0_126"/>
          <p:cNvSpPr/>
          <p:nvPr/>
        </p:nvSpPr>
        <p:spPr>
          <a:xfrm>
            <a:off x="289363" y="8036385"/>
            <a:ext cx="732780" cy="888667"/>
          </a:xfrm>
          <a:custGeom>
            <a:avLst/>
            <a:gdLst/>
            <a:ahLst/>
            <a:cxnLst/>
            <a:rect l="l" t="t" r="r" b="b"/>
            <a:pathLst>
              <a:path w="732780" h="888667" extrusionOk="0">
                <a:moveTo>
                  <a:pt x="0" y="0"/>
                </a:moveTo>
                <a:lnTo>
                  <a:pt x="732780" y="0"/>
                </a:lnTo>
                <a:lnTo>
                  <a:pt x="732780" y="888668"/>
                </a:lnTo>
                <a:lnTo>
                  <a:pt x="0" y="888668"/>
                </a:lnTo>
                <a:lnTo>
                  <a:pt x="0" y="0"/>
                </a:lnTo>
                <a:close/>
              </a:path>
            </a:pathLst>
          </a:custGeom>
          <a:blipFill rotWithShape="1">
            <a:blip r:embed="rId5">
              <a:alphaModFix/>
            </a:blip>
            <a:stretch>
              <a:fillRect/>
            </a:stretch>
          </a:blipFill>
          <a:ln>
            <a:noFill/>
          </a:ln>
        </p:spPr>
        <p:txBody>
          <a:bodyPr/>
          <a:lstStyle/>
          <a:p>
            <a:endParaRPr lang="en-US"/>
          </a:p>
        </p:txBody>
      </p:sp>
      <p:sp>
        <p:nvSpPr>
          <p:cNvPr id="835" name="Google Shape;835;g3f8133015bb_0_126"/>
          <p:cNvSpPr txBox="1"/>
          <p:nvPr/>
        </p:nvSpPr>
        <p:spPr>
          <a:xfrm>
            <a:off x="653995" y="876181"/>
            <a:ext cx="16980000" cy="12930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2000"/>
              <a:buFont typeface="Arial"/>
              <a:buNone/>
            </a:pPr>
            <a:r>
              <a:rPr lang="en-US" sz="8400" b="0" i="0" u="none" strike="noStrike" cap="none">
                <a:solidFill>
                  <a:schemeClr val="dk1"/>
                </a:solidFill>
                <a:latin typeface="Lato"/>
                <a:ea typeface="Lato"/>
                <a:cs typeface="Lato"/>
                <a:sym typeface="Lato"/>
              </a:rPr>
              <a:t>What can you donate while living?</a:t>
            </a:r>
            <a:endParaRPr sz="100" b="0" i="0" u="none" strike="noStrike" cap="none">
              <a:solidFill>
                <a:schemeClr val="dk1"/>
              </a:solidFill>
              <a:latin typeface="Lato"/>
              <a:ea typeface="Lato"/>
              <a:cs typeface="Lato"/>
              <a:sym typeface="Lato"/>
            </a:endParaRPr>
          </a:p>
        </p:txBody>
      </p:sp>
      <p:pic>
        <p:nvPicPr>
          <p:cNvPr id="836" name="Google Shape;836;g3f8133015bb_0_126" descr="A couple of women looking at each other&#10;&#10;Description automatically generated"/>
          <p:cNvPicPr preferRelativeResize="0"/>
          <p:nvPr/>
        </p:nvPicPr>
        <p:blipFill rotWithShape="1">
          <a:blip r:embed="rId6">
            <a:alphaModFix/>
          </a:blip>
          <a:srcRect/>
          <a:stretch/>
        </p:blipFill>
        <p:spPr>
          <a:xfrm>
            <a:off x="10780529" y="7009776"/>
            <a:ext cx="2651667" cy="2699350"/>
          </a:xfrm>
          <a:prstGeom prst="rect">
            <a:avLst/>
          </a:prstGeom>
          <a:noFill/>
          <a:ln>
            <a:noFill/>
          </a:ln>
        </p:spPr>
      </p:pic>
      <p:pic>
        <p:nvPicPr>
          <p:cNvPr id="837" name="Google Shape;837;g3f8133015bb_0_126" descr="How Portland State women's soccer player Cam Dixon gave up ..."/>
          <p:cNvPicPr preferRelativeResize="0"/>
          <p:nvPr/>
        </p:nvPicPr>
        <p:blipFill rotWithShape="1">
          <a:blip r:embed="rId7">
            <a:alphaModFix/>
          </a:blip>
          <a:srcRect/>
          <a:stretch/>
        </p:blipFill>
        <p:spPr>
          <a:xfrm>
            <a:off x="11082726" y="5320900"/>
            <a:ext cx="2558424" cy="2401200"/>
          </a:xfrm>
          <a:prstGeom prst="rect">
            <a:avLst/>
          </a:prstGeom>
          <a:noFill/>
          <a:ln>
            <a:noFill/>
          </a:ln>
        </p:spPr>
      </p:pic>
      <p:sp>
        <p:nvSpPr>
          <p:cNvPr id="838" name="Google Shape;838;g3f8133015bb_0_126" descr="American actor Jesse Eisenberg."/>
          <p:cNvSpPr/>
          <p:nvPr/>
        </p:nvSpPr>
        <p:spPr>
          <a:xfrm>
            <a:off x="13877475" y="5907575"/>
            <a:ext cx="2262023" cy="3407944"/>
          </a:xfrm>
          <a:custGeom>
            <a:avLst/>
            <a:gdLst/>
            <a:ahLst/>
            <a:cxnLst/>
            <a:rect l="l" t="t" r="r" b="b"/>
            <a:pathLst>
              <a:path w="5111916" h="7250944" extrusionOk="0">
                <a:moveTo>
                  <a:pt x="0" y="0"/>
                </a:moveTo>
                <a:lnTo>
                  <a:pt x="5111916" y="0"/>
                </a:lnTo>
                <a:lnTo>
                  <a:pt x="5111916" y="7250945"/>
                </a:lnTo>
                <a:lnTo>
                  <a:pt x="0" y="7250945"/>
                </a:lnTo>
                <a:lnTo>
                  <a:pt x="0" y="0"/>
                </a:lnTo>
                <a:close/>
              </a:path>
            </a:pathLst>
          </a:custGeom>
          <a:blipFill rotWithShape="1">
            <a:blip r:embed="rId8">
              <a:alphaModFix/>
            </a:blip>
            <a:stretch>
              <a:fillRect/>
            </a:stretch>
          </a:blipFill>
          <a:ln>
            <a:noFill/>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7" grpId="0"/>
      <p:bldP spid="831" grpId="0"/>
      <p:bldP spid="832" grpId="0" animBg="1"/>
      <p:bldP spid="833" grpId="0" animBg="1"/>
      <p:bldP spid="83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6"/>
        <p:cNvGrpSpPr/>
        <p:nvPr/>
      </p:nvGrpSpPr>
      <p:grpSpPr>
        <a:xfrm>
          <a:off x="0" y="0"/>
          <a:ext cx="0" cy="0"/>
          <a:chOff x="0" y="0"/>
          <a:chExt cx="0" cy="0"/>
        </a:xfrm>
      </p:grpSpPr>
      <p:sp>
        <p:nvSpPr>
          <p:cNvPr id="847" name="Google Shape;847;g3f99e6b1174_0_358"/>
          <p:cNvSpPr txBox="1"/>
          <p:nvPr/>
        </p:nvSpPr>
        <p:spPr>
          <a:xfrm>
            <a:off x="2032950" y="2016525"/>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dirty="0">
                <a:solidFill>
                  <a:schemeClr val="dk1"/>
                </a:solidFill>
                <a:latin typeface="Lato"/>
                <a:ea typeface="Lato"/>
                <a:cs typeface="Lato"/>
                <a:sym typeface="Lato"/>
              </a:rPr>
              <a:t>Donor Families</a:t>
            </a:r>
            <a:endParaRPr sz="1400" b="0" i="0" u="none" strike="noStrike" cap="none" dirty="0">
              <a:solidFill>
                <a:schemeClr val="dk1"/>
              </a:solidFill>
              <a:latin typeface="Lato"/>
              <a:ea typeface="Lato"/>
              <a:cs typeface="Lato"/>
              <a:sym typeface="Lato"/>
            </a:endParaRPr>
          </a:p>
        </p:txBody>
      </p:sp>
      <p:sp>
        <p:nvSpPr>
          <p:cNvPr id="848" name="Google Shape;848;g3f99e6b1174_0_358"/>
          <p:cNvSpPr txBox="1"/>
          <p:nvPr/>
        </p:nvSpPr>
        <p:spPr>
          <a:xfrm>
            <a:off x="5614275" y="5126050"/>
            <a:ext cx="96594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lt1"/>
              </a:solidFill>
              <a:latin typeface="Calibri"/>
              <a:ea typeface="Calibri"/>
              <a:cs typeface="Calibri"/>
              <a:sym typeface="Calibri"/>
            </a:endParaRPr>
          </a:p>
        </p:txBody>
      </p:sp>
      <p:sp>
        <p:nvSpPr>
          <p:cNvPr id="849" name="Google Shape;849;g3f99e6b1174_0_358"/>
          <p:cNvSpPr txBox="1"/>
          <p:nvPr/>
        </p:nvSpPr>
        <p:spPr>
          <a:xfrm>
            <a:off x="821763" y="5141938"/>
            <a:ext cx="9451200" cy="3186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3900"/>
              <a:buFont typeface="Arial"/>
              <a:buNone/>
            </a:pPr>
            <a:r>
              <a:rPr lang="en-US" sz="3900" b="0" i="0" u="none" strike="noStrike" cap="none" dirty="0">
                <a:solidFill>
                  <a:schemeClr val="dk1"/>
                </a:solidFill>
                <a:latin typeface="Lato"/>
                <a:ea typeface="Lato"/>
                <a:cs typeface="Lato"/>
                <a:sym typeface="Lato"/>
              </a:rPr>
              <a:t>The gift of more life is invaluable to those who receive a</a:t>
            </a:r>
            <a:r>
              <a:rPr lang="en-US" sz="2900" b="0" i="0" u="none" strike="noStrike" cap="none" dirty="0">
                <a:solidFill>
                  <a:schemeClr val="dk1"/>
                </a:solidFill>
                <a:latin typeface="Lato"/>
                <a:ea typeface="Lato"/>
                <a:cs typeface="Lato"/>
                <a:sym typeface="Lato"/>
              </a:rPr>
              <a:t> </a:t>
            </a:r>
            <a:r>
              <a:rPr lang="en-US" sz="3900" b="0" i="0" u="none" strike="noStrike" cap="none" dirty="0">
                <a:solidFill>
                  <a:schemeClr val="dk1"/>
                </a:solidFill>
                <a:latin typeface="Lato"/>
                <a:ea typeface="Lato"/>
                <a:cs typeface="Lato"/>
                <a:sym typeface="Lato"/>
              </a:rPr>
              <a:t>donated organ or tissue, and donor families, like </a:t>
            </a:r>
            <a:r>
              <a:rPr lang="en-US" sz="3900" b="0" i="0" u="sng" strike="noStrike" cap="none" dirty="0">
                <a:solidFill>
                  <a:srgbClr val="8ED7DC"/>
                </a:solidFill>
                <a:latin typeface="Lato"/>
                <a:ea typeface="Lato"/>
                <a:cs typeface="Lato"/>
                <a:sym typeface="Lato"/>
                <a:hlinkClick r:id="rId3">
                  <a:extLst>
                    <a:ext uri="{A12FA001-AC4F-418D-AE19-62706E023703}">
                      <ahyp:hlinkClr xmlns:ahyp="http://schemas.microsoft.com/office/drawing/2018/hyperlinkcolor" val="tx"/>
                    </a:ext>
                  </a:extLst>
                </a:hlinkClick>
              </a:rPr>
              <a:t>Hayden’s</a:t>
            </a:r>
            <a:r>
              <a:rPr lang="en-US" sz="3900" b="0" i="0" u="none" strike="noStrike" cap="none" dirty="0">
                <a:solidFill>
                  <a:schemeClr val="dk1"/>
                </a:solidFill>
                <a:latin typeface="Lato"/>
                <a:ea typeface="Lato"/>
                <a:cs typeface="Lato"/>
                <a:sym typeface="Lato"/>
              </a:rPr>
              <a:t>, are also impacted by the gift their loved one has given to others.</a:t>
            </a:r>
            <a:endParaRPr sz="2900" b="0" i="0" u="none" strike="noStrike" cap="none" dirty="0">
              <a:solidFill>
                <a:schemeClr val="dk1"/>
              </a:solidFill>
              <a:latin typeface="Lato"/>
              <a:ea typeface="Lato"/>
              <a:cs typeface="Lato"/>
              <a:sym typeface="Lato"/>
            </a:endParaRPr>
          </a:p>
        </p:txBody>
      </p:sp>
      <p:pic>
        <p:nvPicPr>
          <p:cNvPr id="850" name="Google Shape;850;g3f99e6b1174_0_358" title="Squiggle 3.png"/>
          <p:cNvPicPr preferRelativeResize="0"/>
          <p:nvPr/>
        </p:nvPicPr>
        <p:blipFill rotWithShape="1">
          <a:blip r:embed="rId4">
            <a:alphaModFix/>
          </a:blip>
          <a:srcRect r="57935" b="43744"/>
          <a:stretch/>
        </p:blipFill>
        <p:spPr>
          <a:xfrm>
            <a:off x="0" y="16075"/>
            <a:ext cx="7692725" cy="5787075"/>
          </a:xfrm>
          <a:prstGeom prst="rect">
            <a:avLst/>
          </a:prstGeom>
          <a:noFill/>
          <a:ln>
            <a:noFill/>
          </a:ln>
        </p:spPr>
      </p:pic>
      <p:pic>
        <p:nvPicPr>
          <p:cNvPr id="851" name="Google Shape;851;g3f99e6b1174_0_358" descr="A display of pictures and photos&#10;&#10;Description automatically generated"/>
          <p:cNvPicPr preferRelativeResize="0"/>
          <p:nvPr/>
        </p:nvPicPr>
        <p:blipFill rotWithShape="1">
          <a:blip r:embed="rId5">
            <a:alphaModFix/>
          </a:blip>
          <a:srcRect/>
          <a:stretch/>
        </p:blipFill>
        <p:spPr>
          <a:xfrm>
            <a:off x="13658682" y="6486875"/>
            <a:ext cx="3988274" cy="3330076"/>
          </a:xfrm>
          <a:prstGeom prst="rect">
            <a:avLst/>
          </a:prstGeom>
          <a:noFill/>
          <a:ln>
            <a:noFill/>
          </a:ln>
        </p:spPr>
      </p:pic>
      <p:pic>
        <p:nvPicPr>
          <p:cNvPr id="852" name="Google Shape;852;g3f99e6b1174_0_358" title="06.13.2023 - Hayden from VisionGift Video.png"/>
          <p:cNvPicPr preferRelativeResize="0"/>
          <p:nvPr/>
        </p:nvPicPr>
        <p:blipFill rotWithShape="1">
          <a:blip r:embed="rId6">
            <a:alphaModFix/>
          </a:blip>
          <a:srcRect/>
          <a:stretch/>
        </p:blipFill>
        <p:spPr>
          <a:xfrm>
            <a:off x="10443975" y="4296613"/>
            <a:ext cx="4215426" cy="31194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0"/>
        <p:cNvGrpSpPr/>
        <p:nvPr/>
      </p:nvGrpSpPr>
      <p:grpSpPr>
        <a:xfrm>
          <a:off x="0" y="0"/>
          <a:ext cx="0" cy="0"/>
          <a:chOff x="0" y="0"/>
          <a:chExt cx="0" cy="0"/>
        </a:xfrm>
      </p:grpSpPr>
      <p:sp>
        <p:nvSpPr>
          <p:cNvPr id="861" name="Google Shape;861;p41"/>
          <p:cNvSpPr txBox="1"/>
          <p:nvPr/>
        </p:nvSpPr>
        <p:spPr>
          <a:xfrm>
            <a:off x="1006326" y="5299500"/>
            <a:ext cx="16079100" cy="43104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Clr>
                <a:srgbClr val="000000"/>
              </a:buClr>
              <a:buSzPts val="6385"/>
              <a:buFont typeface="Arial"/>
              <a:buNone/>
            </a:pPr>
            <a:r>
              <a:rPr lang="en-US" sz="6385" b="0" i="0" u="none" strike="noStrike" cap="none">
                <a:solidFill>
                  <a:schemeClr val="dk1"/>
                </a:solidFill>
                <a:latin typeface="Lato Light"/>
                <a:ea typeface="Lato Light"/>
                <a:cs typeface="Lato Light"/>
                <a:sym typeface="Lato Light"/>
              </a:rPr>
              <a:t>Y</a:t>
            </a:r>
            <a:r>
              <a:rPr lang="en-US" sz="4485" b="0" i="0" u="none" strike="noStrike" cap="none">
                <a:solidFill>
                  <a:schemeClr val="dk1"/>
                </a:solidFill>
                <a:latin typeface="Lato Light"/>
                <a:ea typeface="Lato Light"/>
                <a:cs typeface="Lato Light"/>
                <a:sym typeface="Lato Light"/>
              </a:rPr>
              <a:t>ou can register:</a:t>
            </a:r>
            <a:endParaRPr sz="100" b="0" i="0" u="none" strike="noStrike" cap="none">
              <a:solidFill>
                <a:schemeClr val="dk1"/>
              </a:solidFill>
              <a:latin typeface="Lato Light"/>
              <a:ea typeface="Lato Light"/>
              <a:cs typeface="Lato Light"/>
              <a:sym typeface="Lato Light"/>
            </a:endParaRPr>
          </a:p>
          <a:p>
            <a:pPr marL="1832106" marR="0" lvl="1" indent="-662052" algn="l" rtl="0">
              <a:lnSpc>
                <a:spcPct val="140011"/>
              </a:lnSpc>
              <a:spcBef>
                <a:spcPts val="0"/>
              </a:spcBef>
              <a:spcAft>
                <a:spcPts val="0"/>
              </a:spcAft>
              <a:buClr>
                <a:schemeClr val="dk1"/>
              </a:buClr>
              <a:buSzPts val="4485"/>
              <a:buFont typeface="Lato Light"/>
              <a:buChar char="•"/>
            </a:pPr>
            <a:r>
              <a:rPr lang="en-US" sz="4485" b="0" i="0" u="none" strike="noStrike" cap="none">
                <a:solidFill>
                  <a:schemeClr val="dk1"/>
                </a:solidFill>
                <a:latin typeface="Lato Light"/>
                <a:ea typeface="Lato Light"/>
                <a:cs typeface="Lato Light"/>
                <a:sym typeface="Lato Light"/>
              </a:rPr>
              <a:t>at the DMV</a:t>
            </a:r>
            <a:endParaRPr sz="4485" b="0" i="0" u="none" strike="noStrike" cap="none">
              <a:solidFill>
                <a:schemeClr val="dk1"/>
              </a:solidFill>
              <a:latin typeface="Lato Light"/>
              <a:ea typeface="Lato Light"/>
              <a:cs typeface="Lato Light"/>
              <a:sym typeface="Lato Light"/>
            </a:endParaRPr>
          </a:p>
          <a:p>
            <a:pPr marL="1832106" marR="0" lvl="1" indent="-662052" algn="l" rtl="0">
              <a:lnSpc>
                <a:spcPct val="140011"/>
              </a:lnSpc>
              <a:spcBef>
                <a:spcPts val="0"/>
              </a:spcBef>
              <a:spcAft>
                <a:spcPts val="0"/>
              </a:spcAft>
              <a:buClr>
                <a:schemeClr val="dk1"/>
              </a:buClr>
              <a:buSzPts val="4485"/>
              <a:buFont typeface="Lato Light"/>
              <a:buChar char="•"/>
            </a:pPr>
            <a:r>
              <a:rPr lang="en-US" sz="4485" b="0" i="0" u="none" strike="noStrike" cap="none">
                <a:solidFill>
                  <a:schemeClr val="dk1"/>
                </a:solidFill>
                <a:latin typeface="Lato Light"/>
                <a:ea typeface="Lato Light"/>
                <a:cs typeface="Lato Light"/>
                <a:sym typeface="Lato Light"/>
              </a:rPr>
              <a:t>online at our website </a:t>
            </a:r>
            <a:r>
              <a:rPr lang="en-US" sz="4485" b="0" i="0" u="sng" strike="noStrike" cap="none">
                <a:solidFill>
                  <a:schemeClr val="hlink"/>
                </a:solidFill>
                <a:latin typeface="Lato Light"/>
                <a:ea typeface="Lato Light"/>
                <a:cs typeface="Lato Light"/>
                <a:sym typeface="Lato Light"/>
                <a:hlinkClick r:id="rId3"/>
              </a:rPr>
              <a:t>www.gorecycleyourself.com</a:t>
            </a:r>
            <a:endParaRPr sz="4485" b="0" i="0" u="none" strike="noStrike" cap="none">
              <a:solidFill>
                <a:schemeClr val="dk1"/>
              </a:solidFill>
              <a:latin typeface="Lato Light"/>
              <a:ea typeface="Lato Light"/>
              <a:cs typeface="Lato Light"/>
              <a:sym typeface="Lato Light"/>
            </a:endParaRPr>
          </a:p>
          <a:p>
            <a:pPr marL="1832106" marR="0" lvl="1" indent="-662052" algn="l" rtl="0">
              <a:lnSpc>
                <a:spcPct val="140011"/>
              </a:lnSpc>
              <a:spcBef>
                <a:spcPts val="0"/>
              </a:spcBef>
              <a:spcAft>
                <a:spcPts val="0"/>
              </a:spcAft>
              <a:buClr>
                <a:schemeClr val="dk1"/>
              </a:buClr>
              <a:buSzPts val="4485"/>
              <a:buFont typeface="Lato Light"/>
              <a:buChar char="•"/>
            </a:pPr>
            <a:r>
              <a:rPr lang="en-US" sz="4485" b="0" i="0" u="none" strike="noStrike" cap="none">
                <a:solidFill>
                  <a:schemeClr val="dk1"/>
                </a:solidFill>
                <a:latin typeface="Lato Light"/>
                <a:ea typeface="Lato Light"/>
                <a:cs typeface="Lato Light"/>
                <a:sym typeface="Lato Light"/>
              </a:rPr>
              <a:t>through the iPhone health app when you are 18.</a:t>
            </a:r>
            <a:r>
              <a:rPr lang="en-US" sz="4485" b="0" i="0" u="none" strike="noStrike" cap="none">
                <a:solidFill>
                  <a:srgbClr val="FFFFFF"/>
                </a:solidFill>
                <a:latin typeface="Lato Light"/>
                <a:ea typeface="Lato Light"/>
                <a:cs typeface="Lato Light"/>
                <a:sym typeface="Lato Light"/>
              </a:rPr>
              <a:t> </a:t>
            </a:r>
            <a:endParaRPr sz="100" b="0" i="0" u="none" strike="noStrike" cap="none">
              <a:solidFill>
                <a:srgbClr val="000000"/>
              </a:solidFill>
              <a:latin typeface="Lato Light"/>
              <a:ea typeface="Lato Light"/>
              <a:cs typeface="Lato Light"/>
              <a:sym typeface="Lato Light"/>
            </a:endParaRPr>
          </a:p>
          <a:p>
            <a:pPr marL="914400" marR="0" lvl="0" indent="0" algn="l" rtl="0">
              <a:lnSpc>
                <a:spcPct val="140011"/>
              </a:lnSpc>
              <a:spcBef>
                <a:spcPts val="0"/>
              </a:spcBef>
              <a:spcAft>
                <a:spcPts val="0"/>
              </a:spcAft>
              <a:buClr>
                <a:srgbClr val="000000"/>
              </a:buClr>
              <a:buSzPts val="100"/>
              <a:buFont typeface="Arial"/>
              <a:buNone/>
            </a:pPr>
            <a:endParaRPr sz="100" b="0" i="0" u="none" strike="noStrike" cap="none">
              <a:solidFill>
                <a:srgbClr val="000000"/>
              </a:solidFill>
              <a:latin typeface="Lato Light"/>
              <a:ea typeface="Lato Light"/>
              <a:cs typeface="Lato Light"/>
              <a:sym typeface="Lato Light"/>
            </a:endParaRPr>
          </a:p>
        </p:txBody>
      </p:sp>
      <p:sp>
        <p:nvSpPr>
          <p:cNvPr id="862" name="Google Shape;862;p41"/>
          <p:cNvSpPr txBox="1"/>
          <p:nvPr/>
        </p:nvSpPr>
        <p:spPr>
          <a:xfrm>
            <a:off x="782700" y="3048825"/>
            <a:ext cx="17017800" cy="13131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1630"/>
              <a:buFont typeface="Arial"/>
              <a:buNone/>
            </a:pPr>
            <a:r>
              <a:rPr lang="en-US" sz="8530" b="0" i="0" u="none" strike="noStrike" cap="none">
                <a:solidFill>
                  <a:schemeClr val="dk1"/>
                </a:solidFill>
                <a:latin typeface="Lato"/>
                <a:ea typeface="Lato"/>
                <a:cs typeface="Lato"/>
                <a:sym typeface="Lato"/>
              </a:rPr>
              <a:t>How can I register to be a donor?</a:t>
            </a:r>
            <a:endParaRPr sz="7830" b="0" i="0" u="none" strike="noStrike" cap="none">
              <a:solidFill>
                <a:schemeClr val="dk1"/>
              </a:solidFill>
              <a:latin typeface="Lato"/>
              <a:ea typeface="Lato"/>
              <a:cs typeface="Lato"/>
              <a:sym typeface="Lato"/>
            </a:endParaRPr>
          </a:p>
        </p:txBody>
      </p:sp>
      <p:pic>
        <p:nvPicPr>
          <p:cNvPr id="863" name="Google Shape;863;p41" title="Squiggle 3.png"/>
          <p:cNvPicPr preferRelativeResize="0"/>
          <p:nvPr/>
        </p:nvPicPr>
        <p:blipFill rotWithShape="1">
          <a:blip r:embed="rId4">
            <a:alphaModFix/>
          </a:blip>
          <a:srcRect r="57935" b="43744"/>
          <a:stretch/>
        </p:blipFill>
        <p:spPr>
          <a:xfrm>
            <a:off x="0" y="0"/>
            <a:ext cx="6348998" cy="4776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1"/>
        <p:cNvGrpSpPr/>
        <p:nvPr/>
      </p:nvGrpSpPr>
      <p:grpSpPr>
        <a:xfrm>
          <a:off x="0" y="0"/>
          <a:ext cx="0" cy="0"/>
          <a:chOff x="0" y="0"/>
          <a:chExt cx="0" cy="0"/>
        </a:xfrm>
      </p:grpSpPr>
      <p:sp>
        <p:nvSpPr>
          <p:cNvPr id="872" name="Google Shape;872;g3f6f1162d13_0_1"/>
          <p:cNvSpPr txBox="1"/>
          <p:nvPr/>
        </p:nvSpPr>
        <p:spPr>
          <a:xfrm>
            <a:off x="635100" y="3946750"/>
            <a:ext cx="17316300" cy="55389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Clr>
                <a:srgbClr val="000000"/>
              </a:buClr>
              <a:buSzPts val="6385"/>
              <a:buFont typeface="Arial"/>
              <a:buNone/>
            </a:pPr>
            <a:r>
              <a:rPr lang="en-US" sz="6385" b="0" i="0" u="none" strike="noStrike" cap="none">
                <a:solidFill>
                  <a:schemeClr val="dk1"/>
                </a:solidFill>
                <a:latin typeface="Lato Light"/>
                <a:ea typeface="Lato Light"/>
                <a:cs typeface="Lato Light"/>
                <a:sym typeface="Lato Light"/>
              </a:rPr>
              <a:t>Although you can register your intent online at 13 in Oregon and 15.5 in Washington, your next of kin has the final say on organ, eye, and tissue donation until you are 18.</a:t>
            </a:r>
            <a:r>
              <a:rPr lang="en-US" sz="4485" b="0" i="0" u="none" strike="noStrike" cap="none">
                <a:solidFill>
                  <a:srgbClr val="FFFFFF"/>
                </a:solidFill>
                <a:latin typeface="Lato Light"/>
                <a:ea typeface="Lato Light"/>
                <a:cs typeface="Lato Light"/>
                <a:sym typeface="Lato Light"/>
              </a:rPr>
              <a:t> </a:t>
            </a:r>
            <a:endParaRPr sz="100" b="0" i="0" u="none" strike="noStrike" cap="none">
              <a:solidFill>
                <a:srgbClr val="000000"/>
              </a:solidFill>
              <a:latin typeface="Lato Light"/>
              <a:ea typeface="Lato Light"/>
              <a:cs typeface="Lato Light"/>
              <a:sym typeface="Lato Light"/>
            </a:endParaRPr>
          </a:p>
          <a:p>
            <a:pPr marL="914400" marR="0" lvl="0" indent="0" algn="l" rtl="0">
              <a:lnSpc>
                <a:spcPct val="140011"/>
              </a:lnSpc>
              <a:spcBef>
                <a:spcPts val="0"/>
              </a:spcBef>
              <a:spcAft>
                <a:spcPts val="0"/>
              </a:spcAft>
              <a:buClr>
                <a:srgbClr val="000000"/>
              </a:buClr>
              <a:buSzPts val="100"/>
              <a:buFont typeface="Arial"/>
              <a:buNone/>
            </a:pPr>
            <a:endParaRPr sz="100" b="0" i="0" u="none" strike="noStrike" cap="none">
              <a:solidFill>
                <a:srgbClr val="000000"/>
              </a:solidFill>
              <a:latin typeface="Lato Light"/>
              <a:ea typeface="Lato Light"/>
              <a:cs typeface="Lato Light"/>
              <a:sym typeface="Lato Light"/>
            </a:endParaRPr>
          </a:p>
        </p:txBody>
      </p:sp>
      <p:sp>
        <p:nvSpPr>
          <p:cNvPr id="873" name="Google Shape;873;g3f6f1162d13_0_1"/>
          <p:cNvSpPr txBox="1"/>
          <p:nvPr/>
        </p:nvSpPr>
        <p:spPr>
          <a:xfrm>
            <a:off x="635100" y="1731563"/>
            <a:ext cx="17017800" cy="13131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1630"/>
              <a:buFont typeface="Arial"/>
              <a:buNone/>
            </a:pPr>
            <a:r>
              <a:rPr lang="en-US" sz="8530" b="0" i="0" u="none" strike="noStrike" cap="none">
                <a:solidFill>
                  <a:schemeClr val="dk1"/>
                </a:solidFill>
                <a:latin typeface="Lato"/>
                <a:ea typeface="Lato"/>
                <a:cs typeface="Lato"/>
                <a:sym typeface="Lato"/>
              </a:rPr>
              <a:t>Talk to with your family.</a:t>
            </a:r>
            <a:endParaRPr sz="7830" b="0" i="0" u="none" strike="noStrike" cap="none">
              <a:solidFill>
                <a:schemeClr val="dk1"/>
              </a:solidFill>
              <a:latin typeface="Lato"/>
              <a:ea typeface="Lato"/>
              <a:cs typeface="Lato"/>
              <a:sym typeface="Lato"/>
            </a:endParaRPr>
          </a:p>
        </p:txBody>
      </p:sp>
      <p:pic>
        <p:nvPicPr>
          <p:cNvPr id="874" name="Google Shape;874;g3f6f1162d13_0_1" title="Squiggle 3.png"/>
          <p:cNvPicPr preferRelativeResize="0"/>
          <p:nvPr/>
        </p:nvPicPr>
        <p:blipFill rotWithShape="1">
          <a:blip r:embed="rId3">
            <a:alphaModFix/>
          </a:blip>
          <a:srcRect r="57935" b="43744"/>
          <a:stretch/>
        </p:blipFill>
        <p:spPr>
          <a:xfrm>
            <a:off x="0" y="0"/>
            <a:ext cx="6348998" cy="477622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pic>
        <p:nvPicPr>
          <p:cNvPr id="883" name="Google Shape;883;p45" title="Squiggle 2.png"/>
          <p:cNvPicPr preferRelativeResize="0"/>
          <p:nvPr/>
        </p:nvPicPr>
        <p:blipFill rotWithShape="1">
          <a:blip r:embed="rId3">
            <a:alphaModFix/>
          </a:blip>
          <a:srcRect r="73851" b="48195"/>
          <a:stretch/>
        </p:blipFill>
        <p:spPr>
          <a:xfrm rot="10800000">
            <a:off x="13516948" y="4957648"/>
            <a:ext cx="4782250" cy="5329349"/>
          </a:xfrm>
          <a:prstGeom prst="rect">
            <a:avLst/>
          </a:prstGeom>
          <a:noFill/>
          <a:ln>
            <a:noFill/>
          </a:ln>
        </p:spPr>
      </p:pic>
      <p:pic>
        <p:nvPicPr>
          <p:cNvPr id="884" name="Google Shape;884;p45"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grpSp>
        <p:nvGrpSpPr>
          <p:cNvPr id="885" name="Google Shape;885;p45"/>
          <p:cNvGrpSpPr/>
          <p:nvPr/>
        </p:nvGrpSpPr>
        <p:grpSpPr>
          <a:xfrm>
            <a:off x="4719571" y="301238"/>
            <a:ext cx="12900403" cy="3156928"/>
            <a:chOff x="0" y="-192881"/>
            <a:chExt cx="17200537" cy="4209237"/>
          </a:xfrm>
        </p:grpSpPr>
        <p:grpSp>
          <p:nvGrpSpPr>
            <p:cNvPr id="886" name="Google Shape;886;p45"/>
            <p:cNvGrpSpPr/>
            <p:nvPr/>
          </p:nvGrpSpPr>
          <p:grpSpPr>
            <a:xfrm>
              <a:off x="0" y="-192881"/>
              <a:ext cx="17200537" cy="4209237"/>
              <a:chOff x="0" y="-38100"/>
              <a:chExt cx="3397637" cy="831454"/>
            </a:xfrm>
          </p:grpSpPr>
          <p:sp>
            <p:nvSpPr>
              <p:cNvPr id="887" name="Google Shape;887;p45"/>
              <p:cNvSpPr/>
              <p:nvPr/>
            </p:nvSpPr>
            <p:spPr>
              <a:xfrm>
                <a:off x="0" y="0"/>
                <a:ext cx="3397637" cy="793354"/>
              </a:xfrm>
              <a:custGeom>
                <a:avLst/>
                <a:gdLst/>
                <a:ahLst/>
                <a:cxnLst/>
                <a:rect l="l" t="t" r="r" b="b"/>
                <a:pathLst>
                  <a:path w="3397637" h="793354" extrusionOk="0">
                    <a:moveTo>
                      <a:pt x="30607" y="0"/>
                    </a:moveTo>
                    <a:lnTo>
                      <a:pt x="3367031" y="0"/>
                    </a:lnTo>
                    <a:cubicBezTo>
                      <a:pt x="3383934" y="0"/>
                      <a:pt x="3397637" y="13703"/>
                      <a:pt x="3397637" y="30607"/>
                    </a:cubicBezTo>
                    <a:lnTo>
                      <a:pt x="3397637" y="762748"/>
                    </a:lnTo>
                    <a:cubicBezTo>
                      <a:pt x="3397637" y="770865"/>
                      <a:pt x="3394413" y="778650"/>
                      <a:pt x="3388673" y="784390"/>
                    </a:cubicBezTo>
                    <a:cubicBezTo>
                      <a:pt x="3382933" y="790130"/>
                      <a:pt x="3375148" y="793354"/>
                      <a:pt x="3367031" y="793354"/>
                    </a:cubicBezTo>
                    <a:lnTo>
                      <a:pt x="30607" y="793354"/>
                    </a:lnTo>
                    <a:cubicBezTo>
                      <a:pt x="13703" y="793354"/>
                      <a:pt x="0" y="779651"/>
                      <a:pt x="0" y="762748"/>
                    </a:cubicBezTo>
                    <a:lnTo>
                      <a:pt x="0" y="30607"/>
                    </a:lnTo>
                    <a:cubicBezTo>
                      <a:pt x="0" y="13703"/>
                      <a:pt x="13703" y="0"/>
                      <a:pt x="30607"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45"/>
              <p:cNvSpPr txBox="1"/>
              <p:nvPr/>
            </p:nvSpPr>
            <p:spPr>
              <a:xfrm>
                <a:off x="0" y="-38100"/>
                <a:ext cx="3397637" cy="83145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89" name="Google Shape;889;p45"/>
            <p:cNvSpPr txBox="1"/>
            <p:nvPr/>
          </p:nvSpPr>
          <p:spPr>
            <a:xfrm>
              <a:off x="1133480" y="224856"/>
              <a:ext cx="14933700" cy="3611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799"/>
                <a:buFont typeface="Arial"/>
                <a:buNone/>
              </a:pPr>
              <a:r>
                <a:rPr lang="en-US" sz="8799" b="0" i="0" u="none" strike="noStrike" cap="none">
                  <a:solidFill>
                    <a:srgbClr val="021670"/>
                  </a:solidFill>
                  <a:latin typeface="Lato"/>
                  <a:ea typeface="Lato"/>
                  <a:cs typeface="Lato"/>
                  <a:sym typeface="Lato"/>
                </a:rPr>
                <a:t>WHY PEOPLE SAY “NO” TO DONATION</a:t>
              </a:r>
              <a:endParaRPr sz="200" b="0" i="0" u="none" strike="noStrike" cap="none">
                <a:solidFill>
                  <a:srgbClr val="000000"/>
                </a:solidFill>
                <a:latin typeface="Lato"/>
                <a:ea typeface="Lato"/>
                <a:cs typeface="Lato"/>
                <a:sym typeface="Lato"/>
              </a:endParaRPr>
            </a:p>
          </p:txBody>
        </p:sp>
      </p:grpSp>
      <p:grpSp>
        <p:nvGrpSpPr>
          <p:cNvPr id="890" name="Google Shape;890;p45"/>
          <p:cNvGrpSpPr/>
          <p:nvPr/>
        </p:nvGrpSpPr>
        <p:grpSpPr>
          <a:xfrm>
            <a:off x="394733" y="3892986"/>
            <a:ext cx="3970388" cy="2370611"/>
            <a:chOff x="0" y="-38100"/>
            <a:chExt cx="969925" cy="579116"/>
          </a:xfrm>
        </p:grpSpPr>
        <p:sp>
          <p:nvSpPr>
            <p:cNvPr id="891" name="Google Shape;891;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93" name="Google Shape;893;p45"/>
          <p:cNvGrpSpPr/>
          <p:nvPr/>
        </p:nvGrpSpPr>
        <p:grpSpPr>
          <a:xfrm>
            <a:off x="13922893" y="3892986"/>
            <a:ext cx="3970388" cy="2370611"/>
            <a:chOff x="0" y="-38100"/>
            <a:chExt cx="969925" cy="579116"/>
          </a:xfrm>
        </p:grpSpPr>
        <p:sp>
          <p:nvSpPr>
            <p:cNvPr id="894" name="Google Shape;894;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96" name="Google Shape;896;p45"/>
          <p:cNvGrpSpPr/>
          <p:nvPr/>
        </p:nvGrpSpPr>
        <p:grpSpPr>
          <a:xfrm>
            <a:off x="4904119" y="3892986"/>
            <a:ext cx="3970388" cy="2370611"/>
            <a:chOff x="0" y="-38100"/>
            <a:chExt cx="969925" cy="579116"/>
          </a:xfrm>
        </p:grpSpPr>
        <p:sp>
          <p:nvSpPr>
            <p:cNvPr id="897" name="Google Shape;897;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99" name="Google Shape;899;p45"/>
          <p:cNvGrpSpPr/>
          <p:nvPr/>
        </p:nvGrpSpPr>
        <p:grpSpPr>
          <a:xfrm>
            <a:off x="9413506" y="3892986"/>
            <a:ext cx="3970388" cy="2370611"/>
            <a:chOff x="0" y="-38100"/>
            <a:chExt cx="969925" cy="579116"/>
          </a:xfrm>
        </p:grpSpPr>
        <p:sp>
          <p:nvSpPr>
            <p:cNvPr id="900" name="Google Shape;900;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2" name="Google Shape;902;p45"/>
          <p:cNvGrpSpPr/>
          <p:nvPr/>
        </p:nvGrpSpPr>
        <p:grpSpPr>
          <a:xfrm>
            <a:off x="2654445" y="6624538"/>
            <a:ext cx="3970388" cy="2370611"/>
            <a:chOff x="0" y="-38100"/>
            <a:chExt cx="969925" cy="579116"/>
          </a:xfrm>
        </p:grpSpPr>
        <p:sp>
          <p:nvSpPr>
            <p:cNvPr id="903" name="Google Shape;903;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5" name="Google Shape;905;p45"/>
          <p:cNvGrpSpPr/>
          <p:nvPr/>
        </p:nvGrpSpPr>
        <p:grpSpPr>
          <a:xfrm>
            <a:off x="7158813" y="6624538"/>
            <a:ext cx="3970388" cy="2370611"/>
            <a:chOff x="0" y="-38100"/>
            <a:chExt cx="969925" cy="579116"/>
          </a:xfrm>
        </p:grpSpPr>
        <p:sp>
          <p:nvSpPr>
            <p:cNvPr id="906" name="Google Shape;906;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8" name="Google Shape;908;p45"/>
          <p:cNvGrpSpPr/>
          <p:nvPr/>
        </p:nvGrpSpPr>
        <p:grpSpPr>
          <a:xfrm>
            <a:off x="11663180" y="6624538"/>
            <a:ext cx="3970388" cy="2370611"/>
            <a:chOff x="0" y="-38100"/>
            <a:chExt cx="969925" cy="579116"/>
          </a:xfrm>
        </p:grpSpPr>
        <p:sp>
          <p:nvSpPr>
            <p:cNvPr id="909" name="Google Shape;909;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11" name="Google Shape;911;p45"/>
          <p:cNvSpPr txBox="1"/>
          <p:nvPr/>
        </p:nvSpPr>
        <p:spPr>
          <a:xfrm>
            <a:off x="749725" y="4750050"/>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Can you guess?</a:t>
            </a:r>
            <a:endParaRPr sz="3600" b="0" i="0" u="none" strike="noStrike" cap="none">
              <a:solidFill>
                <a:srgbClr val="1F2380"/>
              </a:solidFill>
              <a:latin typeface="Lato Light"/>
              <a:ea typeface="Lato Light"/>
              <a:cs typeface="Lato Light"/>
              <a:sym typeface="Lato Light"/>
            </a:endParaRPr>
          </a:p>
        </p:txBody>
      </p:sp>
      <p:sp>
        <p:nvSpPr>
          <p:cNvPr id="912" name="Google Shape;912;p45"/>
          <p:cNvSpPr txBox="1"/>
          <p:nvPr/>
        </p:nvSpPr>
        <p:spPr>
          <a:xfrm>
            <a:off x="5259113" y="4750050"/>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913" name="Google Shape;913;p45"/>
          <p:cNvSpPr txBox="1"/>
          <p:nvPr/>
        </p:nvSpPr>
        <p:spPr>
          <a:xfrm>
            <a:off x="9768488" y="4750050"/>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914" name="Google Shape;914;p45"/>
          <p:cNvSpPr txBox="1"/>
          <p:nvPr/>
        </p:nvSpPr>
        <p:spPr>
          <a:xfrm>
            <a:off x="14277863" y="4750050"/>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915" name="Google Shape;915;p45"/>
          <p:cNvSpPr txBox="1"/>
          <p:nvPr/>
        </p:nvSpPr>
        <p:spPr>
          <a:xfrm>
            <a:off x="3009425" y="7603775"/>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916" name="Google Shape;916;p45"/>
          <p:cNvSpPr txBox="1"/>
          <p:nvPr/>
        </p:nvSpPr>
        <p:spPr>
          <a:xfrm>
            <a:off x="7513788" y="7603775"/>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917" name="Google Shape;917;p45"/>
          <p:cNvSpPr txBox="1"/>
          <p:nvPr/>
        </p:nvSpPr>
        <p:spPr>
          <a:xfrm>
            <a:off x="12018188" y="7603775"/>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pic>
        <p:nvPicPr>
          <p:cNvPr id="926" name="Google Shape;926;p46" title="Squiggle 2.png"/>
          <p:cNvPicPr preferRelativeResize="0"/>
          <p:nvPr/>
        </p:nvPicPr>
        <p:blipFill rotWithShape="1">
          <a:blip r:embed="rId3">
            <a:alphaModFix/>
          </a:blip>
          <a:srcRect r="73851" b="48195"/>
          <a:stretch/>
        </p:blipFill>
        <p:spPr>
          <a:xfrm rot="10800000">
            <a:off x="13516948" y="4957648"/>
            <a:ext cx="4782250" cy="5329349"/>
          </a:xfrm>
          <a:prstGeom prst="rect">
            <a:avLst/>
          </a:prstGeom>
          <a:noFill/>
          <a:ln>
            <a:noFill/>
          </a:ln>
        </p:spPr>
      </p:pic>
      <p:pic>
        <p:nvPicPr>
          <p:cNvPr id="927" name="Google Shape;927;p46" title="Squiggle 2.png"/>
          <p:cNvPicPr preferRelativeResize="0"/>
          <p:nvPr/>
        </p:nvPicPr>
        <p:blipFill rotWithShape="1">
          <a:blip r:embed="rId3">
            <a:alphaModFix/>
          </a:blip>
          <a:srcRect r="73851" b="48195"/>
          <a:stretch/>
        </p:blipFill>
        <p:spPr>
          <a:xfrm>
            <a:off x="-11202" y="-2"/>
            <a:ext cx="4782250" cy="5329349"/>
          </a:xfrm>
          <a:prstGeom prst="rect">
            <a:avLst/>
          </a:prstGeom>
          <a:noFill/>
          <a:ln>
            <a:noFill/>
          </a:ln>
        </p:spPr>
      </p:pic>
      <p:grpSp>
        <p:nvGrpSpPr>
          <p:cNvPr id="928" name="Google Shape;928;p46"/>
          <p:cNvGrpSpPr/>
          <p:nvPr/>
        </p:nvGrpSpPr>
        <p:grpSpPr>
          <a:xfrm>
            <a:off x="394733" y="3892986"/>
            <a:ext cx="3970375" cy="2370606"/>
            <a:chOff x="0" y="-38100"/>
            <a:chExt cx="969925" cy="579117"/>
          </a:xfrm>
        </p:grpSpPr>
        <p:sp>
          <p:nvSpPr>
            <p:cNvPr id="929" name="Google Shape;929;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1" name="Google Shape;931;p46"/>
          <p:cNvGrpSpPr/>
          <p:nvPr/>
        </p:nvGrpSpPr>
        <p:grpSpPr>
          <a:xfrm>
            <a:off x="13922893" y="3892986"/>
            <a:ext cx="3970375" cy="2370606"/>
            <a:chOff x="0" y="-38100"/>
            <a:chExt cx="969925" cy="579117"/>
          </a:xfrm>
        </p:grpSpPr>
        <p:sp>
          <p:nvSpPr>
            <p:cNvPr id="932" name="Google Shape;932;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4" name="Google Shape;934;p46"/>
          <p:cNvGrpSpPr/>
          <p:nvPr/>
        </p:nvGrpSpPr>
        <p:grpSpPr>
          <a:xfrm>
            <a:off x="4904119" y="3892986"/>
            <a:ext cx="3970375" cy="2370606"/>
            <a:chOff x="0" y="-38100"/>
            <a:chExt cx="969925" cy="579117"/>
          </a:xfrm>
        </p:grpSpPr>
        <p:sp>
          <p:nvSpPr>
            <p:cNvPr id="935" name="Google Shape;935;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7" name="Google Shape;937;p46"/>
          <p:cNvGrpSpPr/>
          <p:nvPr/>
        </p:nvGrpSpPr>
        <p:grpSpPr>
          <a:xfrm>
            <a:off x="7158831" y="6697860"/>
            <a:ext cx="3970388" cy="2370615"/>
            <a:chOff x="0" y="-38100"/>
            <a:chExt cx="969925" cy="579117"/>
          </a:xfrm>
        </p:grpSpPr>
        <p:sp>
          <p:nvSpPr>
            <p:cNvPr id="938" name="Google Shape;938;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40" name="Google Shape;940;p46"/>
          <p:cNvGrpSpPr/>
          <p:nvPr/>
        </p:nvGrpSpPr>
        <p:grpSpPr>
          <a:xfrm>
            <a:off x="2654445" y="6624538"/>
            <a:ext cx="3970375" cy="2370606"/>
            <a:chOff x="0" y="-38100"/>
            <a:chExt cx="969925" cy="579117"/>
          </a:xfrm>
        </p:grpSpPr>
        <p:sp>
          <p:nvSpPr>
            <p:cNvPr id="941" name="Google Shape;941;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43" name="Google Shape;943;p46"/>
          <p:cNvGrpSpPr/>
          <p:nvPr/>
        </p:nvGrpSpPr>
        <p:grpSpPr>
          <a:xfrm>
            <a:off x="9413501" y="3892987"/>
            <a:ext cx="3970388" cy="2370615"/>
            <a:chOff x="0" y="-38100"/>
            <a:chExt cx="969925" cy="579117"/>
          </a:xfrm>
        </p:grpSpPr>
        <p:sp>
          <p:nvSpPr>
            <p:cNvPr id="944" name="Google Shape;944;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46" name="Google Shape;946;p46"/>
          <p:cNvGrpSpPr/>
          <p:nvPr/>
        </p:nvGrpSpPr>
        <p:grpSpPr>
          <a:xfrm>
            <a:off x="11663205" y="6697837"/>
            <a:ext cx="3970388" cy="2370615"/>
            <a:chOff x="0" y="-38100"/>
            <a:chExt cx="969925" cy="579117"/>
          </a:xfrm>
        </p:grpSpPr>
        <p:sp>
          <p:nvSpPr>
            <p:cNvPr id="947" name="Google Shape;947;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49" name="Google Shape;949;p46"/>
          <p:cNvSpPr txBox="1"/>
          <p:nvPr/>
        </p:nvSpPr>
        <p:spPr>
          <a:xfrm>
            <a:off x="11751641" y="7242926"/>
            <a:ext cx="3793500" cy="12804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81"/>
              <a:buFont typeface="Arial"/>
              <a:buNone/>
            </a:pPr>
            <a:r>
              <a:rPr lang="en-US" sz="3781" b="0" i="0" u="none" strike="noStrike" cap="none">
                <a:solidFill>
                  <a:srgbClr val="1F2380"/>
                </a:solidFill>
                <a:latin typeface="Lato Light"/>
                <a:ea typeface="Lato Light"/>
                <a:cs typeface="Lato Light"/>
                <a:sym typeface="Lato Light"/>
              </a:rPr>
              <a:t>Don’t think they are eligible</a:t>
            </a:r>
            <a:endParaRPr sz="800" b="0" i="0" u="none" strike="noStrike" cap="none">
              <a:solidFill>
                <a:srgbClr val="000000"/>
              </a:solidFill>
              <a:latin typeface="Lato Light"/>
              <a:ea typeface="Lato Light"/>
              <a:cs typeface="Lato Light"/>
              <a:sym typeface="Lato Light"/>
            </a:endParaRPr>
          </a:p>
        </p:txBody>
      </p:sp>
      <p:sp>
        <p:nvSpPr>
          <p:cNvPr id="950" name="Google Shape;950;p46"/>
          <p:cNvSpPr txBox="1"/>
          <p:nvPr/>
        </p:nvSpPr>
        <p:spPr>
          <a:xfrm>
            <a:off x="9972661" y="4096989"/>
            <a:ext cx="2852100" cy="19626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Inaccurate tv/media portrayal</a:t>
            </a:r>
            <a:endParaRPr sz="3750" b="0" i="0" u="none" strike="noStrike" cap="none">
              <a:solidFill>
                <a:srgbClr val="000000"/>
              </a:solidFill>
              <a:latin typeface="Lato Light"/>
              <a:ea typeface="Lato Light"/>
              <a:cs typeface="Lato Light"/>
              <a:sym typeface="Lato Light"/>
            </a:endParaRPr>
          </a:p>
        </p:txBody>
      </p:sp>
      <p:sp>
        <p:nvSpPr>
          <p:cNvPr id="951" name="Google Shape;951;p46"/>
          <p:cNvSpPr txBox="1"/>
          <p:nvPr/>
        </p:nvSpPr>
        <p:spPr>
          <a:xfrm>
            <a:off x="7561522" y="7242900"/>
            <a:ext cx="31650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Funeral arrangements</a:t>
            </a:r>
            <a:endParaRPr sz="3750" b="0" i="0" u="none" strike="noStrike" cap="none">
              <a:solidFill>
                <a:srgbClr val="000000"/>
              </a:solidFill>
              <a:latin typeface="Lato Light"/>
              <a:ea typeface="Lato Light"/>
              <a:cs typeface="Lato Light"/>
              <a:sym typeface="Lato Light"/>
            </a:endParaRPr>
          </a:p>
        </p:txBody>
      </p:sp>
      <p:sp>
        <p:nvSpPr>
          <p:cNvPr id="952" name="Google Shape;952;p46"/>
          <p:cNvSpPr txBox="1"/>
          <p:nvPr/>
        </p:nvSpPr>
        <p:spPr>
          <a:xfrm>
            <a:off x="14325581" y="4519175"/>
            <a:ext cx="31650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Illegal organ trade</a:t>
            </a:r>
            <a:endParaRPr sz="3750" b="0" i="0" u="none" strike="noStrike" cap="none">
              <a:solidFill>
                <a:srgbClr val="000000"/>
              </a:solidFill>
              <a:latin typeface="Lato Light"/>
              <a:ea typeface="Lato Light"/>
              <a:cs typeface="Lato Light"/>
              <a:sym typeface="Lato Light"/>
            </a:endParaRPr>
          </a:p>
        </p:txBody>
      </p:sp>
      <p:sp>
        <p:nvSpPr>
          <p:cNvPr id="953" name="Google Shape;953;p46"/>
          <p:cNvSpPr txBox="1"/>
          <p:nvPr/>
        </p:nvSpPr>
        <p:spPr>
          <a:xfrm>
            <a:off x="5463249" y="4406685"/>
            <a:ext cx="28521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Religious beliefs</a:t>
            </a:r>
            <a:endParaRPr sz="3750" b="0" i="0" u="none" strike="noStrike" cap="none">
              <a:solidFill>
                <a:srgbClr val="000000"/>
              </a:solidFill>
              <a:latin typeface="Lato Light"/>
              <a:ea typeface="Lato Light"/>
              <a:cs typeface="Lato Light"/>
              <a:sym typeface="Lato Light"/>
            </a:endParaRPr>
          </a:p>
        </p:txBody>
      </p:sp>
      <p:sp>
        <p:nvSpPr>
          <p:cNvPr id="954" name="Google Shape;954;p46"/>
          <p:cNvSpPr txBox="1"/>
          <p:nvPr/>
        </p:nvSpPr>
        <p:spPr>
          <a:xfrm>
            <a:off x="3013794" y="7248172"/>
            <a:ext cx="32517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Worry of additional cost</a:t>
            </a:r>
            <a:endParaRPr sz="3750" b="0" i="0" u="none" strike="noStrike" cap="none">
              <a:solidFill>
                <a:srgbClr val="000000"/>
              </a:solidFill>
              <a:latin typeface="Lato Light"/>
              <a:ea typeface="Lato Light"/>
              <a:cs typeface="Lato Light"/>
              <a:sym typeface="Lato Light"/>
            </a:endParaRPr>
          </a:p>
        </p:txBody>
      </p:sp>
      <p:sp>
        <p:nvSpPr>
          <p:cNvPr id="955" name="Google Shape;955;p46"/>
          <p:cNvSpPr txBox="1"/>
          <p:nvPr/>
        </p:nvSpPr>
        <p:spPr>
          <a:xfrm>
            <a:off x="710725" y="4443335"/>
            <a:ext cx="32517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Compromised medical care</a:t>
            </a:r>
            <a:endParaRPr sz="3750" b="0" i="0" u="none" strike="noStrike" cap="none">
              <a:solidFill>
                <a:srgbClr val="000000"/>
              </a:solidFill>
              <a:latin typeface="Lato Light"/>
              <a:ea typeface="Lato Light"/>
              <a:cs typeface="Lato Light"/>
              <a:sym typeface="Lato Light"/>
            </a:endParaRPr>
          </a:p>
        </p:txBody>
      </p:sp>
      <p:sp>
        <p:nvSpPr>
          <p:cNvPr id="956" name="Google Shape;956;p46"/>
          <p:cNvSpPr txBox="1"/>
          <p:nvPr/>
        </p:nvSpPr>
        <p:spPr>
          <a:xfrm>
            <a:off x="5569681" y="614541"/>
            <a:ext cx="11200200" cy="2708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799"/>
              <a:buFont typeface="Arial"/>
              <a:buNone/>
            </a:pPr>
            <a:r>
              <a:rPr lang="en-US" sz="8799" b="0" i="0" u="none" strike="noStrike" cap="none">
                <a:solidFill>
                  <a:srgbClr val="021670"/>
                </a:solidFill>
                <a:latin typeface="Lato"/>
                <a:ea typeface="Lato"/>
                <a:cs typeface="Lato"/>
                <a:sym typeface="Lato"/>
              </a:rPr>
              <a:t>WHY PEOPLE SAY “NO” TO DONATION</a:t>
            </a:r>
            <a:endParaRPr sz="200" b="0" i="0" u="none" strike="noStrike" cap="none">
              <a:solidFill>
                <a:srgbClr val="000000"/>
              </a:solidFill>
              <a:latin typeface="Lato"/>
              <a:ea typeface="Lato"/>
              <a:cs typeface="Lato"/>
              <a:sym typeface="Lato"/>
            </a:endParaRPr>
          </a:p>
        </p:txBody>
      </p:sp>
      <p:grpSp>
        <p:nvGrpSpPr>
          <p:cNvPr id="957" name="Google Shape;957;p46"/>
          <p:cNvGrpSpPr/>
          <p:nvPr/>
        </p:nvGrpSpPr>
        <p:grpSpPr>
          <a:xfrm>
            <a:off x="4719571" y="301238"/>
            <a:ext cx="12900403" cy="3157481"/>
            <a:chOff x="0" y="-192881"/>
            <a:chExt cx="17200537" cy="4209975"/>
          </a:xfrm>
        </p:grpSpPr>
        <p:grpSp>
          <p:nvGrpSpPr>
            <p:cNvPr id="958" name="Google Shape;958;p46"/>
            <p:cNvGrpSpPr/>
            <p:nvPr/>
          </p:nvGrpSpPr>
          <p:grpSpPr>
            <a:xfrm>
              <a:off x="0" y="-192881"/>
              <a:ext cx="17200537" cy="4209975"/>
              <a:chOff x="0" y="-38100"/>
              <a:chExt cx="3397637" cy="831600"/>
            </a:xfrm>
          </p:grpSpPr>
          <p:sp>
            <p:nvSpPr>
              <p:cNvPr id="959" name="Google Shape;959;p46"/>
              <p:cNvSpPr/>
              <p:nvPr/>
            </p:nvSpPr>
            <p:spPr>
              <a:xfrm>
                <a:off x="0" y="0"/>
                <a:ext cx="3397637" cy="793354"/>
              </a:xfrm>
              <a:custGeom>
                <a:avLst/>
                <a:gdLst/>
                <a:ahLst/>
                <a:cxnLst/>
                <a:rect l="l" t="t" r="r" b="b"/>
                <a:pathLst>
                  <a:path w="3397637" h="793354" extrusionOk="0">
                    <a:moveTo>
                      <a:pt x="30607" y="0"/>
                    </a:moveTo>
                    <a:lnTo>
                      <a:pt x="3367031" y="0"/>
                    </a:lnTo>
                    <a:cubicBezTo>
                      <a:pt x="3383934" y="0"/>
                      <a:pt x="3397637" y="13703"/>
                      <a:pt x="3397637" y="30607"/>
                    </a:cubicBezTo>
                    <a:lnTo>
                      <a:pt x="3397637" y="762748"/>
                    </a:lnTo>
                    <a:cubicBezTo>
                      <a:pt x="3397637" y="770865"/>
                      <a:pt x="3394413" y="778650"/>
                      <a:pt x="3388673" y="784390"/>
                    </a:cubicBezTo>
                    <a:cubicBezTo>
                      <a:pt x="3382933" y="790130"/>
                      <a:pt x="3375148" y="793354"/>
                      <a:pt x="3367031" y="793354"/>
                    </a:cubicBezTo>
                    <a:lnTo>
                      <a:pt x="30607" y="793354"/>
                    </a:lnTo>
                    <a:cubicBezTo>
                      <a:pt x="13703" y="793354"/>
                      <a:pt x="0" y="779651"/>
                      <a:pt x="0" y="762748"/>
                    </a:cubicBezTo>
                    <a:lnTo>
                      <a:pt x="0" y="30607"/>
                    </a:lnTo>
                    <a:cubicBezTo>
                      <a:pt x="0" y="13703"/>
                      <a:pt x="13703" y="0"/>
                      <a:pt x="30607"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46"/>
              <p:cNvSpPr txBox="1"/>
              <p:nvPr/>
            </p:nvSpPr>
            <p:spPr>
              <a:xfrm>
                <a:off x="0" y="-38100"/>
                <a:ext cx="3397500" cy="831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1" name="Google Shape;961;p46"/>
            <p:cNvSpPr txBox="1"/>
            <p:nvPr/>
          </p:nvSpPr>
          <p:spPr>
            <a:xfrm>
              <a:off x="1133480" y="224856"/>
              <a:ext cx="14933700" cy="3611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799"/>
                <a:buFont typeface="Arial"/>
                <a:buNone/>
              </a:pPr>
              <a:r>
                <a:rPr lang="en-US" sz="8799" b="0" i="0" u="none" strike="noStrike" cap="none">
                  <a:solidFill>
                    <a:srgbClr val="021670"/>
                  </a:solidFill>
                  <a:latin typeface="Lato"/>
                  <a:ea typeface="Lato"/>
                  <a:cs typeface="Lato"/>
                  <a:sym typeface="Lato"/>
                </a:rPr>
                <a:t>WHY PEOPLE SAY “NO” TO DONATION</a:t>
              </a:r>
              <a:endParaRPr sz="200" b="0" i="0" u="none" strike="noStrike" cap="none">
                <a:solidFill>
                  <a:srgbClr val="000000"/>
                </a:solidFill>
                <a:latin typeface="Lato"/>
                <a:ea typeface="Lato"/>
                <a:cs typeface="Lato"/>
                <a:sym typeface="La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69"/>
        <p:cNvGrpSpPr/>
        <p:nvPr/>
      </p:nvGrpSpPr>
      <p:grpSpPr>
        <a:xfrm>
          <a:off x="0" y="0"/>
          <a:ext cx="0" cy="0"/>
          <a:chOff x="0" y="0"/>
          <a:chExt cx="0" cy="0"/>
        </a:xfrm>
      </p:grpSpPr>
      <p:pic>
        <p:nvPicPr>
          <p:cNvPr id="970" name="Google Shape;970;g3f6f1162d13_0_37"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971" name="Google Shape;971;g3f6f1162d13_0_37" title="Squiggle 2.png"/>
          <p:cNvPicPr preferRelativeResize="0"/>
          <p:nvPr/>
        </p:nvPicPr>
        <p:blipFill rotWithShape="1">
          <a:blip r:embed="rId3">
            <a:alphaModFix/>
          </a:blip>
          <a:srcRect r="73851" b="48195"/>
          <a:stretch/>
        </p:blipFill>
        <p:spPr>
          <a:xfrm rot="10800000">
            <a:off x="13516948" y="4957648"/>
            <a:ext cx="4782250" cy="5329349"/>
          </a:xfrm>
          <a:prstGeom prst="rect">
            <a:avLst/>
          </a:prstGeom>
          <a:noFill/>
          <a:ln>
            <a:noFill/>
          </a:ln>
        </p:spPr>
      </p:pic>
      <p:sp>
        <p:nvSpPr>
          <p:cNvPr id="972" name="Google Shape;972;g3f6f1162d13_0_37"/>
          <p:cNvSpPr txBox="1"/>
          <p:nvPr/>
        </p:nvSpPr>
        <p:spPr>
          <a:xfrm>
            <a:off x="2032950" y="1847375"/>
            <a:ext cx="14897400" cy="32025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dk1"/>
                </a:solidFill>
                <a:latin typeface="Lato"/>
                <a:ea typeface="Lato"/>
                <a:cs typeface="Lato"/>
                <a:sym typeface="Lato"/>
              </a:rPr>
              <a:t>True or false:</a:t>
            </a:r>
            <a:endParaRPr sz="8669" b="0" i="0" u="none" strike="noStrike" cap="none">
              <a:solidFill>
                <a:schemeClr val="dk1"/>
              </a:solidFill>
              <a:latin typeface="Lato"/>
              <a:ea typeface="Lato"/>
              <a:cs typeface="Lato"/>
              <a:sym typeface="Lato"/>
            </a:endParaRPr>
          </a:p>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dk1"/>
                </a:solidFill>
                <a:latin typeface="Lato"/>
                <a:ea typeface="Lato"/>
                <a:cs typeface="Lato"/>
                <a:sym typeface="Lato"/>
              </a:rPr>
              <a:t>Grandparents can be donors.</a:t>
            </a:r>
            <a:endParaRPr sz="8669" b="0" i="0" u="none" strike="noStrike" cap="none">
              <a:solidFill>
                <a:schemeClr val="dk1"/>
              </a:solidFill>
              <a:latin typeface="Lato"/>
              <a:ea typeface="Lato"/>
              <a:cs typeface="Lato"/>
              <a:sym typeface="Lato"/>
            </a:endParaRPr>
          </a:p>
        </p:txBody>
      </p:sp>
      <p:sp>
        <p:nvSpPr>
          <p:cNvPr id="973" name="Google Shape;973;g3f6f1162d13_0_37"/>
          <p:cNvSpPr txBox="1"/>
          <p:nvPr/>
        </p:nvSpPr>
        <p:spPr>
          <a:xfrm>
            <a:off x="5780100" y="5721375"/>
            <a:ext cx="9064800" cy="3801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a:solidFill>
                  <a:schemeClr val="dk1"/>
                </a:solidFill>
                <a:latin typeface="Lato"/>
                <a:ea typeface="Lato"/>
                <a:cs typeface="Lato"/>
                <a:sym typeface="Lato"/>
              </a:rPr>
              <a:t>True. </a:t>
            </a:r>
            <a:r>
              <a:rPr lang="en-US" sz="3900" b="0" i="0" u="none" strike="noStrike" cap="none">
                <a:solidFill>
                  <a:schemeClr val="dk1"/>
                </a:solidFill>
                <a:latin typeface="Lato"/>
                <a:ea typeface="Lato"/>
                <a:cs typeface="Lato"/>
                <a:sym typeface="Lato"/>
              </a:rPr>
              <a:t>No one should rule themselves out due to age, health, medical conditions, physical ability, gender, or sexual orientation! Additionally, the criteria required for </a:t>
            </a:r>
            <a:r>
              <a:rPr lang="en-US" sz="3900" b="0" i="1" u="none" strike="noStrike" cap="none">
                <a:solidFill>
                  <a:schemeClr val="dk1"/>
                </a:solidFill>
                <a:latin typeface="Lato"/>
                <a:ea typeface="Lato"/>
                <a:cs typeface="Lato"/>
                <a:sym typeface="Lato"/>
              </a:rPr>
              <a:t>organ</a:t>
            </a:r>
            <a:r>
              <a:rPr lang="en-US" sz="3900" b="0" i="0" u="none" strike="noStrike" cap="none">
                <a:solidFill>
                  <a:schemeClr val="dk1"/>
                </a:solidFill>
                <a:latin typeface="Lato"/>
                <a:ea typeface="Lato"/>
                <a:cs typeface="Lato"/>
                <a:sym typeface="Lato"/>
              </a:rPr>
              <a:t> donation do not apply to tissue and eye donation. </a:t>
            </a:r>
            <a:endParaRPr sz="2200" b="0" i="0" u="none" strike="noStrike" cap="none">
              <a:solidFill>
                <a:schemeClr val="dk1"/>
              </a:solidFill>
              <a:latin typeface="Lato"/>
              <a:ea typeface="Lato"/>
              <a:cs typeface="Lato"/>
              <a:sym typeface="Lato"/>
            </a:endParaRPr>
          </a:p>
        </p:txBody>
      </p:sp>
      <p:pic>
        <p:nvPicPr>
          <p:cNvPr id="974" name="Google Shape;974;g3f6f1162d13_0_37"/>
          <p:cNvPicPr preferRelativeResize="0"/>
          <p:nvPr/>
        </p:nvPicPr>
        <p:blipFill rotWithShape="1">
          <a:blip r:embed="rId4">
            <a:alphaModFix/>
          </a:blip>
          <a:srcRect/>
          <a:stretch/>
        </p:blipFill>
        <p:spPr>
          <a:xfrm>
            <a:off x="1402575" y="5634325"/>
            <a:ext cx="4346498" cy="38019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982"/>
        <p:cNvGrpSpPr/>
        <p:nvPr/>
      </p:nvGrpSpPr>
      <p:grpSpPr>
        <a:xfrm>
          <a:off x="0" y="0"/>
          <a:ext cx="0" cy="0"/>
          <a:chOff x="0" y="0"/>
          <a:chExt cx="0" cy="0"/>
        </a:xfrm>
      </p:grpSpPr>
      <p:sp>
        <p:nvSpPr>
          <p:cNvPr id="983" name="Google Shape;983;g3f705b59832_0_2"/>
          <p:cNvSpPr txBox="1"/>
          <p:nvPr/>
        </p:nvSpPr>
        <p:spPr>
          <a:xfrm>
            <a:off x="1913800" y="914000"/>
            <a:ext cx="14897400" cy="23301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669"/>
              <a:buFont typeface="Arial"/>
              <a:buNone/>
            </a:pPr>
            <a:r>
              <a:rPr lang="en-US" sz="7569" b="0" i="0" u="none" strike="noStrike" cap="none">
                <a:solidFill>
                  <a:schemeClr val="dk1"/>
                </a:solidFill>
                <a:latin typeface="Lato"/>
                <a:ea typeface="Lato"/>
                <a:cs typeface="Lato"/>
                <a:sym typeface="Lato"/>
              </a:rPr>
              <a:t>What are some careers related to donation and transplant?</a:t>
            </a:r>
            <a:endParaRPr sz="300" b="0" i="0" u="none" strike="noStrike" cap="none">
              <a:solidFill>
                <a:schemeClr val="dk1"/>
              </a:solidFill>
              <a:latin typeface="Lato"/>
              <a:ea typeface="Lato"/>
              <a:cs typeface="Lato"/>
              <a:sym typeface="Lato"/>
            </a:endParaRPr>
          </a:p>
        </p:txBody>
      </p:sp>
      <p:graphicFrame>
        <p:nvGraphicFramePr>
          <p:cNvPr id="984" name="Google Shape;984;g3f705b59832_0_2"/>
          <p:cNvGraphicFramePr/>
          <p:nvPr/>
        </p:nvGraphicFramePr>
        <p:xfrm>
          <a:off x="952513" y="4287075"/>
          <a:ext cx="16382975" cy="5165550"/>
        </p:xfrm>
        <a:graphic>
          <a:graphicData uri="http://schemas.openxmlformats.org/drawingml/2006/table">
            <a:tbl>
              <a:tblPr>
                <a:noFill/>
                <a:tableStyleId>{9EE4B8E1-5024-421A-A96A-151A4930A605}</a:tableStyleId>
              </a:tblPr>
              <a:tblGrid>
                <a:gridCol w="4095725">
                  <a:extLst>
                    <a:ext uri="{9D8B030D-6E8A-4147-A177-3AD203B41FA5}">
                      <a16:colId xmlns:a16="http://schemas.microsoft.com/office/drawing/2014/main" val="20000"/>
                    </a:ext>
                  </a:extLst>
                </a:gridCol>
                <a:gridCol w="4095750">
                  <a:extLst>
                    <a:ext uri="{9D8B030D-6E8A-4147-A177-3AD203B41FA5}">
                      <a16:colId xmlns:a16="http://schemas.microsoft.com/office/drawing/2014/main" val="20001"/>
                    </a:ext>
                  </a:extLst>
                </a:gridCol>
                <a:gridCol w="4095750">
                  <a:extLst>
                    <a:ext uri="{9D8B030D-6E8A-4147-A177-3AD203B41FA5}">
                      <a16:colId xmlns:a16="http://schemas.microsoft.com/office/drawing/2014/main" val="20002"/>
                    </a:ext>
                  </a:extLst>
                </a:gridCol>
                <a:gridCol w="4095750">
                  <a:extLst>
                    <a:ext uri="{9D8B030D-6E8A-4147-A177-3AD203B41FA5}">
                      <a16:colId xmlns:a16="http://schemas.microsoft.com/office/drawing/2014/main" val="20003"/>
                    </a:ext>
                  </a:extLst>
                </a:gridCol>
              </a:tblGrid>
              <a:tr h="860925">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Transplant Surgeon</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Case Manager</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Referral Response Coordinator</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Community &amp; Outreach Education</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extLst>
                  <a:ext uri="{0D108BD9-81ED-4DB2-BD59-A6C34878D82A}">
                    <a16:rowId xmlns:a16="http://schemas.microsoft.com/office/drawing/2014/main" val="10000"/>
                  </a:ext>
                </a:extLst>
              </a:tr>
              <a:tr h="860925">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Speciality Physician</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Speciality Pharmacist</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Organ Preservationist</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Dialysis Clinician</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extLst>
                  <a:ext uri="{0D108BD9-81ED-4DB2-BD59-A6C34878D82A}">
                    <a16:rowId xmlns:a16="http://schemas.microsoft.com/office/drawing/2014/main" val="10001"/>
                  </a:ext>
                </a:extLst>
              </a:tr>
              <a:tr h="860925">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Transplant Coordinator</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Social Worker</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Hospital Development</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Therapist</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extLst>
                  <a:ext uri="{0D108BD9-81ED-4DB2-BD59-A6C34878D82A}">
                    <a16:rowId xmlns:a16="http://schemas.microsoft.com/office/drawing/2014/main" val="10002"/>
                  </a:ext>
                </a:extLst>
              </a:tr>
              <a:tr h="860925">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Nurse Practitioner</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Dietician/Nutritionist</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After Care Coordinator</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Phlebotomist</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extLst>
                  <a:ext uri="{0D108BD9-81ED-4DB2-BD59-A6C34878D82A}">
                    <a16:rowId xmlns:a16="http://schemas.microsoft.com/office/drawing/2014/main" val="10003"/>
                  </a:ext>
                </a:extLst>
              </a:tr>
              <a:tr h="860925">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Operating Room Nurse</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Physical Therapist</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Donor Family Referral Call Staff</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Immunologist</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extLst>
                  <a:ext uri="{0D108BD9-81ED-4DB2-BD59-A6C34878D82A}">
                    <a16:rowId xmlns:a16="http://schemas.microsoft.com/office/drawing/2014/main" val="10004"/>
                  </a:ext>
                </a:extLst>
              </a:tr>
              <a:tr h="860925">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Intensive Care Nurse</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Laboratory Technician</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Donor Family Advocate</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t> . . . . and more</a:t>
                      </a:r>
                      <a:endParaRPr sz="2000" u="none" strike="noStrike" cap="none"/>
                    </a:p>
                  </a:txBody>
                  <a:tcPr marL="91425" marR="91425" marT="91425" marB="91425">
                    <a:lnL w="9525" cap="flat" cmpd="sng">
                      <a:solidFill>
                        <a:schemeClr val="lt1">
                          <a:alpha val="0"/>
                        </a:schemeClr>
                      </a:solidFill>
                      <a:prstDash val="solid"/>
                      <a:round/>
                      <a:headEnd type="none" w="sm" len="sm"/>
                      <a:tailEnd type="none" w="sm" len="sm"/>
                    </a:lnL>
                    <a:lnR w="9525" cap="flat" cmpd="sng">
                      <a:solidFill>
                        <a:schemeClr val="lt1">
                          <a:alpha val="0"/>
                        </a:schemeClr>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pic>
        <p:nvPicPr>
          <p:cNvPr id="985" name="Google Shape;985;g3f705b59832_0_2" descr="a green caduceus medical symbol with wings and snakes (Provided by Tenor)"/>
          <p:cNvPicPr preferRelativeResize="0"/>
          <p:nvPr/>
        </p:nvPicPr>
        <p:blipFill rotWithShape="1">
          <a:blip r:embed="rId3">
            <a:alphaModFix/>
          </a:blip>
          <a:srcRect/>
          <a:stretch/>
        </p:blipFill>
        <p:spPr>
          <a:xfrm>
            <a:off x="576850" y="8591712"/>
            <a:ext cx="1001275" cy="914804"/>
          </a:xfrm>
          <a:prstGeom prst="rect">
            <a:avLst/>
          </a:prstGeom>
          <a:noFill/>
          <a:ln>
            <a:noFill/>
          </a:ln>
        </p:spPr>
      </p:pic>
      <p:pic>
        <p:nvPicPr>
          <p:cNvPr id="986" name="Google Shape;986;g3f705b59832_0_2" descr="a blue stethoscope on a white background with the letter l (Provided by Tenor)"/>
          <p:cNvPicPr preferRelativeResize="0"/>
          <p:nvPr/>
        </p:nvPicPr>
        <p:blipFill rotWithShape="1">
          <a:blip r:embed="rId4">
            <a:alphaModFix/>
          </a:blip>
          <a:srcRect/>
          <a:stretch/>
        </p:blipFill>
        <p:spPr>
          <a:xfrm>
            <a:off x="517275" y="3741375"/>
            <a:ext cx="1120426" cy="1157776"/>
          </a:xfrm>
          <a:prstGeom prst="rect">
            <a:avLst/>
          </a:prstGeom>
          <a:noFill/>
          <a:ln>
            <a:noFill/>
          </a:ln>
        </p:spPr>
      </p:pic>
      <p:pic>
        <p:nvPicPr>
          <p:cNvPr id="987" name="Google Shape;987;g3f705b59832_0_2" descr="a red and yellow capsule is against a white background (Provided by Tenor)"/>
          <p:cNvPicPr preferRelativeResize="0"/>
          <p:nvPr/>
        </p:nvPicPr>
        <p:blipFill rotWithShape="1">
          <a:blip r:embed="rId5">
            <a:alphaModFix/>
          </a:blip>
          <a:srcRect/>
          <a:stretch/>
        </p:blipFill>
        <p:spPr>
          <a:xfrm>
            <a:off x="4981050" y="5148003"/>
            <a:ext cx="667375" cy="667349"/>
          </a:xfrm>
          <a:prstGeom prst="rect">
            <a:avLst/>
          </a:prstGeom>
          <a:noFill/>
          <a:ln>
            <a:noFill/>
          </a:ln>
        </p:spPr>
      </p:pic>
      <p:pic>
        <p:nvPicPr>
          <p:cNvPr id="988" name="Google Shape;988;g3f705b59832_0_2" descr="an illustration of a microscope with a blue knob on it (Provided by Tenor)"/>
          <p:cNvPicPr preferRelativeResize="0"/>
          <p:nvPr/>
        </p:nvPicPr>
        <p:blipFill rotWithShape="1">
          <a:blip r:embed="rId6">
            <a:alphaModFix/>
          </a:blip>
          <a:srcRect/>
          <a:stretch/>
        </p:blipFill>
        <p:spPr>
          <a:xfrm>
            <a:off x="6785721" y="9141126"/>
            <a:ext cx="855929" cy="1001275"/>
          </a:xfrm>
          <a:prstGeom prst="rect">
            <a:avLst/>
          </a:prstGeom>
          <a:noFill/>
          <a:ln>
            <a:noFill/>
          </a:ln>
        </p:spPr>
      </p:pic>
      <p:pic>
        <p:nvPicPr>
          <p:cNvPr id="989" name="Google Shape;989;g3f705b59832_0_2" descr="a clipboard with a checklist and a red tick (Provided by Tenor)"/>
          <p:cNvPicPr preferRelativeResize="0"/>
          <p:nvPr/>
        </p:nvPicPr>
        <p:blipFill rotWithShape="1">
          <a:blip r:embed="rId7">
            <a:alphaModFix/>
          </a:blip>
          <a:srcRect/>
          <a:stretch/>
        </p:blipFill>
        <p:spPr>
          <a:xfrm rot="1407111">
            <a:off x="8712544" y="5476672"/>
            <a:ext cx="766790" cy="880407"/>
          </a:xfrm>
          <a:prstGeom prst="rect">
            <a:avLst/>
          </a:prstGeom>
          <a:noFill/>
          <a:ln>
            <a:noFill/>
          </a:ln>
        </p:spPr>
      </p:pic>
      <p:pic>
        <p:nvPicPr>
          <p:cNvPr id="990" name="Google Shape;990;g3f705b59832_0_2" descr="a silhouette of a telephone against a white background (Provided by Tenor)"/>
          <p:cNvPicPr preferRelativeResize="0"/>
          <p:nvPr/>
        </p:nvPicPr>
        <p:blipFill rotWithShape="1">
          <a:blip r:embed="rId8">
            <a:alphaModFix/>
          </a:blip>
          <a:srcRect/>
          <a:stretch/>
        </p:blipFill>
        <p:spPr>
          <a:xfrm>
            <a:off x="12966675" y="6562913"/>
            <a:ext cx="757450" cy="823899"/>
          </a:xfrm>
          <a:prstGeom prst="rect">
            <a:avLst/>
          </a:prstGeom>
          <a:noFill/>
          <a:ln>
            <a:noFill/>
          </a:ln>
        </p:spPr>
      </p:pic>
      <p:pic>
        <p:nvPicPr>
          <p:cNvPr id="991" name="Google Shape;991;g3f705b59832_0_2" descr="a blue and purple dna molecule is shown on a white background (Provided by Tenor)"/>
          <p:cNvPicPr preferRelativeResize="0"/>
          <p:nvPr/>
        </p:nvPicPr>
        <p:blipFill rotWithShape="1">
          <a:blip r:embed="rId9">
            <a:alphaModFix/>
          </a:blip>
          <a:srcRect/>
          <a:stretch/>
        </p:blipFill>
        <p:spPr>
          <a:xfrm>
            <a:off x="16665125" y="7341750"/>
            <a:ext cx="1001275" cy="1001275"/>
          </a:xfrm>
          <a:prstGeom prst="rect">
            <a:avLst/>
          </a:prstGeom>
          <a:noFill/>
          <a:ln>
            <a:noFill/>
          </a:ln>
        </p:spPr>
      </p:pic>
      <p:pic>
        <p:nvPicPr>
          <p:cNvPr id="992" name="Google Shape;992;g3f705b59832_0_2" descr="a red heart on a white background that looks like a playing card (Provided by Tenor)"/>
          <p:cNvPicPr preferRelativeResize="0"/>
          <p:nvPr/>
        </p:nvPicPr>
        <p:blipFill rotWithShape="1">
          <a:blip r:embed="rId10">
            <a:alphaModFix/>
          </a:blip>
          <a:srcRect/>
          <a:stretch/>
        </p:blipFill>
        <p:spPr>
          <a:xfrm rot="965766">
            <a:off x="12766325" y="8942225"/>
            <a:ext cx="855925" cy="855925"/>
          </a:xfrm>
          <a:prstGeom prst="rect">
            <a:avLst/>
          </a:prstGeom>
          <a:noFill/>
          <a:ln>
            <a:noFill/>
          </a:ln>
        </p:spPr>
      </p:pic>
      <p:pic>
        <p:nvPicPr>
          <p:cNvPr id="993" name="Google Shape;993;g3f705b59832_0_2" descr="a heart made of fruits and vegetables with a white background (Provided by Tenor)"/>
          <p:cNvPicPr preferRelativeResize="0"/>
          <p:nvPr/>
        </p:nvPicPr>
        <p:blipFill rotWithShape="1">
          <a:blip r:embed="rId11">
            <a:alphaModFix/>
          </a:blip>
          <a:srcRect/>
          <a:stretch/>
        </p:blipFill>
        <p:spPr>
          <a:xfrm>
            <a:off x="4647150" y="7386802"/>
            <a:ext cx="1001275" cy="911162"/>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8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8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8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9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8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9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9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9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g3f6d847ebd8_0_31"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241" name="Google Shape;241;g3f6d847ebd8_0_31" title="Squiggle 2.png"/>
          <p:cNvPicPr preferRelativeResize="0"/>
          <p:nvPr/>
        </p:nvPicPr>
        <p:blipFill rotWithShape="1">
          <a:blip r:embed="rId3">
            <a:alphaModFix/>
          </a:blip>
          <a:srcRect r="73851" b="48195"/>
          <a:stretch/>
        </p:blipFill>
        <p:spPr>
          <a:xfrm rot="10800000">
            <a:off x="13555930" y="5007830"/>
            <a:ext cx="4782250" cy="5329349"/>
          </a:xfrm>
          <a:prstGeom prst="rect">
            <a:avLst/>
          </a:prstGeom>
          <a:noFill/>
          <a:ln>
            <a:noFill/>
          </a:ln>
        </p:spPr>
      </p:pic>
      <p:sp>
        <p:nvSpPr>
          <p:cNvPr id="242" name="Google Shape;242;g3f6d847ebd8_0_31"/>
          <p:cNvSpPr txBox="1"/>
          <p:nvPr/>
        </p:nvSpPr>
        <p:spPr>
          <a:xfrm>
            <a:off x="444750" y="3921000"/>
            <a:ext cx="17398500" cy="375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598"/>
              <a:buFont typeface="Arial"/>
              <a:buNone/>
            </a:pPr>
            <a:r>
              <a:rPr lang="en-US" sz="11598" b="0" i="0" u="none" strike="noStrike" cap="none">
                <a:solidFill>
                  <a:schemeClr val="dk1"/>
                </a:solidFill>
                <a:latin typeface="Lato"/>
                <a:ea typeface="Lato"/>
                <a:cs typeface="Lato"/>
                <a:sym typeface="Lato"/>
              </a:rPr>
              <a:t>What is organ, eye, and tissue donation?</a:t>
            </a:r>
            <a:endParaRPr sz="1400" b="0" i="0" u="none" strike="noStrike" cap="none">
              <a:solidFill>
                <a:schemeClr val="dk1"/>
              </a:solidFill>
              <a:latin typeface="Lato"/>
              <a:ea typeface="Lato"/>
              <a:cs typeface="Lato"/>
              <a:sym typeface="Lato"/>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1"/>
        <p:cNvGrpSpPr/>
        <p:nvPr/>
      </p:nvGrpSpPr>
      <p:grpSpPr>
        <a:xfrm>
          <a:off x="0" y="0"/>
          <a:ext cx="0" cy="0"/>
          <a:chOff x="0" y="0"/>
          <a:chExt cx="0" cy="0"/>
        </a:xfrm>
      </p:grpSpPr>
      <p:pic>
        <p:nvPicPr>
          <p:cNvPr id="1002" name="Google Shape;1002;g3f99e6b1174_0_376"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1003" name="Google Shape;1003;g3f99e6b1174_0_376" title="Squiggle 2.png"/>
          <p:cNvPicPr preferRelativeResize="0"/>
          <p:nvPr/>
        </p:nvPicPr>
        <p:blipFill rotWithShape="1">
          <a:blip r:embed="rId3">
            <a:alphaModFix/>
          </a:blip>
          <a:srcRect r="73851" b="48195"/>
          <a:stretch/>
        </p:blipFill>
        <p:spPr>
          <a:xfrm rot="10800000">
            <a:off x="13516948" y="4957648"/>
            <a:ext cx="4782250" cy="5329349"/>
          </a:xfrm>
          <a:prstGeom prst="rect">
            <a:avLst/>
          </a:prstGeom>
          <a:noFill/>
          <a:ln>
            <a:noFill/>
          </a:ln>
        </p:spPr>
      </p:pic>
      <p:sp>
        <p:nvSpPr>
          <p:cNvPr id="1004" name="Google Shape;1004;g3f99e6b1174_0_376"/>
          <p:cNvSpPr txBox="1"/>
          <p:nvPr/>
        </p:nvSpPr>
        <p:spPr>
          <a:xfrm>
            <a:off x="2032950" y="1847375"/>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dk1"/>
                </a:solidFill>
                <a:latin typeface="Lato"/>
                <a:ea typeface="Lato"/>
                <a:cs typeface="Lato"/>
                <a:sym typeface="Lato"/>
              </a:rPr>
              <a:t>Want to do more?</a:t>
            </a:r>
            <a:endParaRPr sz="1400" b="0" i="0" u="none" strike="noStrike" cap="none">
              <a:solidFill>
                <a:schemeClr val="dk1"/>
              </a:solidFill>
              <a:latin typeface="Lato"/>
              <a:ea typeface="Lato"/>
              <a:cs typeface="Lato"/>
              <a:sym typeface="Lato"/>
            </a:endParaRPr>
          </a:p>
        </p:txBody>
      </p:sp>
      <p:sp>
        <p:nvSpPr>
          <p:cNvPr id="1005" name="Google Shape;1005;g3f99e6b1174_0_376"/>
          <p:cNvSpPr txBox="1"/>
          <p:nvPr/>
        </p:nvSpPr>
        <p:spPr>
          <a:xfrm>
            <a:off x="394600" y="4263025"/>
            <a:ext cx="17136600" cy="3917700"/>
          </a:xfrm>
          <a:prstGeom prst="rect">
            <a:avLst/>
          </a:prstGeom>
          <a:noFill/>
          <a:ln>
            <a:noFill/>
          </a:ln>
        </p:spPr>
        <p:txBody>
          <a:bodyPr spcFirstLastPara="1" wrap="square" lIns="91425" tIns="91425" rIns="91425" bIns="91425" anchor="t" anchorCtr="0">
            <a:spAutoFit/>
          </a:bodyPr>
          <a:lstStyle/>
          <a:p>
            <a:pPr marL="914400" marR="0" lvl="0" indent="-457200" algn="l" rtl="0">
              <a:lnSpc>
                <a:spcPct val="116000"/>
              </a:lnSpc>
              <a:spcBef>
                <a:spcPts val="0"/>
              </a:spcBef>
              <a:spcAft>
                <a:spcPts val="0"/>
              </a:spcAft>
              <a:buClr>
                <a:schemeClr val="dk1"/>
              </a:buClr>
              <a:buSzPts val="4300"/>
              <a:buFont typeface="Lato Light"/>
              <a:buChar char="●"/>
            </a:pPr>
            <a:r>
              <a:rPr lang="en-US" sz="4300" b="0" i="0" u="none" strike="noStrike" cap="none">
                <a:solidFill>
                  <a:schemeClr val="dk1"/>
                </a:solidFill>
                <a:latin typeface="Lato Light"/>
                <a:ea typeface="Lato Light"/>
                <a:cs typeface="Lato Light"/>
                <a:sym typeface="Lato Light"/>
              </a:rPr>
              <a:t>Be a Go Recycle Yourself Student Ambassador</a:t>
            </a:r>
            <a:endParaRPr sz="4300" b="0" i="0" u="none" strike="noStrike" cap="none">
              <a:solidFill>
                <a:schemeClr val="dk1"/>
              </a:solidFill>
              <a:latin typeface="Lato Light"/>
              <a:ea typeface="Lato Light"/>
              <a:cs typeface="Lato Light"/>
              <a:sym typeface="Lato Light"/>
            </a:endParaRPr>
          </a:p>
          <a:p>
            <a:pPr marL="914400" marR="0" lvl="0" indent="0" algn="l" rtl="0">
              <a:lnSpc>
                <a:spcPct val="116000"/>
              </a:lnSpc>
              <a:spcBef>
                <a:spcPts val="0"/>
              </a:spcBef>
              <a:spcAft>
                <a:spcPts val="0"/>
              </a:spcAft>
              <a:buClr>
                <a:srgbClr val="000000"/>
              </a:buClr>
              <a:buSzPts val="4300"/>
              <a:buFont typeface="Arial"/>
              <a:buNone/>
            </a:pPr>
            <a:r>
              <a:rPr lang="en-US" sz="4300" b="0" i="0" u="none" strike="noStrike" cap="none">
                <a:solidFill>
                  <a:schemeClr val="dk1"/>
                </a:solidFill>
                <a:latin typeface="Lato Light"/>
                <a:ea typeface="Lato Light"/>
                <a:cs typeface="Lato Light"/>
                <a:sym typeface="Lato Light"/>
              </a:rPr>
              <a:t>Find opportunities at: </a:t>
            </a:r>
            <a:r>
              <a:rPr lang="en-US" sz="4300" b="0" i="0" u="sng" strike="noStrike" cap="none">
                <a:solidFill>
                  <a:schemeClr val="hlink"/>
                </a:solidFill>
                <a:latin typeface="Lato Light"/>
                <a:ea typeface="Lato Light"/>
                <a:cs typeface="Lato Light"/>
                <a:sym typeface="Lato Light"/>
                <a:hlinkClick r:id="rId4"/>
              </a:rPr>
              <a:t>donatelifenw.org/content/students</a:t>
            </a:r>
            <a:endParaRPr sz="4300" b="0" i="0" u="none" strike="noStrike" cap="none">
              <a:solidFill>
                <a:schemeClr val="dk1"/>
              </a:solidFill>
              <a:latin typeface="Lato Light"/>
              <a:ea typeface="Lato Light"/>
              <a:cs typeface="Lato Light"/>
              <a:sym typeface="Lato Light"/>
            </a:endParaRPr>
          </a:p>
          <a:p>
            <a:pPr marL="914400" marR="0" lvl="0" indent="0" algn="l" rtl="0">
              <a:lnSpc>
                <a:spcPct val="116000"/>
              </a:lnSpc>
              <a:spcBef>
                <a:spcPts val="0"/>
              </a:spcBef>
              <a:spcAft>
                <a:spcPts val="0"/>
              </a:spcAft>
              <a:buClr>
                <a:srgbClr val="000000"/>
              </a:buClr>
              <a:buSzPts val="4300"/>
              <a:buFont typeface="Arial"/>
              <a:buNone/>
            </a:pPr>
            <a:endParaRPr sz="4300" b="0" i="0" u="none" strike="noStrike" cap="none">
              <a:solidFill>
                <a:schemeClr val="dk1"/>
              </a:solidFill>
              <a:latin typeface="Lato Light"/>
              <a:ea typeface="Lato Light"/>
              <a:cs typeface="Lato Light"/>
              <a:sym typeface="Lato Light"/>
            </a:endParaRPr>
          </a:p>
          <a:p>
            <a:pPr marL="914400" marR="0" lvl="0" indent="-457200" algn="l" rtl="0">
              <a:lnSpc>
                <a:spcPct val="116000"/>
              </a:lnSpc>
              <a:spcBef>
                <a:spcPts val="0"/>
              </a:spcBef>
              <a:spcAft>
                <a:spcPts val="0"/>
              </a:spcAft>
              <a:buClr>
                <a:schemeClr val="dk1"/>
              </a:buClr>
              <a:buSzPts val="4300"/>
              <a:buFont typeface="Lato Light"/>
              <a:buChar char="●"/>
            </a:pPr>
            <a:r>
              <a:rPr lang="en-US" sz="4300" b="0" i="0" u="none" strike="noStrike" cap="none">
                <a:solidFill>
                  <a:schemeClr val="dk1"/>
                </a:solidFill>
                <a:latin typeface="Lato Light"/>
                <a:ea typeface="Lato Light"/>
                <a:cs typeface="Lato Light"/>
                <a:sym typeface="Lato Light"/>
              </a:rPr>
              <a:t>Join Student Organ Donation Advocates (SODA)</a:t>
            </a:r>
            <a:endParaRPr sz="4300" b="0" i="0" u="none" strike="noStrike" cap="none">
              <a:solidFill>
                <a:schemeClr val="dk1"/>
              </a:solidFill>
              <a:latin typeface="Lato Light"/>
              <a:ea typeface="Lato Light"/>
              <a:cs typeface="Lato Light"/>
              <a:sym typeface="Lato Light"/>
            </a:endParaRPr>
          </a:p>
          <a:p>
            <a:pPr marL="0" marR="0" lvl="0" indent="0" algn="l" rtl="0">
              <a:lnSpc>
                <a:spcPct val="116000"/>
              </a:lnSpc>
              <a:spcBef>
                <a:spcPts val="0"/>
              </a:spcBef>
              <a:spcAft>
                <a:spcPts val="0"/>
              </a:spcAft>
              <a:buClr>
                <a:srgbClr val="000000"/>
              </a:buClr>
              <a:buSzPts val="4300"/>
              <a:buFont typeface="Arial"/>
              <a:buNone/>
            </a:pPr>
            <a:r>
              <a:rPr lang="en-US" sz="4300" b="0" i="0" u="none" strike="noStrike" cap="none">
                <a:solidFill>
                  <a:schemeClr val="dk1"/>
                </a:solidFill>
                <a:latin typeface="Lato Light"/>
                <a:ea typeface="Lato Light"/>
                <a:cs typeface="Lato Light"/>
                <a:sym typeface="Lato Light"/>
              </a:rPr>
              <a:t>      </a:t>
            </a:r>
            <a:r>
              <a:rPr lang="en-US" sz="4300" b="0" i="0" u="sng" strike="noStrike" cap="none">
                <a:solidFill>
                  <a:schemeClr val="hlink"/>
                </a:solidFill>
                <a:latin typeface="Lato Light"/>
                <a:ea typeface="Lato Light"/>
                <a:cs typeface="Lato Light"/>
                <a:sym typeface="Lato Light"/>
                <a:hlinkClick r:id="rId5"/>
              </a:rPr>
              <a:t>SodaNational.org/Students</a:t>
            </a:r>
            <a:endParaRPr sz="4300" b="0" i="0" u="none" strike="noStrike" cap="none">
              <a:solidFill>
                <a:schemeClr val="dk1"/>
              </a:solidFill>
              <a:latin typeface="Lato Light"/>
              <a:ea typeface="Lato Light"/>
              <a:cs typeface="Lato Light"/>
              <a:sym typeface="Lato Light"/>
            </a:endParaRPr>
          </a:p>
        </p:txBody>
      </p:sp>
      <p:pic>
        <p:nvPicPr>
          <p:cNvPr id="1006" name="Google Shape;1006;g3f99e6b1174_0_376"/>
          <p:cNvPicPr preferRelativeResize="0"/>
          <p:nvPr/>
        </p:nvPicPr>
        <p:blipFill rotWithShape="1">
          <a:blip r:embed="rId6">
            <a:alphaModFix/>
          </a:blip>
          <a:srcRect/>
          <a:stretch/>
        </p:blipFill>
        <p:spPr>
          <a:xfrm>
            <a:off x="9699024" y="7557648"/>
            <a:ext cx="1786505" cy="1776750"/>
          </a:xfrm>
          <a:prstGeom prst="rect">
            <a:avLst/>
          </a:prstGeom>
          <a:noFill/>
          <a:ln>
            <a:noFill/>
          </a:ln>
        </p:spPr>
      </p:pic>
      <p:pic>
        <p:nvPicPr>
          <p:cNvPr id="1007" name="Google Shape;1007;g3f99e6b1174_0_376" title="GRY Green Triangle - No Bkgnd.png"/>
          <p:cNvPicPr preferRelativeResize="0"/>
          <p:nvPr/>
        </p:nvPicPr>
        <p:blipFill rotWithShape="1">
          <a:blip r:embed="rId7">
            <a:alphaModFix/>
          </a:blip>
          <a:srcRect/>
          <a:stretch/>
        </p:blipFill>
        <p:spPr>
          <a:xfrm>
            <a:off x="15124450" y="4139200"/>
            <a:ext cx="2204449" cy="22044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5"/>
        <p:cNvGrpSpPr/>
        <p:nvPr/>
      </p:nvGrpSpPr>
      <p:grpSpPr>
        <a:xfrm>
          <a:off x="0" y="0"/>
          <a:ext cx="0" cy="0"/>
          <a:chOff x="0" y="0"/>
          <a:chExt cx="0" cy="0"/>
        </a:xfrm>
      </p:grpSpPr>
      <p:pic>
        <p:nvPicPr>
          <p:cNvPr id="1016" name="Google Shape;1016;g3f99e6b1174_0_123">
            <a:hlinkClick r:id="rId3"/>
          </p:cNvPr>
          <p:cNvPicPr preferRelativeResize="0"/>
          <p:nvPr/>
        </p:nvPicPr>
        <p:blipFill rotWithShape="1">
          <a:blip r:embed="rId4">
            <a:alphaModFix/>
          </a:blip>
          <a:srcRect l="21668" t="32307" r="21978" b="20769"/>
          <a:stretch/>
        </p:blipFill>
        <p:spPr>
          <a:xfrm>
            <a:off x="2993075" y="2431025"/>
            <a:ext cx="12215198" cy="5509249"/>
          </a:xfrm>
          <a:prstGeom prst="rect">
            <a:avLst/>
          </a:prstGeom>
          <a:noFill/>
          <a:ln>
            <a:noFill/>
          </a:ln>
        </p:spPr>
      </p:pic>
      <p:pic>
        <p:nvPicPr>
          <p:cNvPr id="1017" name="Google Shape;1017;g3f99e6b1174_0_123" title="Squiggle 2.png"/>
          <p:cNvPicPr preferRelativeResize="0"/>
          <p:nvPr/>
        </p:nvPicPr>
        <p:blipFill rotWithShape="1">
          <a:blip r:embed="rId5">
            <a:alphaModFix/>
          </a:blip>
          <a:srcRect r="73851" b="48195"/>
          <a:stretch/>
        </p:blipFill>
        <p:spPr>
          <a:xfrm>
            <a:off x="-16727" y="-16727"/>
            <a:ext cx="4782250" cy="5329349"/>
          </a:xfrm>
          <a:prstGeom prst="rect">
            <a:avLst/>
          </a:prstGeom>
          <a:noFill/>
          <a:ln>
            <a:noFill/>
          </a:ln>
        </p:spPr>
      </p:pic>
      <p:pic>
        <p:nvPicPr>
          <p:cNvPr id="1018" name="Google Shape;1018;g3f99e6b1174_0_123" title="Squiggle 2.png"/>
          <p:cNvPicPr preferRelativeResize="0"/>
          <p:nvPr/>
        </p:nvPicPr>
        <p:blipFill rotWithShape="1">
          <a:blip r:embed="rId5">
            <a:alphaModFix/>
          </a:blip>
          <a:srcRect r="73851" b="48195"/>
          <a:stretch/>
        </p:blipFill>
        <p:spPr>
          <a:xfrm rot="10800000">
            <a:off x="13516948" y="4957648"/>
            <a:ext cx="4782250" cy="5329349"/>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pic>
        <p:nvPicPr>
          <p:cNvPr id="1027" name="Google Shape;1027;g3f985ba8653_0_0" title="Squiggle 2.png"/>
          <p:cNvPicPr preferRelativeResize="0"/>
          <p:nvPr/>
        </p:nvPicPr>
        <p:blipFill rotWithShape="1">
          <a:blip r:embed="rId3">
            <a:alphaModFix/>
          </a:blip>
          <a:srcRect r="73851" b="48195"/>
          <a:stretch/>
        </p:blipFill>
        <p:spPr>
          <a:xfrm>
            <a:off x="-2" y="-2"/>
            <a:ext cx="4782250" cy="5329349"/>
          </a:xfrm>
          <a:prstGeom prst="rect">
            <a:avLst/>
          </a:prstGeom>
          <a:noFill/>
          <a:ln>
            <a:noFill/>
          </a:ln>
        </p:spPr>
      </p:pic>
      <p:grpSp>
        <p:nvGrpSpPr>
          <p:cNvPr id="1028" name="Google Shape;1028;g3f985ba8653_0_0"/>
          <p:cNvGrpSpPr/>
          <p:nvPr/>
        </p:nvGrpSpPr>
        <p:grpSpPr>
          <a:xfrm>
            <a:off x="5365480" y="1339788"/>
            <a:ext cx="7557038" cy="1688102"/>
            <a:chOff x="0" y="-38100"/>
            <a:chExt cx="1990318" cy="444600"/>
          </a:xfrm>
        </p:grpSpPr>
        <p:sp>
          <p:nvSpPr>
            <p:cNvPr id="1029" name="Google Shape;1029;g3f985ba8653_0_0"/>
            <p:cNvSpPr/>
            <p:nvPr/>
          </p:nvSpPr>
          <p:spPr>
            <a:xfrm>
              <a:off x="0" y="0"/>
              <a:ext cx="1990318" cy="406400"/>
            </a:xfrm>
            <a:custGeom>
              <a:avLst/>
              <a:gdLst/>
              <a:ahLst/>
              <a:cxnLst/>
              <a:rect l="l" t="t" r="r" b="b"/>
              <a:pathLst>
                <a:path w="1990318" h="406400" extrusionOk="0">
                  <a:moveTo>
                    <a:pt x="52248" y="0"/>
                  </a:moveTo>
                  <a:lnTo>
                    <a:pt x="1938070" y="0"/>
                  </a:lnTo>
                  <a:cubicBezTo>
                    <a:pt x="1966926" y="0"/>
                    <a:pt x="1990318" y="23392"/>
                    <a:pt x="1990318" y="52248"/>
                  </a:cubicBezTo>
                  <a:lnTo>
                    <a:pt x="1990318" y="354152"/>
                  </a:lnTo>
                  <a:cubicBezTo>
                    <a:pt x="1990318" y="383008"/>
                    <a:pt x="1966926" y="406400"/>
                    <a:pt x="1938070" y="406400"/>
                  </a:cubicBezTo>
                  <a:lnTo>
                    <a:pt x="52248" y="406400"/>
                  </a:lnTo>
                  <a:cubicBezTo>
                    <a:pt x="23392" y="406400"/>
                    <a:pt x="0" y="383008"/>
                    <a:pt x="0" y="354152"/>
                  </a:cubicBezTo>
                  <a:lnTo>
                    <a:pt x="0" y="52248"/>
                  </a:lnTo>
                  <a:cubicBezTo>
                    <a:pt x="0" y="23392"/>
                    <a:pt x="23392" y="0"/>
                    <a:pt x="52248"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g3f985ba8653_0_0"/>
            <p:cNvSpPr txBox="1"/>
            <p:nvPr/>
          </p:nvSpPr>
          <p:spPr>
            <a:xfrm>
              <a:off x="0" y="-38100"/>
              <a:ext cx="1990200" cy="444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31" name="Google Shape;1031;g3f985ba8653_0_0"/>
          <p:cNvSpPr txBox="1"/>
          <p:nvPr/>
        </p:nvSpPr>
        <p:spPr>
          <a:xfrm>
            <a:off x="9005663" y="8741675"/>
            <a:ext cx="4369800" cy="11913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600"/>
              <a:buFont typeface="Arial"/>
              <a:buNone/>
            </a:pPr>
            <a:r>
              <a:rPr lang="en-US" sz="3600" b="0" i="0" u="none" strike="noStrike" cap="none">
                <a:solidFill>
                  <a:srgbClr val="021670"/>
                </a:solidFill>
                <a:latin typeface="Lato Light"/>
                <a:ea typeface="Lato Light"/>
                <a:cs typeface="Lato Light"/>
                <a:sym typeface="Lato Light"/>
              </a:rPr>
              <a:t>GRY Instagram:</a:t>
            </a:r>
            <a:endParaRPr sz="1400" b="0" i="0" u="none" strike="noStrike" cap="none">
              <a:solidFill>
                <a:srgbClr val="000000"/>
              </a:solidFill>
              <a:latin typeface="Lato Light"/>
              <a:ea typeface="Lato Light"/>
              <a:cs typeface="Lato Light"/>
              <a:sym typeface="Lato Light"/>
            </a:endParaRPr>
          </a:p>
          <a:p>
            <a:pPr marL="0" marR="0" lvl="0" indent="0" algn="ctr" rtl="0">
              <a:lnSpc>
                <a:spcPct val="115000"/>
              </a:lnSpc>
              <a:spcBef>
                <a:spcPts val="0"/>
              </a:spcBef>
              <a:spcAft>
                <a:spcPts val="0"/>
              </a:spcAft>
              <a:buClr>
                <a:srgbClr val="000000"/>
              </a:buClr>
              <a:buSzPts val="3600"/>
              <a:buFont typeface="Arial"/>
              <a:buNone/>
            </a:pPr>
            <a:r>
              <a:rPr lang="en-US" sz="3600" b="0" i="0" u="none" strike="noStrike" cap="none">
                <a:solidFill>
                  <a:srgbClr val="021670"/>
                </a:solidFill>
                <a:latin typeface="Lato Light"/>
                <a:ea typeface="Lato Light"/>
                <a:cs typeface="Lato Light"/>
                <a:sym typeface="Lato Light"/>
              </a:rPr>
              <a:t>@gorecycleyourself</a:t>
            </a:r>
            <a:endParaRPr sz="1400" b="0" i="0" u="none" strike="noStrike" cap="none">
              <a:solidFill>
                <a:srgbClr val="000000"/>
              </a:solidFill>
              <a:latin typeface="Lato Light"/>
              <a:ea typeface="Lato Light"/>
              <a:cs typeface="Lato Light"/>
              <a:sym typeface="Lato Light"/>
            </a:endParaRPr>
          </a:p>
        </p:txBody>
      </p:sp>
      <p:sp>
        <p:nvSpPr>
          <p:cNvPr id="1032" name="Google Shape;1032;g3f985ba8653_0_0"/>
          <p:cNvSpPr txBox="1"/>
          <p:nvPr/>
        </p:nvSpPr>
        <p:spPr>
          <a:xfrm>
            <a:off x="5887641" y="1491151"/>
            <a:ext cx="6512700" cy="1385400"/>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Clr>
                <a:srgbClr val="000000"/>
              </a:buClr>
              <a:buSzPts val="9000"/>
              <a:buFont typeface="Arial"/>
              <a:buNone/>
            </a:pPr>
            <a:r>
              <a:rPr lang="en-US" sz="9000" b="0" i="0" u="none" strike="noStrike" cap="none">
                <a:solidFill>
                  <a:srgbClr val="021670"/>
                </a:solidFill>
                <a:latin typeface="Lato Light"/>
                <a:ea typeface="Lato Light"/>
                <a:cs typeface="Lato Light"/>
                <a:sym typeface="Lato Light"/>
              </a:rPr>
              <a:t>RESOURCES</a:t>
            </a:r>
            <a:endParaRPr sz="1400" b="0" i="0" u="none" strike="noStrike" cap="none">
              <a:solidFill>
                <a:srgbClr val="000000"/>
              </a:solidFill>
              <a:latin typeface="Lato Light"/>
              <a:ea typeface="Lato Light"/>
              <a:cs typeface="Lato Light"/>
              <a:sym typeface="Lato Light"/>
            </a:endParaRPr>
          </a:p>
        </p:txBody>
      </p:sp>
      <p:sp>
        <p:nvSpPr>
          <p:cNvPr id="1033" name="Google Shape;1033;g3f985ba8653_0_0"/>
          <p:cNvSpPr txBox="1"/>
          <p:nvPr/>
        </p:nvSpPr>
        <p:spPr>
          <a:xfrm>
            <a:off x="206498" y="8758175"/>
            <a:ext cx="3858300" cy="11583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0" i="0" u="none" strike="noStrike" cap="none" dirty="0">
                <a:solidFill>
                  <a:srgbClr val="021670"/>
                </a:solidFill>
                <a:latin typeface="Lato Light"/>
                <a:ea typeface="Lato Light"/>
                <a:cs typeface="Lato Light"/>
                <a:sym typeface="Lato Light"/>
              </a:rPr>
              <a:t>DLNW website: </a:t>
            </a:r>
            <a:endParaRPr sz="1300" b="0" i="0" u="none" strike="noStrike" cap="none" dirty="0">
              <a:solidFill>
                <a:srgbClr val="000000"/>
              </a:solidFill>
              <a:latin typeface="Lato Light"/>
              <a:ea typeface="Lato Light"/>
              <a:cs typeface="Lato Light"/>
              <a:sym typeface="Lato Light"/>
            </a:endParaRPr>
          </a:p>
          <a:p>
            <a:pPr marL="0" marR="0" lvl="0" indent="0" algn="ctr" rtl="0">
              <a:lnSpc>
                <a:spcPct val="115000"/>
              </a:lnSpc>
              <a:spcBef>
                <a:spcPts val="0"/>
              </a:spcBef>
              <a:spcAft>
                <a:spcPts val="0"/>
              </a:spcAft>
              <a:buClr>
                <a:srgbClr val="000000"/>
              </a:buClr>
              <a:buSzPts val="3500"/>
              <a:buFont typeface="Arial"/>
              <a:buNone/>
            </a:pPr>
            <a:r>
              <a:rPr lang="en-US" sz="3500" b="0" i="0" u="sng" strike="noStrike" cap="none" dirty="0">
                <a:solidFill>
                  <a:schemeClr val="hlink"/>
                </a:solidFill>
                <a:latin typeface="Lato Light"/>
                <a:ea typeface="Lato Light"/>
                <a:cs typeface="Lato Light"/>
                <a:sym typeface="Lato Light"/>
                <a:hlinkClick r:id="rId4"/>
              </a:rPr>
              <a:t>donatelifenw.org</a:t>
            </a:r>
            <a:r>
              <a:rPr lang="en-US" sz="3500" b="0" i="0" u="none" strike="noStrike" cap="none" dirty="0">
                <a:solidFill>
                  <a:srgbClr val="021670"/>
                </a:solidFill>
                <a:latin typeface="Lato Light"/>
                <a:ea typeface="Lato Light"/>
                <a:cs typeface="Lato Light"/>
                <a:sym typeface="Lato Light"/>
              </a:rPr>
              <a:t> </a:t>
            </a:r>
            <a:endParaRPr sz="1300" b="0" i="0" u="none" strike="noStrike" cap="none" dirty="0">
              <a:solidFill>
                <a:srgbClr val="000000"/>
              </a:solidFill>
              <a:latin typeface="Lato Light"/>
              <a:ea typeface="Lato Light"/>
              <a:cs typeface="Lato Light"/>
              <a:sym typeface="Lato Light"/>
            </a:endParaRPr>
          </a:p>
        </p:txBody>
      </p:sp>
      <p:pic>
        <p:nvPicPr>
          <p:cNvPr id="1034" name="Google Shape;1034;g3f985ba8653_0_0" title="Donate Life NW rgb.png"/>
          <p:cNvPicPr preferRelativeResize="0"/>
          <p:nvPr/>
        </p:nvPicPr>
        <p:blipFill rotWithShape="1">
          <a:blip r:embed="rId5">
            <a:alphaModFix/>
          </a:blip>
          <a:srcRect/>
          <a:stretch/>
        </p:blipFill>
        <p:spPr>
          <a:xfrm>
            <a:off x="564773" y="4173000"/>
            <a:ext cx="3500025" cy="4001635"/>
          </a:xfrm>
          <a:prstGeom prst="rect">
            <a:avLst/>
          </a:prstGeom>
          <a:noFill/>
          <a:ln>
            <a:noFill/>
          </a:ln>
        </p:spPr>
      </p:pic>
      <p:pic>
        <p:nvPicPr>
          <p:cNvPr id="1035" name="Google Shape;1035;g3f985ba8653_0_0" title="GRY insta screen shot.jpg"/>
          <p:cNvPicPr preferRelativeResize="0"/>
          <p:nvPr/>
        </p:nvPicPr>
        <p:blipFill rotWithShape="1">
          <a:blip r:embed="rId6">
            <a:alphaModFix/>
          </a:blip>
          <a:srcRect/>
          <a:stretch/>
        </p:blipFill>
        <p:spPr>
          <a:xfrm>
            <a:off x="9668525" y="4220250"/>
            <a:ext cx="3386399" cy="3871730"/>
          </a:xfrm>
          <a:prstGeom prst="rect">
            <a:avLst/>
          </a:prstGeom>
          <a:noFill/>
          <a:ln>
            <a:noFill/>
          </a:ln>
        </p:spPr>
      </p:pic>
      <p:pic>
        <p:nvPicPr>
          <p:cNvPr id="1036" name="Google Shape;1036;g3f985ba8653_0_0"/>
          <p:cNvPicPr preferRelativeResize="0"/>
          <p:nvPr/>
        </p:nvPicPr>
        <p:blipFill rotWithShape="1">
          <a:blip r:embed="rId7">
            <a:alphaModFix/>
          </a:blip>
          <a:srcRect/>
          <a:stretch/>
        </p:blipFill>
        <p:spPr>
          <a:xfrm>
            <a:off x="5116650" y="4217926"/>
            <a:ext cx="3386400" cy="3871756"/>
          </a:xfrm>
          <a:prstGeom prst="rect">
            <a:avLst/>
          </a:prstGeom>
          <a:noFill/>
          <a:ln>
            <a:noFill/>
          </a:ln>
        </p:spPr>
      </p:pic>
      <p:sp>
        <p:nvSpPr>
          <p:cNvPr id="1037" name="Google Shape;1037;g3f985ba8653_0_0"/>
          <p:cNvSpPr txBox="1"/>
          <p:nvPr/>
        </p:nvSpPr>
        <p:spPr>
          <a:xfrm>
            <a:off x="4064801" y="8737025"/>
            <a:ext cx="51876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0" i="0" u="sng" strike="noStrike" cap="none">
                <a:solidFill>
                  <a:schemeClr val="hlink"/>
                </a:solidFill>
                <a:latin typeface="Lato Light"/>
                <a:ea typeface="Lato Light"/>
                <a:cs typeface="Lato Light"/>
                <a:sym typeface="Lato Light"/>
                <a:hlinkClick r:id="rId8"/>
              </a:rPr>
              <a:t>www.DoneVidaNW.org  (en español)</a:t>
            </a:r>
            <a:endParaRPr sz="3200" b="0" i="0" u="none" strike="noStrike" cap="none">
              <a:solidFill>
                <a:srgbClr val="000000"/>
              </a:solidFill>
              <a:latin typeface="Lato Light"/>
              <a:ea typeface="Lato Light"/>
              <a:cs typeface="Lato Light"/>
              <a:sym typeface="Lato Light"/>
            </a:endParaRPr>
          </a:p>
        </p:txBody>
      </p:sp>
      <p:pic>
        <p:nvPicPr>
          <p:cNvPr id="1038" name="Google Shape;1038;g3f985ba8653_0_0" title="GRY Green Triangle - No Bkgnd.png"/>
          <p:cNvPicPr preferRelativeResize="0"/>
          <p:nvPr/>
        </p:nvPicPr>
        <p:blipFill rotWithShape="1">
          <a:blip r:embed="rId9">
            <a:alphaModFix/>
          </a:blip>
          <a:srcRect/>
          <a:stretch/>
        </p:blipFill>
        <p:spPr>
          <a:xfrm>
            <a:off x="13375475" y="3983650"/>
            <a:ext cx="4634400" cy="4634400"/>
          </a:xfrm>
          <a:prstGeom prst="rect">
            <a:avLst/>
          </a:prstGeom>
          <a:noFill/>
          <a:ln>
            <a:noFill/>
          </a:ln>
        </p:spPr>
      </p:pic>
      <p:sp>
        <p:nvSpPr>
          <p:cNvPr id="1039" name="Google Shape;1039;g3f985ba8653_0_0"/>
          <p:cNvSpPr txBox="1"/>
          <p:nvPr/>
        </p:nvSpPr>
        <p:spPr>
          <a:xfrm>
            <a:off x="13653650" y="9137225"/>
            <a:ext cx="46344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US" sz="3400" b="0" i="0" u="sng" strike="noStrike" cap="none">
                <a:solidFill>
                  <a:schemeClr val="hlink"/>
                </a:solidFill>
                <a:latin typeface="Arial"/>
                <a:ea typeface="Arial"/>
                <a:cs typeface="Arial"/>
                <a:sym typeface="Arial"/>
                <a:hlinkClick r:id="rId10"/>
              </a:rPr>
              <a:t>gorecycleyourself.com</a:t>
            </a:r>
            <a:endParaRPr sz="3400" b="0" i="0" u="none" strike="noStrike" cap="non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7"/>
        <p:cNvGrpSpPr/>
        <p:nvPr/>
      </p:nvGrpSpPr>
      <p:grpSpPr>
        <a:xfrm>
          <a:off x="0" y="0"/>
          <a:ext cx="0" cy="0"/>
          <a:chOff x="0" y="0"/>
          <a:chExt cx="0" cy="0"/>
        </a:xfrm>
      </p:grpSpPr>
      <p:sp>
        <p:nvSpPr>
          <p:cNvPr id="1048" name="Google Shape;1048;p59"/>
          <p:cNvSpPr txBox="1"/>
          <p:nvPr/>
        </p:nvSpPr>
        <p:spPr>
          <a:xfrm>
            <a:off x="2170950" y="4554406"/>
            <a:ext cx="13946100" cy="4555800"/>
          </a:xfrm>
          <a:prstGeom prst="rect">
            <a:avLst/>
          </a:prstGeom>
          <a:noFill/>
          <a:ln>
            <a:noFill/>
          </a:ln>
        </p:spPr>
        <p:txBody>
          <a:bodyPr spcFirstLastPara="1" wrap="square" lIns="0" tIns="0" rIns="0" bIns="0" anchor="t" anchorCtr="0">
            <a:spAutoFit/>
          </a:bodyPr>
          <a:lstStyle/>
          <a:p>
            <a:pPr marL="0" marR="0" lvl="0" indent="0" algn="ctr" rtl="0">
              <a:lnSpc>
                <a:spcPct val="140002"/>
              </a:lnSpc>
              <a:spcBef>
                <a:spcPts val="0"/>
              </a:spcBef>
              <a:spcAft>
                <a:spcPts val="0"/>
              </a:spcAft>
              <a:buClr>
                <a:srgbClr val="000000"/>
              </a:buClr>
              <a:buSzPts val="15589"/>
              <a:buFont typeface="Arial"/>
              <a:buNone/>
            </a:pPr>
            <a:r>
              <a:rPr lang="en-US" sz="7789" b="0" i="0" u="none" strike="noStrike" cap="none">
                <a:solidFill>
                  <a:schemeClr val="dk1"/>
                </a:solidFill>
                <a:latin typeface="Lato"/>
                <a:ea typeface="Lato"/>
                <a:cs typeface="Lato"/>
                <a:sym typeface="Lato"/>
              </a:rPr>
              <a:t>What questions do you have? </a:t>
            </a:r>
            <a:endParaRPr sz="7789" b="0" i="0" u="none" strike="noStrike" cap="none">
              <a:solidFill>
                <a:schemeClr val="dk1"/>
              </a:solidFill>
              <a:latin typeface="Lato"/>
              <a:ea typeface="Lato"/>
              <a:cs typeface="Lato"/>
              <a:sym typeface="Lato"/>
            </a:endParaRPr>
          </a:p>
          <a:p>
            <a:pPr marL="0" marR="0" lvl="0" indent="0" algn="ctr" rtl="0">
              <a:lnSpc>
                <a:spcPct val="140002"/>
              </a:lnSpc>
              <a:spcBef>
                <a:spcPts val="0"/>
              </a:spcBef>
              <a:spcAft>
                <a:spcPts val="0"/>
              </a:spcAft>
              <a:buClr>
                <a:srgbClr val="000000"/>
              </a:buClr>
              <a:buSzPts val="15589"/>
              <a:buFont typeface="Arial"/>
              <a:buNone/>
            </a:pPr>
            <a:r>
              <a:rPr lang="en-US" sz="7789" b="0" i="0" u="none" strike="noStrike" cap="none">
                <a:solidFill>
                  <a:schemeClr val="dk1"/>
                </a:solidFill>
                <a:latin typeface="Lato"/>
                <a:ea typeface="Lato"/>
                <a:cs typeface="Lato"/>
                <a:sym typeface="Lato"/>
              </a:rPr>
              <a:t>What are you still curious about?</a:t>
            </a:r>
            <a:endParaRPr sz="7789" b="0" i="0" u="none" strike="noStrike" cap="none">
              <a:solidFill>
                <a:schemeClr val="dk1"/>
              </a:solidFill>
              <a:latin typeface="Lato"/>
              <a:ea typeface="Lato"/>
              <a:cs typeface="Lato"/>
              <a:sym typeface="Lato"/>
            </a:endParaRPr>
          </a:p>
        </p:txBody>
      </p:sp>
      <p:pic>
        <p:nvPicPr>
          <p:cNvPr id="1049" name="Google Shape;1049;p59" title="Disco Ball.png"/>
          <p:cNvPicPr preferRelativeResize="0"/>
          <p:nvPr/>
        </p:nvPicPr>
        <p:blipFill rotWithShape="1">
          <a:blip r:embed="rId3">
            <a:alphaModFix/>
          </a:blip>
          <a:srcRect/>
          <a:stretch/>
        </p:blipFill>
        <p:spPr>
          <a:xfrm>
            <a:off x="6148050" y="704375"/>
            <a:ext cx="5991902" cy="3370451"/>
          </a:xfrm>
          <a:prstGeom prst="rect">
            <a:avLst/>
          </a:prstGeom>
          <a:noFill/>
          <a:ln>
            <a:noFill/>
          </a:ln>
        </p:spPr>
      </p:pic>
      <p:pic>
        <p:nvPicPr>
          <p:cNvPr id="1050" name="Google Shape;1050;p59" title="Squiggle 2.png"/>
          <p:cNvPicPr preferRelativeResize="0"/>
          <p:nvPr/>
        </p:nvPicPr>
        <p:blipFill rotWithShape="1">
          <a:blip r:embed="rId4">
            <a:alphaModFix/>
          </a:blip>
          <a:srcRect r="73851" b="48195"/>
          <a:stretch/>
        </p:blipFill>
        <p:spPr>
          <a:xfrm>
            <a:off x="-16727" y="-16727"/>
            <a:ext cx="4782250" cy="5329349"/>
          </a:xfrm>
          <a:prstGeom prst="rect">
            <a:avLst/>
          </a:prstGeom>
          <a:noFill/>
          <a:ln>
            <a:noFill/>
          </a:ln>
        </p:spPr>
      </p:pic>
      <p:pic>
        <p:nvPicPr>
          <p:cNvPr id="1051" name="Google Shape;1051;p59" title="Squiggle 2.png"/>
          <p:cNvPicPr preferRelativeResize="0"/>
          <p:nvPr/>
        </p:nvPicPr>
        <p:blipFill rotWithShape="1">
          <a:blip r:embed="rId4">
            <a:alphaModFix/>
          </a:blip>
          <a:srcRect r="73851" b="48195"/>
          <a:stretch/>
        </p:blipFill>
        <p:spPr>
          <a:xfrm rot="10800000">
            <a:off x="13516948" y="4957648"/>
            <a:ext cx="4782250" cy="53293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g3f6d847ebd8_0_45"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252" name="Google Shape;252;g3f6d847ebd8_0_45" title="Squiggle 2.png"/>
          <p:cNvPicPr preferRelativeResize="0"/>
          <p:nvPr/>
        </p:nvPicPr>
        <p:blipFill rotWithShape="1">
          <a:blip r:embed="rId3">
            <a:alphaModFix/>
          </a:blip>
          <a:srcRect r="73851" b="48195"/>
          <a:stretch/>
        </p:blipFill>
        <p:spPr>
          <a:xfrm rot="10800000">
            <a:off x="14009425" y="5513201"/>
            <a:ext cx="4328750" cy="4823974"/>
          </a:xfrm>
          <a:prstGeom prst="rect">
            <a:avLst/>
          </a:prstGeom>
          <a:noFill/>
          <a:ln>
            <a:noFill/>
          </a:ln>
        </p:spPr>
      </p:pic>
      <p:sp>
        <p:nvSpPr>
          <p:cNvPr id="253" name="Google Shape;253;g3f6d847ebd8_0_45"/>
          <p:cNvSpPr txBox="1"/>
          <p:nvPr/>
        </p:nvSpPr>
        <p:spPr>
          <a:xfrm>
            <a:off x="1632500" y="3512062"/>
            <a:ext cx="15788400" cy="2892600"/>
          </a:xfrm>
          <a:prstGeom prst="rect">
            <a:avLst/>
          </a:prstGeom>
          <a:noFill/>
          <a:ln>
            <a:noFill/>
          </a:ln>
        </p:spPr>
        <p:txBody>
          <a:bodyPr spcFirstLastPara="1" wrap="square" lIns="91425" tIns="91425" rIns="91425" bIns="91425"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dirty="0">
                <a:solidFill>
                  <a:schemeClr val="dk1"/>
                </a:solidFill>
                <a:latin typeface="Lato Light"/>
                <a:ea typeface="Lato Light"/>
                <a:cs typeface="Lato Light"/>
                <a:sym typeface="Lato Light"/>
              </a:rPr>
              <a:t>The opportunity to donate organs, eyes, and/or tissues after death to save or heal the lives of people who need them.</a:t>
            </a:r>
            <a:endParaRPr sz="1400" b="0" i="0" u="none" strike="noStrike" cap="none" dirty="0">
              <a:solidFill>
                <a:schemeClr val="dk1"/>
              </a:solidFill>
              <a:latin typeface="Lato Light"/>
              <a:ea typeface="Lato Light"/>
              <a:cs typeface="Lato Light"/>
              <a:sym typeface="Lato Light"/>
            </a:endParaRPr>
          </a:p>
        </p:txBody>
      </p:sp>
      <p:sp>
        <p:nvSpPr>
          <p:cNvPr id="254" name="Google Shape;254;g3f6d847ebd8_0_45"/>
          <p:cNvSpPr txBox="1"/>
          <p:nvPr/>
        </p:nvSpPr>
        <p:spPr>
          <a:xfrm>
            <a:off x="1632500" y="1621174"/>
            <a:ext cx="15788400" cy="1000200"/>
          </a:xfrm>
          <a:prstGeom prst="rect">
            <a:avLst/>
          </a:prstGeom>
          <a:noFill/>
          <a:ln>
            <a:noFill/>
          </a:ln>
        </p:spPr>
        <p:txBody>
          <a:bodyPr spcFirstLastPara="1" wrap="square" lIns="91425" tIns="91425" rIns="91425" bIns="91425"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dirty="0">
                <a:solidFill>
                  <a:schemeClr val="dk1"/>
                </a:solidFill>
                <a:latin typeface="Lato Light"/>
                <a:ea typeface="Lato Light"/>
                <a:cs typeface="Lato Light"/>
                <a:sym typeface="Lato Light"/>
              </a:rPr>
              <a:t>Organ, eye, and tissue donation is . . .</a:t>
            </a:r>
            <a:endParaRPr sz="1400" b="0" i="0" u="none" strike="noStrike" cap="none" dirty="0">
              <a:solidFill>
                <a:schemeClr val="dk1"/>
              </a:solidFill>
              <a:latin typeface="Lato Light"/>
              <a:ea typeface="Lato Light"/>
              <a:cs typeface="Lato Light"/>
              <a:sym typeface="Lato Light"/>
            </a:endParaRPr>
          </a:p>
        </p:txBody>
      </p:sp>
      <p:sp>
        <p:nvSpPr>
          <p:cNvPr id="255" name="Google Shape;255;g3f6d847ebd8_0_45"/>
          <p:cNvSpPr txBox="1"/>
          <p:nvPr/>
        </p:nvSpPr>
        <p:spPr>
          <a:xfrm>
            <a:off x="1365940" y="6950523"/>
            <a:ext cx="15910200" cy="1580700"/>
          </a:xfrm>
          <a:prstGeom prst="rect">
            <a:avLst/>
          </a:prstGeom>
          <a:noFill/>
          <a:ln>
            <a:noFill/>
          </a:ln>
        </p:spPr>
        <p:txBody>
          <a:bodyPr spcFirstLastPara="1" wrap="square" lIns="91425" tIns="91425" rIns="91425" bIns="91425" anchor="t" anchorCtr="0">
            <a:spAutoFit/>
          </a:bodyPr>
          <a:lstStyle/>
          <a:p>
            <a:pPr marL="0" marR="0" lvl="0" indent="0" algn="ctr" rtl="0">
              <a:lnSpc>
                <a:spcPct val="116003"/>
              </a:lnSpc>
              <a:spcBef>
                <a:spcPts val="0"/>
              </a:spcBef>
              <a:spcAft>
                <a:spcPts val="0"/>
              </a:spcAft>
              <a:buClr>
                <a:srgbClr val="000000"/>
              </a:buClr>
              <a:buSzPts val="4199"/>
              <a:buFont typeface="Arial"/>
              <a:buNone/>
            </a:pPr>
            <a:r>
              <a:rPr lang="en-US" sz="4199" b="0" i="0" u="none" strike="noStrike" cap="none" dirty="0">
                <a:solidFill>
                  <a:schemeClr val="dk1"/>
                </a:solidFill>
                <a:latin typeface="Lato Light"/>
                <a:ea typeface="Lato Light"/>
                <a:cs typeface="Lato Light"/>
                <a:sym typeface="Lato Light"/>
              </a:rPr>
              <a:t>One organ donor can save up to 8 lives &amp;</a:t>
            </a:r>
            <a:endParaRPr sz="4199" b="0" i="0" u="none" strike="noStrike" cap="none" dirty="0">
              <a:solidFill>
                <a:schemeClr val="dk1"/>
              </a:solidFill>
              <a:latin typeface="Lato Light"/>
              <a:ea typeface="Lato Light"/>
              <a:cs typeface="Lato Light"/>
              <a:sym typeface="Lato Light"/>
            </a:endParaRPr>
          </a:p>
          <a:p>
            <a:pPr marL="0" marR="0" lvl="0" indent="0" algn="ctr" rtl="0">
              <a:lnSpc>
                <a:spcPct val="116003"/>
              </a:lnSpc>
              <a:spcBef>
                <a:spcPts val="0"/>
              </a:spcBef>
              <a:spcAft>
                <a:spcPts val="0"/>
              </a:spcAft>
              <a:buClr>
                <a:srgbClr val="000000"/>
              </a:buClr>
              <a:buSzPts val="4199"/>
              <a:buFont typeface="Arial"/>
              <a:buNone/>
            </a:pPr>
            <a:r>
              <a:rPr lang="en-US" sz="4199" b="0" i="0" u="none" strike="noStrike" cap="none" dirty="0">
                <a:solidFill>
                  <a:schemeClr val="dk1"/>
                </a:solidFill>
                <a:latin typeface="Lato Light"/>
                <a:ea typeface="Lato Light"/>
                <a:cs typeface="Lato Light"/>
                <a:sym typeface="Lato Light"/>
              </a:rPr>
              <a:t>One cornea and tissue donor can save or enhance 125 lives.</a:t>
            </a:r>
            <a:endParaRPr sz="4199" b="0" i="0" u="none" strike="noStrike" cap="none" dirty="0">
              <a:solidFill>
                <a:schemeClr val="dk1"/>
              </a:solidFill>
              <a:latin typeface="Lato Light"/>
              <a:ea typeface="Lato Light"/>
              <a:cs typeface="Lato Light"/>
              <a:sym typeface="Lato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g3f6d847ebd8_0_58" title="Squiggle 2.png"/>
          <p:cNvPicPr preferRelativeResize="0"/>
          <p:nvPr/>
        </p:nvPicPr>
        <p:blipFill rotWithShape="1">
          <a:blip r:embed="rId3">
            <a:alphaModFix/>
          </a:blip>
          <a:srcRect r="73851" b="48195"/>
          <a:stretch/>
        </p:blipFill>
        <p:spPr>
          <a:xfrm>
            <a:off x="-16725" y="-16725"/>
            <a:ext cx="3606427" cy="4019001"/>
          </a:xfrm>
          <a:prstGeom prst="rect">
            <a:avLst/>
          </a:prstGeom>
          <a:noFill/>
          <a:ln>
            <a:noFill/>
          </a:ln>
        </p:spPr>
      </p:pic>
      <p:pic>
        <p:nvPicPr>
          <p:cNvPr id="265" name="Google Shape;265;g3f6d847ebd8_0_58" title="Squiggle 2.png"/>
          <p:cNvPicPr preferRelativeResize="0"/>
          <p:nvPr/>
        </p:nvPicPr>
        <p:blipFill rotWithShape="1">
          <a:blip r:embed="rId3">
            <a:alphaModFix/>
          </a:blip>
          <a:srcRect r="73851" b="48195"/>
          <a:stretch/>
        </p:blipFill>
        <p:spPr>
          <a:xfrm rot="10800000">
            <a:off x="14146753" y="5671974"/>
            <a:ext cx="4141248" cy="4615026"/>
          </a:xfrm>
          <a:prstGeom prst="rect">
            <a:avLst/>
          </a:prstGeom>
          <a:noFill/>
          <a:ln>
            <a:noFill/>
          </a:ln>
        </p:spPr>
      </p:pic>
      <p:sp>
        <p:nvSpPr>
          <p:cNvPr id="266" name="Google Shape;266;g3f6d847ebd8_0_58"/>
          <p:cNvSpPr txBox="1"/>
          <p:nvPr/>
        </p:nvSpPr>
        <p:spPr>
          <a:xfrm>
            <a:off x="1945575" y="1064675"/>
            <a:ext cx="15788400" cy="1946400"/>
          </a:xfrm>
          <a:prstGeom prst="rect">
            <a:avLst/>
          </a:prstGeom>
          <a:noFill/>
          <a:ln>
            <a:noFill/>
          </a:ln>
        </p:spPr>
        <p:txBody>
          <a:bodyPr spcFirstLastPara="1" wrap="square" lIns="91425" tIns="91425" rIns="91425" bIns="91425"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chemeClr val="dk1"/>
                </a:solidFill>
                <a:latin typeface="Lato Light"/>
                <a:ea typeface="Lato Light"/>
                <a:cs typeface="Lato Light"/>
                <a:sym typeface="Lato Light"/>
              </a:rPr>
              <a:t>Have you been to the DMV to get your driver’s permit, license, or ID?</a:t>
            </a:r>
            <a:endParaRPr sz="1400" b="0" i="0" u="none" strike="noStrike" cap="none">
              <a:solidFill>
                <a:schemeClr val="dk1"/>
              </a:solidFill>
              <a:latin typeface="Lato Light"/>
              <a:ea typeface="Lato Light"/>
              <a:cs typeface="Lato Light"/>
              <a:sym typeface="Lato Light"/>
            </a:endParaRPr>
          </a:p>
        </p:txBody>
      </p:sp>
      <p:grpSp>
        <p:nvGrpSpPr>
          <p:cNvPr id="267" name="Google Shape;267;g3f6d847ebd8_0_58"/>
          <p:cNvGrpSpPr/>
          <p:nvPr/>
        </p:nvGrpSpPr>
        <p:grpSpPr>
          <a:xfrm>
            <a:off x="777282" y="3825030"/>
            <a:ext cx="3289424" cy="5111918"/>
            <a:chOff x="5562600" y="1676400"/>
            <a:chExt cx="2807155" cy="4362449"/>
          </a:xfrm>
        </p:grpSpPr>
        <p:pic>
          <p:nvPicPr>
            <p:cNvPr id="268" name="Google Shape;268;g3f6d847ebd8_0_58" descr="https://www.oregon.gov/ODOT/DMV/PublishingImages/DriverID/ThreeCardStackVert.png"/>
            <p:cNvPicPr preferRelativeResize="0"/>
            <p:nvPr/>
          </p:nvPicPr>
          <p:blipFill rotWithShape="1">
            <a:blip r:embed="rId4">
              <a:alphaModFix/>
            </a:blip>
            <a:srcRect l="33260" t="30075" r="18788" b="14631"/>
            <a:stretch/>
          </p:blipFill>
          <p:spPr>
            <a:xfrm>
              <a:off x="5562600" y="1676400"/>
              <a:ext cx="2807155" cy="4362449"/>
            </a:xfrm>
            <a:prstGeom prst="rect">
              <a:avLst/>
            </a:prstGeom>
            <a:noFill/>
            <a:ln>
              <a:noFill/>
            </a:ln>
          </p:spPr>
        </p:pic>
        <p:sp>
          <p:nvSpPr>
            <p:cNvPr id="269" name="Google Shape;269;g3f6d847ebd8_0_58"/>
            <p:cNvSpPr/>
            <p:nvPr/>
          </p:nvSpPr>
          <p:spPr>
            <a:xfrm>
              <a:off x="7360836" y="5542294"/>
              <a:ext cx="106800" cy="96600"/>
            </a:xfrm>
            <a:prstGeom prst="heart">
              <a:avLst/>
            </a:prstGeom>
            <a:solidFill>
              <a:srgbClr val="000000"/>
            </a:solidFill>
            <a:ln w="14875" cap="flat" cmpd="sng">
              <a:solidFill>
                <a:srgbClr val="000000"/>
              </a:solidFill>
              <a:prstDash val="solid"/>
              <a:miter lim="8000"/>
              <a:headEnd type="none" w="sm" len="sm"/>
              <a:tailEnd type="none" w="sm" len="sm"/>
            </a:ln>
          </p:spPr>
          <p:txBody>
            <a:bodyPr spcFirstLastPara="1" wrap="square" lIns="107125" tIns="53550" rIns="107125" bIns="53550" anchor="ctr" anchorCtr="0">
              <a:noAutofit/>
            </a:bodyPr>
            <a:lstStyle/>
            <a:p>
              <a:pPr marL="0" marR="0" lvl="0" indent="0" algn="ctr" rtl="0">
                <a:lnSpc>
                  <a:spcPct val="100000"/>
                </a:lnSpc>
                <a:spcBef>
                  <a:spcPts val="0"/>
                </a:spcBef>
                <a:spcAft>
                  <a:spcPts val="0"/>
                </a:spcAft>
                <a:buClr>
                  <a:srgbClr val="000000"/>
                </a:buClr>
                <a:buSzPts val="2109"/>
                <a:buFont typeface="Arial"/>
                <a:buNone/>
              </a:pPr>
              <a:endParaRPr sz="2109" b="0" i="0" u="none" strike="noStrike" cap="none">
                <a:solidFill>
                  <a:srgbClr val="000000"/>
                </a:solidFill>
                <a:latin typeface="Calibri"/>
                <a:ea typeface="Calibri"/>
                <a:cs typeface="Calibri"/>
                <a:sym typeface="Calibri"/>
              </a:endParaRPr>
            </a:p>
          </p:txBody>
        </p:sp>
        <p:pic>
          <p:nvPicPr>
            <p:cNvPr id="270" name="Google Shape;270;g3f6d847ebd8_0_58" descr="https://www.oregon.gov/ODOT/DMV/PublishingImages/DriverID/ThreeCardStackVert.png"/>
            <p:cNvPicPr preferRelativeResize="0"/>
            <p:nvPr/>
          </p:nvPicPr>
          <p:blipFill rotWithShape="1">
            <a:blip r:embed="rId4">
              <a:alphaModFix/>
            </a:blip>
            <a:srcRect l="63070" t="54034" r="30292" b="44449"/>
            <a:stretch/>
          </p:blipFill>
          <p:spPr>
            <a:xfrm rot="249576">
              <a:off x="7380036" y="3838762"/>
              <a:ext cx="388535" cy="119635"/>
            </a:xfrm>
            <a:prstGeom prst="rect">
              <a:avLst/>
            </a:prstGeom>
            <a:noFill/>
            <a:ln>
              <a:noFill/>
            </a:ln>
          </p:spPr>
        </p:pic>
        <p:sp>
          <p:nvSpPr>
            <p:cNvPr id="271" name="Google Shape;271;g3f6d847ebd8_0_58"/>
            <p:cNvSpPr txBox="1"/>
            <p:nvPr/>
          </p:nvSpPr>
          <p:spPr>
            <a:xfrm>
              <a:off x="7315200" y="3761601"/>
              <a:ext cx="228600" cy="276900"/>
            </a:xfrm>
            <a:prstGeom prst="rect">
              <a:avLst/>
            </a:prstGeom>
            <a:noFill/>
            <a:ln>
              <a:noFill/>
            </a:ln>
          </p:spPr>
          <p:txBody>
            <a:bodyPr spcFirstLastPara="1" wrap="square" lIns="107125" tIns="53550" rIns="107125" bIns="53550" anchor="t" anchorCtr="0">
              <a:spAutoFit/>
            </a:bodyPr>
            <a:lstStyle/>
            <a:p>
              <a:pPr marL="0" marR="0" lvl="0" indent="0" algn="l" rtl="0">
                <a:lnSpc>
                  <a:spcPct val="100000"/>
                </a:lnSpc>
                <a:spcBef>
                  <a:spcPts val="0"/>
                </a:spcBef>
                <a:spcAft>
                  <a:spcPts val="0"/>
                </a:spcAft>
                <a:buClr>
                  <a:srgbClr val="000000"/>
                </a:buClr>
                <a:buSzPts val="1406"/>
                <a:buFont typeface="Arial"/>
                <a:buNone/>
              </a:pPr>
              <a:r>
                <a:rPr lang="en-US" sz="1406" b="1" i="0" u="none" strike="noStrike" cap="none">
                  <a:solidFill>
                    <a:srgbClr val="000000"/>
                  </a:solidFill>
                  <a:latin typeface="Calibri"/>
                  <a:ea typeface="Calibri"/>
                  <a:cs typeface="Calibri"/>
                  <a:sym typeface="Calibri"/>
                </a:rPr>
                <a:t>D</a:t>
              </a:r>
              <a:endParaRPr sz="1641" b="0" i="0" u="none" strike="noStrike" cap="none">
                <a:solidFill>
                  <a:srgbClr val="000000"/>
                </a:solidFill>
                <a:latin typeface="Arial"/>
                <a:ea typeface="Arial"/>
                <a:cs typeface="Arial"/>
                <a:sym typeface="Arial"/>
              </a:endParaRPr>
            </a:p>
          </p:txBody>
        </p:sp>
      </p:grpSp>
      <p:sp>
        <p:nvSpPr>
          <p:cNvPr id="272" name="Google Shape;272;g3f6d847ebd8_0_58"/>
          <p:cNvSpPr/>
          <p:nvPr/>
        </p:nvSpPr>
        <p:spPr>
          <a:xfrm rot="10800000">
            <a:off x="3279598" y="6202488"/>
            <a:ext cx="1292400" cy="555600"/>
          </a:xfrm>
          <a:prstGeom prst="rightArrow">
            <a:avLst>
              <a:gd name="adj1" fmla="val 50000"/>
              <a:gd name="adj2" fmla="val 50000"/>
            </a:avLst>
          </a:prstGeom>
          <a:solidFill>
            <a:srgbClr val="EDABB5"/>
          </a:solidFill>
          <a:ln w="1270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73" name="Google Shape;273;g3f6d847ebd8_0_58"/>
          <p:cNvSpPr/>
          <p:nvPr/>
        </p:nvSpPr>
        <p:spPr>
          <a:xfrm rot="10800000">
            <a:off x="3145923" y="8126150"/>
            <a:ext cx="1292400" cy="555600"/>
          </a:xfrm>
          <a:prstGeom prst="rightArrow">
            <a:avLst>
              <a:gd name="adj1" fmla="val 50000"/>
              <a:gd name="adj2" fmla="val 50000"/>
            </a:avLst>
          </a:prstGeom>
          <a:solidFill>
            <a:srgbClr val="EDABB5"/>
          </a:solidFill>
          <a:ln w="1270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74" name="Google Shape;274;g3f6d847ebd8_0_58"/>
          <p:cNvSpPr txBox="1"/>
          <p:nvPr/>
        </p:nvSpPr>
        <p:spPr>
          <a:xfrm>
            <a:off x="5152763" y="3825013"/>
            <a:ext cx="7402200" cy="5697000"/>
          </a:xfrm>
          <a:prstGeom prst="rect">
            <a:avLst/>
          </a:prstGeom>
          <a:noFill/>
          <a:ln>
            <a:noFill/>
          </a:ln>
        </p:spPr>
        <p:txBody>
          <a:bodyPr spcFirstLastPara="1" wrap="square" lIns="91425" tIns="91425" rIns="91425" bIns="91425" anchor="t" anchorCtr="0">
            <a:spAutoFit/>
          </a:bodyPr>
          <a:lstStyle/>
          <a:p>
            <a:pPr marL="0" marR="0" lvl="0" indent="0" algn="ctr" rtl="0">
              <a:lnSpc>
                <a:spcPct val="116003"/>
              </a:lnSpc>
              <a:spcBef>
                <a:spcPts val="0"/>
              </a:spcBef>
              <a:spcAft>
                <a:spcPts val="0"/>
              </a:spcAft>
              <a:buClr>
                <a:srgbClr val="000000"/>
              </a:buClr>
              <a:buSzPts val="4499"/>
              <a:buFont typeface="Arial"/>
              <a:buNone/>
            </a:pPr>
            <a:r>
              <a:rPr lang="en-US" sz="4499" b="0" i="0" u="none" strike="noStrike" cap="none">
                <a:solidFill>
                  <a:schemeClr val="dk1"/>
                </a:solidFill>
                <a:latin typeface="Lato Light"/>
                <a:ea typeface="Lato Light"/>
                <a:cs typeface="Lato Light"/>
                <a:sym typeface="Lato Light"/>
              </a:rPr>
              <a:t>Saying yes to being an organ donor means; </a:t>
            </a:r>
            <a:r>
              <a:rPr lang="en-US" sz="4499" b="0" i="1" u="none" strike="noStrike" cap="none">
                <a:solidFill>
                  <a:schemeClr val="dk1"/>
                </a:solidFill>
                <a:latin typeface="Lato Light"/>
                <a:ea typeface="Lato Light"/>
                <a:cs typeface="Lato Light"/>
                <a:sym typeface="Lato Light"/>
              </a:rPr>
              <a:t>After I die, I wish to donate organs, eyes, and/or tissue to save someone’s life, restore someone’s vision, and/or restore someone’s mobility</a:t>
            </a:r>
            <a:r>
              <a:rPr lang="en-US" sz="4499" b="0" i="0" u="none" strike="noStrike" cap="none">
                <a:solidFill>
                  <a:schemeClr val="dk1"/>
                </a:solidFill>
                <a:latin typeface="Lato Light"/>
                <a:ea typeface="Lato Light"/>
                <a:cs typeface="Lato Light"/>
                <a:sym typeface="Lato Light"/>
              </a:rPr>
              <a:t>.</a:t>
            </a:r>
            <a:endParaRPr sz="600" b="0" i="0" u="none" strike="noStrike" cap="none">
              <a:solidFill>
                <a:schemeClr val="dk1"/>
              </a:solidFill>
              <a:latin typeface="Lato Light"/>
              <a:ea typeface="Lato Light"/>
              <a:cs typeface="Lato Light"/>
              <a:sym typeface="Lato Light"/>
            </a:endParaRPr>
          </a:p>
        </p:txBody>
      </p:sp>
      <p:pic>
        <p:nvPicPr>
          <p:cNvPr id="275" name="Google Shape;275;g3f6d847ebd8_0_58" descr="https://www.dol.wa.gov/driverslicense/images/IDsample-New-Minor-Standard-2018.png"/>
          <p:cNvPicPr preferRelativeResize="0"/>
          <p:nvPr/>
        </p:nvPicPr>
        <p:blipFill rotWithShape="1">
          <a:blip r:embed="rId5">
            <a:alphaModFix/>
          </a:blip>
          <a:srcRect/>
          <a:stretch/>
        </p:blipFill>
        <p:spPr>
          <a:xfrm>
            <a:off x="13364749" y="3863576"/>
            <a:ext cx="3289425" cy="5034834"/>
          </a:xfrm>
          <a:prstGeom prst="rect">
            <a:avLst/>
          </a:prstGeom>
          <a:noFill/>
          <a:ln>
            <a:noFill/>
          </a:ln>
        </p:spPr>
      </p:pic>
      <p:sp>
        <p:nvSpPr>
          <p:cNvPr id="276" name="Google Shape;276;g3f6d847ebd8_0_58"/>
          <p:cNvSpPr/>
          <p:nvPr/>
        </p:nvSpPr>
        <p:spPr>
          <a:xfrm rot="10800000">
            <a:off x="16654171" y="8187902"/>
            <a:ext cx="1292400" cy="555600"/>
          </a:xfrm>
          <a:prstGeom prst="rightArrow">
            <a:avLst>
              <a:gd name="adj1" fmla="val 50000"/>
              <a:gd name="adj2" fmla="val 50000"/>
            </a:avLst>
          </a:prstGeom>
          <a:solidFill>
            <a:srgbClr val="EDABB5"/>
          </a:solidFill>
          <a:ln w="1270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g3f6d847ebd8_0_79"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286" name="Google Shape;286;g3f6d847ebd8_0_79" title="Squiggle 2.png"/>
          <p:cNvPicPr preferRelativeResize="0"/>
          <p:nvPr/>
        </p:nvPicPr>
        <p:blipFill rotWithShape="1">
          <a:blip r:embed="rId3">
            <a:alphaModFix/>
          </a:blip>
          <a:srcRect r="73851" b="48195"/>
          <a:stretch/>
        </p:blipFill>
        <p:spPr>
          <a:xfrm rot="10800000">
            <a:off x="13555930" y="5007830"/>
            <a:ext cx="4782250" cy="5329349"/>
          </a:xfrm>
          <a:prstGeom prst="rect">
            <a:avLst/>
          </a:prstGeom>
          <a:noFill/>
          <a:ln>
            <a:noFill/>
          </a:ln>
        </p:spPr>
      </p:pic>
      <p:sp>
        <p:nvSpPr>
          <p:cNvPr id="287" name="Google Shape;287;g3f6d847ebd8_0_79"/>
          <p:cNvSpPr txBox="1"/>
          <p:nvPr/>
        </p:nvSpPr>
        <p:spPr>
          <a:xfrm>
            <a:off x="444750" y="3144639"/>
            <a:ext cx="17398500" cy="5540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598"/>
              <a:buFont typeface="Arial"/>
              <a:buNone/>
            </a:pPr>
            <a:r>
              <a:rPr lang="en-US" sz="11598" b="0" i="0" u="none" strike="noStrike" cap="none" dirty="0">
                <a:solidFill>
                  <a:schemeClr val="dk1"/>
                </a:solidFill>
                <a:latin typeface="Lato"/>
                <a:ea typeface="Lato"/>
                <a:cs typeface="Lato"/>
                <a:sym typeface="Lato"/>
              </a:rPr>
              <a:t>Why is there a need for organ, eye, and tissue donors?</a:t>
            </a:r>
            <a:endParaRPr sz="1400" b="0" i="0" u="none" strike="noStrike" cap="none" dirty="0">
              <a:solidFill>
                <a:schemeClr val="dk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sp>
        <p:nvSpPr>
          <p:cNvPr id="296" name="Google Shape;296;g3f6815bbcef_0_1310"/>
          <p:cNvSpPr txBox="1"/>
          <p:nvPr/>
        </p:nvSpPr>
        <p:spPr>
          <a:xfrm>
            <a:off x="1707900" y="712895"/>
            <a:ext cx="14872200" cy="1000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598"/>
              <a:buFont typeface="Arial"/>
              <a:buNone/>
            </a:pPr>
            <a:r>
              <a:rPr lang="en-US" sz="6500" b="1" i="0" u="none" strike="noStrike" cap="none">
                <a:solidFill>
                  <a:schemeClr val="dk1"/>
                </a:solidFill>
                <a:latin typeface="Lato"/>
                <a:ea typeface="Lato"/>
                <a:cs typeface="Lato"/>
                <a:sym typeface="Lato"/>
              </a:rPr>
              <a:t>The Need for Organ Donors</a:t>
            </a:r>
            <a:endParaRPr sz="6500" b="0" i="0" u="none" strike="noStrike" cap="none">
              <a:solidFill>
                <a:schemeClr val="dk1"/>
              </a:solidFill>
              <a:latin typeface="Lato"/>
              <a:ea typeface="Lato"/>
              <a:cs typeface="Lato"/>
              <a:sym typeface="Lato"/>
            </a:endParaRPr>
          </a:p>
        </p:txBody>
      </p:sp>
      <p:pic>
        <p:nvPicPr>
          <p:cNvPr id="297" name="Google Shape;297;g3f6815bbcef_0_1310"/>
          <p:cNvPicPr preferRelativeResize="0"/>
          <p:nvPr/>
        </p:nvPicPr>
        <p:blipFill rotWithShape="1">
          <a:blip r:embed="rId3">
            <a:alphaModFix/>
          </a:blip>
          <a:srcRect/>
          <a:stretch/>
        </p:blipFill>
        <p:spPr>
          <a:xfrm>
            <a:off x="3672138" y="1905750"/>
            <a:ext cx="11694274" cy="8142449"/>
          </a:xfrm>
          <a:prstGeom prst="rect">
            <a:avLst/>
          </a:prstGeom>
          <a:noFill/>
          <a:ln>
            <a:noFill/>
          </a:ln>
        </p:spPr>
      </p:pic>
      <p:pic>
        <p:nvPicPr>
          <p:cNvPr id="298" name="Google Shape;298;g3f6815bbcef_0_1310" title="Squiggle 2.png"/>
          <p:cNvPicPr preferRelativeResize="0"/>
          <p:nvPr/>
        </p:nvPicPr>
        <p:blipFill rotWithShape="1">
          <a:blip r:embed="rId4">
            <a:alphaModFix/>
          </a:blip>
          <a:srcRect r="73851" b="48195"/>
          <a:stretch/>
        </p:blipFill>
        <p:spPr>
          <a:xfrm rot="10800000">
            <a:off x="13555930" y="5007830"/>
            <a:ext cx="4782250" cy="5329349"/>
          </a:xfrm>
          <a:prstGeom prst="rect">
            <a:avLst/>
          </a:prstGeom>
          <a:noFill/>
          <a:ln>
            <a:noFill/>
          </a:ln>
        </p:spPr>
      </p:pic>
      <p:sp>
        <p:nvSpPr>
          <p:cNvPr id="299" name="Google Shape;299;g3f6815bbcef_0_1310"/>
          <p:cNvSpPr/>
          <p:nvPr/>
        </p:nvSpPr>
        <p:spPr>
          <a:xfrm>
            <a:off x="441500" y="6004425"/>
            <a:ext cx="2759400" cy="3732900"/>
          </a:xfrm>
          <a:prstGeom prst="flowChartAlternateProcess">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00" name="Google Shape;300;g3f6815bbcef_0_1310"/>
          <p:cNvSpPr/>
          <p:nvPr/>
        </p:nvSpPr>
        <p:spPr>
          <a:xfrm>
            <a:off x="539625" y="1609350"/>
            <a:ext cx="2396400" cy="3732900"/>
          </a:xfrm>
          <a:prstGeom prst="flowChartAlternateProcess">
            <a:avLst/>
          </a:prstGeom>
          <a:solidFill>
            <a:srgbClr val="D9EAD3"/>
          </a:solidFill>
          <a:ln w="9525" cap="flat" cmpd="sng">
            <a:solidFill>
              <a:schemeClr val="dk2"/>
            </a:solidFill>
            <a:prstDash val="solid"/>
            <a:round/>
            <a:headEnd type="none" w="sm" len="sm"/>
            <a:tailEnd type="none" w="sm" len="sm"/>
          </a:ln>
          <a:effectLst>
            <a:outerShdw blurRad="57150" dist="19050" dir="5400000" algn="bl" rotWithShape="0">
              <a:srgbClr val="000000">
                <a:alpha val="50196"/>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01" name="Google Shape;301;g3f6815bbcef_0_1310"/>
          <p:cNvSpPr txBox="1"/>
          <p:nvPr/>
        </p:nvSpPr>
        <p:spPr>
          <a:xfrm>
            <a:off x="678225" y="1905750"/>
            <a:ext cx="2119200" cy="3140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Lato"/>
                <a:ea typeface="Lato"/>
                <a:cs typeface="Lato"/>
                <a:sym typeface="Lato"/>
              </a:rPr>
              <a:t>Every </a:t>
            </a:r>
            <a:r>
              <a:rPr lang="en-US" sz="3200" b="1" i="0" u="none" strike="noStrike" cap="none">
                <a:solidFill>
                  <a:schemeClr val="dk1"/>
                </a:solidFill>
                <a:latin typeface="Lato"/>
                <a:ea typeface="Lato"/>
                <a:cs typeface="Lato"/>
                <a:sym typeface="Lato"/>
              </a:rPr>
              <a:t>8 minutes </a:t>
            </a:r>
            <a:r>
              <a:rPr lang="en-US" sz="3200" b="0" i="0" u="none" strike="noStrike" cap="none">
                <a:solidFill>
                  <a:schemeClr val="dk1"/>
                </a:solidFill>
                <a:latin typeface="Lato"/>
                <a:ea typeface="Lato"/>
                <a:cs typeface="Lato"/>
                <a:sym typeface="Lato"/>
              </a:rPr>
              <a:t>someone is added to the waiting list</a:t>
            </a:r>
            <a:endParaRPr sz="3200" b="0" i="0" u="none" strike="noStrike" cap="none">
              <a:solidFill>
                <a:schemeClr val="dk1"/>
              </a:solidFill>
              <a:latin typeface="Lato"/>
              <a:ea typeface="Lato"/>
              <a:cs typeface="Lato"/>
              <a:sym typeface="Lato"/>
            </a:endParaRPr>
          </a:p>
        </p:txBody>
      </p:sp>
      <p:sp>
        <p:nvSpPr>
          <p:cNvPr id="302" name="Google Shape;302;g3f6815bbcef_0_1310"/>
          <p:cNvSpPr txBox="1"/>
          <p:nvPr/>
        </p:nvSpPr>
        <p:spPr>
          <a:xfrm>
            <a:off x="692300" y="6104625"/>
            <a:ext cx="2257800" cy="3632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Lato"/>
                <a:ea typeface="Lato"/>
                <a:cs typeface="Lato"/>
                <a:sym typeface="Lato"/>
              </a:rPr>
              <a:t>On average </a:t>
            </a:r>
            <a:r>
              <a:rPr lang="en-US" sz="3200" b="1" i="0" u="none" strike="noStrike" cap="none">
                <a:solidFill>
                  <a:schemeClr val="dk1"/>
                </a:solidFill>
                <a:latin typeface="Lato"/>
                <a:ea typeface="Lato"/>
                <a:cs typeface="Lato"/>
                <a:sym typeface="Lato"/>
              </a:rPr>
              <a:t>13 people</a:t>
            </a:r>
            <a:r>
              <a:rPr lang="en-US" sz="3200" b="0" i="0" u="none" strike="noStrike" cap="none">
                <a:solidFill>
                  <a:schemeClr val="dk1"/>
                </a:solidFill>
                <a:latin typeface="Lato"/>
                <a:ea typeface="Lato"/>
                <a:cs typeface="Lato"/>
                <a:sym typeface="Lato"/>
              </a:rPr>
              <a:t> die each day while waiting for a transplant.</a:t>
            </a:r>
            <a:endParaRPr sz="3200" b="0" i="0" u="none" strike="noStrike" cap="none">
              <a:solidFill>
                <a:schemeClr val="dk1"/>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8518</Words>
  <Application>Microsoft Office PowerPoint</Application>
  <PresentationFormat>Custom</PresentationFormat>
  <Paragraphs>795</Paragraphs>
  <Slides>53</Slides>
  <Notes>53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53</vt:i4>
      </vt:variant>
    </vt:vector>
  </HeadingPairs>
  <TitlesOfParts>
    <vt:vector size="64" baseType="lpstr">
      <vt:lpstr>Courier New</vt:lpstr>
      <vt:lpstr>Quattrocento Sans</vt:lpstr>
      <vt:lpstr>Play</vt:lpstr>
      <vt:lpstr>Calibri</vt:lpstr>
      <vt:lpstr>Arial</vt:lpstr>
      <vt:lpstr>Times New Roman</vt:lpstr>
      <vt:lpstr>Lato</vt:lpstr>
      <vt:lpstr>Lato Black</vt:lpstr>
      <vt:lpstr>Lato Light</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Science of Self: What Makes You, You</vt:lpstr>
      <vt:lpstr>The Body’s Defense &amp; Transplant Challenges</vt:lpstr>
      <vt:lpstr>Matching</vt:lpstr>
      <vt:lpstr>Testing Organ Compatibility</vt:lpstr>
      <vt:lpstr>ABO Compatibility</vt:lpstr>
      <vt:lpstr>Human Leukocyte Antigens (HLA)</vt:lpstr>
      <vt:lpstr>Cross Match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Sandy Jewell</dc:creator>
  <cp:lastModifiedBy>Sandy Jewell</cp:lastModifiedBy>
  <cp:revision>2</cp:revision>
  <dcterms:created xsi:type="dcterms:W3CDTF">2006-08-16T00:00:00Z</dcterms:created>
  <dcterms:modified xsi:type="dcterms:W3CDTF">2026-08-24T23:06:27Z</dcterms:modified>
</cp:coreProperties>
</file>